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9" r:id="rId2"/>
    <p:sldId id="330" r:id="rId3"/>
    <p:sldId id="331" r:id="rId4"/>
    <p:sldId id="332" r:id="rId5"/>
    <p:sldId id="333" r:id="rId6"/>
    <p:sldId id="334" r:id="rId7"/>
    <p:sldId id="338" r:id="rId8"/>
    <p:sldId id="335" r:id="rId9"/>
    <p:sldId id="304" r:id="rId10"/>
    <p:sldId id="327" r:id="rId11"/>
    <p:sldId id="328" r:id="rId12"/>
    <p:sldId id="337" r:id="rId13"/>
    <p:sldId id="336" r:id="rId14"/>
  </p:sldIdLst>
  <p:sldSz cx="9144000" cy="6858000" type="screen4x3"/>
  <p:notesSz cx="6854825" cy="9750425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CC0000"/>
    <a:srgbClr val="008000"/>
    <a:srgbClr val="CC9900"/>
    <a:srgbClr val="FF9900"/>
    <a:srgbClr val="FF99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79" autoAdjust="0"/>
    <p:restoredTop sz="95207" autoAdjust="0"/>
  </p:normalViewPr>
  <p:slideViewPr>
    <p:cSldViewPr>
      <p:cViewPr>
        <p:scale>
          <a:sx n="75" d="100"/>
          <a:sy n="75" d="100"/>
        </p:scale>
        <p:origin x="-14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32AE29CC-B702-4BC7-A0C7-D6E0EC80B4B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0070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31838"/>
            <a:ext cx="4872037" cy="3656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30738"/>
            <a:ext cx="5483225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8366057-1A97-42B7-8D34-0E9264C44E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3830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C049A-B2BA-4EA8-ABC5-47F72F98DF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99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6061B-746E-4F7F-932B-977C314A6B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894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E0BD4-32E9-4C91-A3EB-4494AC5185D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444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447FB-A008-4136-9780-F8261B3F4E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17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2C0B2-C4D7-44E7-836B-1B0F949174B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280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DDBB8-F2BE-479C-A8D0-243A393B6F1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130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41858-8C7B-4FC2-A6D8-3108B4BF24B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57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47D4E-4D5E-4EA0-B65B-9B7191308F9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66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AE1BB-DEF0-4C0E-BCB9-375B4FBFBD4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51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4B93B-42F9-4E91-BB54-07182ADFB2C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763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BF502-49BC-4BE6-890B-5D52296A211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780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EEF40-F6B7-41CC-BBCB-F3CFE23C335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02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30B1132E-D20F-41DE-8C9F-3F01D863FDF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aphicFrame>
        <p:nvGraphicFramePr>
          <p:cNvPr id="1031" name="Object 10"/>
          <p:cNvGraphicFramePr>
            <a:graphicFrameLocks noChangeAspect="1"/>
          </p:cNvGraphicFramePr>
          <p:nvPr userDrawn="1"/>
        </p:nvGraphicFramePr>
        <p:xfrm>
          <a:off x="8101013" y="5884863"/>
          <a:ext cx="1042987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Photo Editor Fotoğrafı" r:id="rId15" imgW="1276190" imgH="1190476" progId="MSPhotoEd.3">
                  <p:embed/>
                </p:oleObj>
              </mc:Choice>
              <mc:Fallback>
                <p:oleObj name="Photo Editor Fotoğrafı" r:id="rId15" imgW="1276190" imgH="1190476" progId="MSPhotoEd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1013" y="5884863"/>
                        <a:ext cx="1042987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11"/>
          <p:cNvGraphicFramePr>
            <a:graphicFrameLocks noChangeAspect="1"/>
          </p:cNvGraphicFramePr>
          <p:nvPr userDrawn="1"/>
        </p:nvGraphicFramePr>
        <p:xfrm>
          <a:off x="7343775" y="6092825"/>
          <a:ext cx="97155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Photo Editor Fotoğrafı" r:id="rId17" imgW="2276793" imgH="590476" progId="MSPhotoEd.3">
                  <p:embed/>
                </p:oleObj>
              </mc:Choice>
              <mc:Fallback>
                <p:oleObj name="Photo Editor Fotoğrafı" r:id="rId17" imgW="2276793" imgH="590476" progId="MSPhotoEd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3775" y="6092825"/>
                        <a:ext cx="97155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Line 12"/>
          <p:cNvSpPr>
            <a:spLocks noChangeShapeType="1"/>
          </p:cNvSpPr>
          <p:nvPr userDrawn="1"/>
        </p:nvSpPr>
        <p:spPr bwMode="auto">
          <a:xfrm>
            <a:off x="1763713" y="6489700"/>
            <a:ext cx="6156325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750" y="296863"/>
            <a:ext cx="576263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731838" y="242888"/>
            <a:ext cx="2879725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731838" y="296863"/>
            <a:ext cx="52800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52413" y="134938"/>
            <a:ext cx="5746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539750" y="566738"/>
            <a:ext cx="0" cy="31861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444500" y="566738"/>
            <a:ext cx="0" cy="1458912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080" name="Rectangle 14"/>
          <p:cNvSpPr>
            <a:spLocks noChangeArrowheads="1"/>
          </p:cNvSpPr>
          <p:nvPr/>
        </p:nvSpPr>
        <p:spPr bwMode="auto">
          <a:xfrm>
            <a:off x="862013" y="1079500"/>
            <a:ext cx="795813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2800">
                <a:solidFill>
                  <a:srgbClr val="FF0000"/>
                </a:solidFill>
              </a:rPr>
              <a:t>disp</a:t>
            </a:r>
            <a:r>
              <a:rPr lang="en-US" sz="2800">
                <a:solidFill>
                  <a:schemeClr val="accent2"/>
                </a:solidFill>
              </a:rPr>
              <a:t> </a:t>
            </a:r>
            <a:r>
              <a:rPr lang="tr-TR" sz="2800">
                <a:solidFill>
                  <a:schemeClr val="accent2"/>
                </a:solidFill>
              </a:rPr>
              <a:t>VE</a:t>
            </a:r>
            <a:r>
              <a:rPr lang="en-US" sz="2800">
                <a:solidFill>
                  <a:schemeClr val="accent2"/>
                </a:solidFill>
              </a:rPr>
              <a:t> </a:t>
            </a:r>
            <a:r>
              <a:rPr lang="en-US" sz="2800">
                <a:solidFill>
                  <a:srgbClr val="FF0000"/>
                </a:solidFill>
              </a:rPr>
              <a:t>fprintf</a:t>
            </a:r>
            <a:r>
              <a:rPr lang="en-US" sz="2800">
                <a:solidFill>
                  <a:schemeClr val="accent2"/>
                </a:solidFill>
              </a:rPr>
              <a:t> KOMUTLARI</a:t>
            </a:r>
            <a:r>
              <a:rPr lang="tr-TR" sz="2800">
                <a:solidFill>
                  <a:schemeClr val="accent2"/>
                </a:solidFill>
              </a:rPr>
              <a:t> İLE</a:t>
            </a:r>
            <a:r>
              <a:rPr lang="en-US" sz="2800">
                <a:solidFill>
                  <a:schemeClr val="accent2"/>
                </a:solidFill>
              </a:rPr>
              <a:t> EKRANA </a:t>
            </a:r>
            <a:r>
              <a:rPr lang="tr-TR" sz="2800">
                <a:solidFill>
                  <a:schemeClr val="accent2"/>
                </a:solidFill>
              </a:rPr>
              <a:t>BİLGİ</a:t>
            </a:r>
            <a:r>
              <a:rPr lang="en-US" sz="2800">
                <a:solidFill>
                  <a:schemeClr val="accent2"/>
                </a:solidFill>
              </a:rPr>
              <a:t> YAZDIRMA</a:t>
            </a:r>
            <a:endParaRPr lang="en-US" sz="2800">
              <a:solidFill>
                <a:srgbClr val="FF6600"/>
              </a:solidFill>
            </a:endParaRPr>
          </a:p>
        </p:txBody>
      </p:sp>
      <p:sp>
        <p:nvSpPr>
          <p:cNvPr id="3081" name="Rectangle 15"/>
          <p:cNvSpPr>
            <a:spLocks noChangeArrowheads="1"/>
          </p:cNvSpPr>
          <p:nvPr/>
        </p:nvSpPr>
        <p:spPr bwMode="auto">
          <a:xfrm>
            <a:off x="755650" y="2457450"/>
            <a:ext cx="8172450" cy="272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>
            <a:spAutoFit/>
          </a:bodyPr>
          <a:lstStyle/>
          <a:p>
            <a:pPr algn="just">
              <a:spcBef>
                <a:spcPct val="10000"/>
              </a:spcBef>
            </a:pPr>
            <a:r>
              <a:rPr lang="tr-TR" sz="2800"/>
              <a:t>Bir önceki dersimizde </a:t>
            </a:r>
            <a:r>
              <a:rPr lang="tr-TR" sz="2800">
                <a:solidFill>
                  <a:srgbClr val="FF0000"/>
                </a:solidFill>
              </a:rPr>
              <a:t>input</a:t>
            </a:r>
            <a:r>
              <a:rPr lang="tr-TR" sz="2800"/>
              <a:t> komutu ile klavye üzerinden </a:t>
            </a:r>
            <a:r>
              <a:rPr lang="tr-TR" sz="2800">
                <a:solidFill>
                  <a:srgbClr val="FF0000"/>
                </a:solidFill>
              </a:rPr>
              <a:t>MATLAB</a:t>
            </a:r>
            <a:r>
              <a:rPr lang="tr-TR" sz="2800"/>
              <a:t> programlama ortamına nasıl veri aktarılacağını öğrendik</a:t>
            </a:r>
            <a:r>
              <a:rPr lang="en-US" sz="2800"/>
              <a:t>.</a:t>
            </a:r>
            <a:r>
              <a:rPr lang="tr-TR" sz="2800"/>
              <a:t> </a:t>
            </a:r>
          </a:p>
          <a:p>
            <a:pPr algn="just">
              <a:spcBef>
                <a:spcPct val="10000"/>
              </a:spcBef>
            </a:pPr>
            <a:r>
              <a:rPr lang="tr-TR" sz="2800"/>
              <a:t>Bu dersimizde </a:t>
            </a:r>
            <a:r>
              <a:rPr lang="en-US" sz="2800"/>
              <a:t>ise </a:t>
            </a:r>
            <a:r>
              <a:rPr lang="tr-TR" sz="2800">
                <a:solidFill>
                  <a:srgbClr val="FF0000"/>
                </a:solidFill>
              </a:rPr>
              <a:t>disp</a:t>
            </a:r>
            <a:r>
              <a:rPr lang="tr-TR" sz="2800"/>
              <a:t> ve </a:t>
            </a:r>
            <a:r>
              <a:rPr lang="tr-TR" sz="2800">
                <a:solidFill>
                  <a:srgbClr val="FF0000"/>
                </a:solidFill>
              </a:rPr>
              <a:t>fprintf</a:t>
            </a:r>
            <a:r>
              <a:rPr lang="tr-TR" sz="2800"/>
              <a:t> komutları yardımıyla ekrana nasıl bilgi yazdırılacağını öğreneceğiz</a:t>
            </a:r>
            <a:r>
              <a:rPr lang="en-US" sz="280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296863"/>
            <a:ext cx="576263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731838" y="242888"/>
            <a:ext cx="2879725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731838" y="296863"/>
            <a:ext cx="52800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52413" y="134938"/>
            <a:ext cx="5746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539750" y="566738"/>
            <a:ext cx="0" cy="31861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444500" y="566738"/>
            <a:ext cx="0" cy="1458912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1322" name="Rectangle 10"/>
          <p:cNvSpPr>
            <a:spLocks noChangeArrowheads="1"/>
          </p:cNvSpPr>
          <p:nvPr/>
        </p:nvSpPr>
        <p:spPr bwMode="auto">
          <a:xfrm>
            <a:off x="1258888" y="385763"/>
            <a:ext cx="76120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tr-TR" altLang="zh-CN" sz="32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Düzyazı M-Dosyaları ile Programlama</a:t>
            </a:r>
          </a:p>
        </p:txBody>
      </p:sp>
      <p:sp>
        <p:nvSpPr>
          <p:cNvPr id="141324" name="Text Box 12"/>
          <p:cNvSpPr txBox="1">
            <a:spLocks noChangeArrowheads="1"/>
          </p:cNvSpPr>
          <p:nvPr/>
        </p:nvSpPr>
        <p:spPr bwMode="auto">
          <a:xfrm>
            <a:off x="628650" y="1055688"/>
            <a:ext cx="8515350" cy="3416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tr-TR" altLang="zh-CN" sz="1600" dirty="0"/>
              <a:t> Bir düzyazı (senaryo dosyası) (</a:t>
            </a:r>
            <a:r>
              <a:rPr lang="tr-TR" altLang="zh-CN" sz="1600" dirty="0" err="1"/>
              <a:t>script</a:t>
            </a:r>
            <a:r>
              <a:rPr lang="tr-TR" altLang="zh-CN" sz="1600" dirty="0"/>
              <a:t> file) özel bir görevi yerine getirmek için gerekli </a:t>
            </a:r>
            <a:r>
              <a:rPr lang="tr-TR" altLang="zh-CN" sz="1600" dirty="0">
                <a:solidFill>
                  <a:srgbClr val="FF0000"/>
                </a:solidFill>
              </a:rPr>
              <a:t>MATLAB</a:t>
            </a:r>
            <a:r>
              <a:rPr lang="tr-TR" altLang="zh-CN" sz="1600" dirty="0"/>
              <a:t> komutlarının saklandığı bir metin dosyasıdır. Başka  bir ifadeyle; bir hesaplamayı gerçekleştirmek için yazılacak birçok komut dizisi, komut penceresinden tek tek girmek yerine bir dosyada saklanır </a:t>
            </a:r>
            <a:r>
              <a:rPr lang="en-US" altLang="zh-CN" sz="1600" dirty="0" err="1">
                <a:ea typeface="宋体" pitchFamily="2" charset="-122"/>
              </a:rPr>
              <a:t>ve</a:t>
            </a:r>
            <a:r>
              <a:rPr lang="en-US" altLang="zh-CN" sz="1600" dirty="0">
                <a:ea typeface="宋体" pitchFamily="2" charset="-122"/>
              </a:rPr>
              <a:t> </a:t>
            </a:r>
            <a:r>
              <a:rPr lang="tr-TR" altLang="zh-CN" sz="1600" dirty="0"/>
              <a:t>daha sonra bu dosya çalıştırılarak bu komutlar icra edilir.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tr-TR" altLang="zh-CN" sz="1600" dirty="0"/>
              <a:t> Bu dosyaların </a:t>
            </a:r>
            <a:r>
              <a:rPr lang="tr-TR" altLang="zh-CN" sz="1600" dirty="0">
                <a:solidFill>
                  <a:srgbClr val="FF0000"/>
                </a:solidFill>
              </a:rPr>
              <a:t>MATLAB</a:t>
            </a:r>
            <a:r>
              <a:rPr lang="tr-TR" altLang="zh-CN" sz="1600" dirty="0"/>
              <a:t>’</a:t>
            </a:r>
            <a:r>
              <a:rPr lang="en-US" altLang="zh-CN" sz="1600" dirty="0" err="1">
                <a:ea typeface="宋体" pitchFamily="2" charset="-122"/>
              </a:rPr>
              <a:t>i</a:t>
            </a:r>
            <a:r>
              <a:rPr lang="tr-TR" altLang="zh-CN" sz="1600" dirty="0"/>
              <a:t>n Çalışma Dizini</a:t>
            </a:r>
            <a:r>
              <a:rPr lang="tr-TR" altLang="zh-CN" sz="1600" dirty="0">
                <a:ea typeface="宋体" pitchFamily="2" charset="-122"/>
              </a:rPr>
              <a:t> </a:t>
            </a:r>
            <a:r>
              <a:rPr lang="en-US" altLang="zh-CN" sz="1600" dirty="0">
                <a:ea typeface="宋体" pitchFamily="2" charset="-122"/>
              </a:rPr>
              <a:t>(</a:t>
            </a:r>
            <a:r>
              <a:rPr lang="tr-TR" altLang="zh-CN" sz="1600" dirty="0">
                <a:ea typeface="宋体" pitchFamily="2" charset="-122"/>
              </a:rPr>
              <a:t>C</a:t>
            </a:r>
            <a:r>
              <a:rPr lang="en-US" altLang="zh-CN" sz="1600" dirty="0" err="1">
                <a:ea typeface="宋体" pitchFamily="2" charset="-122"/>
              </a:rPr>
              <a:t>urrent</a:t>
            </a:r>
            <a:r>
              <a:rPr lang="en-US" altLang="zh-CN" sz="1600" dirty="0">
                <a:ea typeface="宋体" pitchFamily="2" charset="-122"/>
              </a:rPr>
              <a:t> </a:t>
            </a:r>
            <a:r>
              <a:rPr lang="tr-TR" altLang="zh-CN" sz="1600" dirty="0" err="1">
                <a:ea typeface="宋体" pitchFamily="2" charset="-122"/>
              </a:rPr>
              <a:t>Folder</a:t>
            </a:r>
            <a:r>
              <a:rPr lang="en-US" altLang="zh-CN" sz="1600" dirty="0">
                <a:ea typeface="宋体" pitchFamily="2" charset="-122"/>
              </a:rPr>
              <a:t>)</a:t>
            </a:r>
            <a:r>
              <a:rPr lang="tr-TR" altLang="zh-CN" sz="1600" dirty="0">
                <a:ea typeface="宋体" pitchFamily="2" charset="-122"/>
              </a:rPr>
              <a:t> altında</a:t>
            </a:r>
            <a:r>
              <a:rPr lang="en-US" altLang="zh-CN" sz="1600" dirty="0">
                <a:ea typeface="宋体" pitchFamily="2" charset="-122"/>
              </a:rPr>
              <a:t> </a:t>
            </a:r>
            <a:r>
              <a:rPr lang="tr-TR" altLang="zh-CN" sz="1600" dirty="0"/>
              <a:t>"</a:t>
            </a:r>
            <a:r>
              <a:rPr lang="tr-TR" altLang="zh-CN" dirty="0" err="1">
                <a:solidFill>
                  <a:srgbClr val="0066FF"/>
                </a:solidFill>
              </a:rPr>
              <a:t>DosyaAdi</a:t>
            </a:r>
            <a:r>
              <a:rPr lang="tr-TR" altLang="zh-CN" sz="2000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.m</a:t>
            </a:r>
            <a:r>
              <a:rPr lang="tr-TR" altLang="zh-CN" sz="1600" dirty="0"/>
              <a:t>" şeklinde saklanmaları gerekir. </a:t>
            </a:r>
            <a:r>
              <a:rPr lang="en-US" altLang="zh-CN" sz="1600" dirty="0">
                <a:ea typeface="宋体" pitchFamily="2" charset="-122"/>
              </a:rPr>
              <a:t> </a:t>
            </a:r>
            <a:endParaRPr lang="tr-TR" altLang="zh-CN" sz="1600" dirty="0">
              <a:ea typeface="宋体" pitchFamily="2" charset="-122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tr-TR" altLang="zh-CN" dirty="0">
                <a:ea typeface="宋体" pitchFamily="2" charset="-122"/>
              </a:rPr>
              <a:t> </a:t>
            </a:r>
            <a:r>
              <a:rPr lang="en-US" altLang="zh-CN" dirty="0">
                <a:solidFill>
                  <a:srgbClr val="FF0000"/>
                </a:solidFill>
                <a:ea typeface="宋体" pitchFamily="2" charset="-122"/>
              </a:rPr>
              <a:t>DOSYA ADLARI</a:t>
            </a:r>
            <a:r>
              <a:rPr lang="tr-TR" altLang="zh-CN" dirty="0">
                <a:solidFill>
                  <a:srgbClr val="FF0000"/>
                </a:solidFill>
                <a:ea typeface="宋体" pitchFamily="2" charset="-122"/>
              </a:rPr>
              <a:t> </a:t>
            </a:r>
            <a:r>
              <a:rPr lang="en-US" altLang="zh-CN" dirty="0">
                <a:solidFill>
                  <a:srgbClr val="FF0000"/>
                </a:solidFill>
                <a:ea typeface="宋体" pitchFamily="2" charset="-122"/>
              </a:rPr>
              <a:t>T</a:t>
            </a:r>
            <a:r>
              <a:rPr lang="tr-TR" altLang="zh-CN" dirty="0">
                <a:solidFill>
                  <a:srgbClr val="FF0000"/>
                </a:solidFill>
              </a:rPr>
              <a:t>Ü</a:t>
            </a:r>
            <a:r>
              <a:rPr lang="en-US" altLang="zh-CN" dirty="0">
                <a:solidFill>
                  <a:srgbClr val="FF0000"/>
                </a:solidFill>
                <a:ea typeface="宋体" pitchFamily="2" charset="-122"/>
              </a:rPr>
              <a:t>RK</a:t>
            </a:r>
            <a:r>
              <a:rPr lang="tr-TR" altLang="zh-CN" dirty="0">
                <a:solidFill>
                  <a:srgbClr val="FF0000"/>
                </a:solidFill>
              </a:rPr>
              <a:t>Ç</a:t>
            </a:r>
            <a:r>
              <a:rPr lang="en-US" altLang="zh-CN" dirty="0">
                <a:solidFill>
                  <a:srgbClr val="FF0000"/>
                </a:solidFill>
                <a:ea typeface="宋体" pitchFamily="2" charset="-122"/>
              </a:rPr>
              <a:t>E KARAKTERLER VE BO</a:t>
            </a:r>
            <a:r>
              <a:rPr lang="tr-TR" altLang="zh-CN" dirty="0">
                <a:solidFill>
                  <a:srgbClr val="FF0000"/>
                </a:solidFill>
              </a:rPr>
              <a:t>Ş</a:t>
            </a:r>
            <a:r>
              <a:rPr lang="en-US" altLang="zh-CN" dirty="0">
                <a:solidFill>
                  <a:srgbClr val="FF0000"/>
                </a:solidFill>
                <a:ea typeface="宋体" pitchFamily="2" charset="-122"/>
              </a:rPr>
              <a:t>LUKLAR </a:t>
            </a:r>
            <a:r>
              <a:rPr lang="tr-TR" altLang="zh-CN" dirty="0">
                <a:solidFill>
                  <a:srgbClr val="FF0000"/>
                </a:solidFill>
                <a:ea typeface="宋体" pitchFamily="2" charset="-122"/>
              </a:rPr>
              <a:t>İÇERMEZLER</a:t>
            </a:r>
            <a:r>
              <a:rPr lang="en-US" altLang="zh-CN" dirty="0">
                <a:solidFill>
                  <a:srgbClr val="FF0000"/>
                </a:solidFill>
                <a:ea typeface="宋体" pitchFamily="2" charset="-122"/>
              </a:rPr>
              <a:t>.!!!!!!!!</a:t>
            </a:r>
            <a:r>
              <a:rPr lang="tr-TR" altLang="zh-CN" dirty="0">
                <a:solidFill>
                  <a:srgbClr val="FF0000"/>
                </a:solidFill>
                <a:ea typeface="宋体" pitchFamily="2" charset="-122"/>
              </a:rPr>
              <a:t>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tr-TR" altLang="zh-CN" dirty="0">
                <a:solidFill>
                  <a:srgbClr val="FF0000"/>
                </a:solidFill>
                <a:ea typeface="宋体" pitchFamily="2" charset="-122"/>
              </a:rPr>
              <a:t>MATLAB DOSYALARI İSİMLENDİRİLİRKEN PASKAL NOTASYONUNDAN FAYDALANILIR.</a:t>
            </a:r>
            <a:endParaRPr lang="tr-TR" altLang="zh-CN" dirty="0">
              <a:solidFill>
                <a:srgbClr val="FF0000"/>
              </a:solidFill>
            </a:endParaRPr>
          </a:p>
        </p:txBody>
      </p:sp>
      <p:sp>
        <p:nvSpPr>
          <p:cNvPr id="12298" name="Text Box 13"/>
          <p:cNvSpPr txBox="1">
            <a:spLocks noChangeArrowheads="1"/>
          </p:cNvSpPr>
          <p:nvPr/>
        </p:nvSpPr>
        <p:spPr bwMode="auto">
          <a:xfrm>
            <a:off x="623888" y="4492625"/>
            <a:ext cx="8520112" cy="13239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tr-TR" altLang="zh-CN" sz="1600"/>
              <a:t> </a:t>
            </a:r>
            <a:r>
              <a:rPr lang="tr-TR" altLang="zh-CN" sz="1600">
                <a:solidFill>
                  <a:srgbClr val="FF0000"/>
                </a:solidFill>
              </a:rPr>
              <a:t>MATLAB </a:t>
            </a:r>
            <a:r>
              <a:rPr lang="tr-TR" altLang="zh-CN" sz="1600"/>
              <a:t>programlama ortamı, m-dosyalarının oluşturulmasını kolaylaştıran akıllı bir metin düzenleyicisine (text editor) sahiptir. m-dosyaları Windows’un </a:t>
            </a:r>
            <a:r>
              <a:rPr lang="tr-TR" altLang="zh-CN" sz="1600">
                <a:solidFill>
                  <a:srgbClr val="FF0000"/>
                </a:solidFill>
              </a:rPr>
              <a:t>Notepad</a:t>
            </a:r>
            <a:r>
              <a:rPr lang="tr-TR" altLang="zh-CN" sz="1600"/>
              <a:t> i gibi herhangi bir metin düzenleyicisi ile de yazılabilirler. Bir düzyazı m-dosyası oluşturmak için </a:t>
            </a:r>
            <a:r>
              <a:rPr lang="en-US" altLang="zh-CN" sz="1600">
                <a:solidFill>
                  <a:srgbClr val="FF0000"/>
                </a:solidFill>
                <a:ea typeface="宋体" pitchFamily="2" charset="-122"/>
              </a:rPr>
              <a:t>“</a:t>
            </a:r>
            <a:r>
              <a:rPr lang="tr-TR" altLang="zh-CN" sz="1600">
                <a:solidFill>
                  <a:srgbClr val="FF0000"/>
                </a:solidFill>
                <a:ea typeface="宋体" pitchFamily="2" charset="-122"/>
              </a:rPr>
              <a:t>C</a:t>
            </a:r>
            <a:r>
              <a:rPr lang="en-US" altLang="zh-CN" sz="1600">
                <a:solidFill>
                  <a:srgbClr val="FF0000"/>
                </a:solidFill>
                <a:ea typeface="宋体" pitchFamily="2" charset="-122"/>
              </a:rPr>
              <a:t>urrent </a:t>
            </a:r>
            <a:r>
              <a:rPr lang="tr-TR" altLang="zh-CN" sz="1600">
                <a:solidFill>
                  <a:srgbClr val="FF0000"/>
                </a:solidFill>
                <a:ea typeface="宋体" pitchFamily="2" charset="-122"/>
              </a:rPr>
              <a:t>Folder</a:t>
            </a:r>
            <a:r>
              <a:rPr lang="en-US" altLang="zh-CN" sz="1600">
                <a:solidFill>
                  <a:srgbClr val="FF0000"/>
                </a:solidFill>
                <a:ea typeface="宋体" pitchFamily="2" charset="-122"/>
              </a:rPr>
              <a:t>”</a:t>
            </a:r>
            <a:r>
              <a:rPr lang="en-US" altLang="zh-CN" sz="1600">
                <a:ea typeface="宋体" pitchFamily="2" charset="-122"/>
              </a:rPr>
              <a:t> penceresinde bo</a:t>
            </a:r>
            <a:r>
              <a:rPr lang="tr-TR" altLang="zh-CN" sz="1600">
                <a:ea typeface="宋体" pitchFamily="2" charset="-122"/>
              </a:rPr>
              <a:t>ş</a:t>
            </a:r>
            <a:r>
              <a:rPr lang="en-US" altLang="zh-CN" sz="1600">
                <a:ea typeface="宋体" pitchFamily="2" charset="-122"/>
              </a:rPr>
              <a:t> bir alana sa</a:t>
            </a:r>
            <a:r>
              <a:rPr lang="tr-TR" altLang="zh-CN" sz="1600">
                <a:ea typeface="宋体" pitchFamily="2" charset="-122"/>
              </a:rPr>
              <a:t>ğ</a:t>
            </a:r>
            <a:r>
              <a:rPr lang="en-US" altLang="zh-CN" sz="1600">
                <a:ea typeface="宋体" pitchFamily="2" charset="-122"/>
              </a:rPr>
              <a:t> t</a:t>
            </a:r>
            <a:r>
              <a:rPr lang="tr-TR" altLang="zh-CN" sz="1600">
                <a:ea typeface="宋体" pitchFamily="2" charset="-122"/>
              </a:rPr>
              <a:t>ı</a:t>
            </a:r>
            <a:r>
              <a:rPr lang="en-US" altLang="zh-CN" sz="1600">
                <a:ea typeface="宋体" pitchFamily="2" charset="-122"/>
              </a:rPr>
              <a:t>klay</a:t>
            </a:r>
            <a:r>
              <a:rPr lang="tr-TR" altLang="zh-CN" sz="1600">
                <a:ea typeface="宋体" pitchFamily="2" charset="-122"/>
              </a:rPr>
              <a:t>ı</a:t>
            </a:r>
            <a:r>
              <a:rPr lang="en-US" altLang="zh-CN" sz="1600">
                <a:ea typeface="宋体" pitchFamily="2" charset="-122"/>
              </a:rPr>
              <a:t>p </a:t>
            </a:r>
            <a:r>
              <a:rPr lang="tr-TR" altLang="zh-CN" sz="1600">
                <a:ea typeface="宋体" pitchFamily="2" charset="-122"/>
              </a:rPr>
              <a:t>              </a:t>
            </a:r>
            <a:r>
              <a:rPr lang="en-US" altLang="zh-CN" sz="1600">
                <a:solidFill>
                  <a:srgbClr val="FF0000"/>
                </a:solidFill>
                <a:ea typeface="宋体" pitchFamily="2" charset="-122"/>
              </a:rPr>
              <a:t>“New</a:t>
            </a:r>
            <a:r>
              <a:rPr lang="tr-TR" altLang="zh-CN" sz="1600">
                <a:solidFill>
                  <a:srgbClr val="FF0000"/>
                </a:solidFill>
                <a:ea typeface="宋体" pitchFamily="2" charset="-122"/>
              </a:rPr>
              <a:t> </a:t>
            </a:r>
            <a:r>
              <a:rPr lang="en-US" altLang="zh-CN" sz="1600">
                <a:solidFill>
                  <a:srgbClr val="FF0000"/>
                </a:solidFill>
                <a:ea typeface="宋体" pitchFamily="2" charset="-122"/>
              </a:rPr>
              <a:t>File</a:t>
            </a:r>
            <a:r>
              <a:rPr lang="tr-TR" altLang="zh-CN" sz="1600">
                <a:solidFill>
                  <a:srgbClr val="FF0000"/>
                </a:solidFill>
                <a:ea typeface="宋体" pitchFamily="2" charset="-122"/>
              </a:rPr>
              <a:t>&gt;Script</a:t>
            </a:r>
            <a:r>
              <a:rPr lang="en-US" altLang="zh-CN" sz="1600">
                <a:solidFill>
                  <a:srgbClr val="FF0000"/>
                </a:solidFill>
                <a:ea typeface="宋体" pitchFamily="2" charset="-122"/>
              </a:rPr>
              <a:t>”</a:t>
            </a:r>
            <a:r>
              <a:rPr lang="tr-TR" altLang="zh-CN" sz="1600">
                <a:solidFill>
                  <a:srgbClr val="FF0000"/>
                </a:solidFill>
              </a:rPr>
              <a:t> </a:t>
            </a:r>
            <a:r>
              <a:rPr lang="tr-TR" altLang="zh-CN" sz="1600"/>
              <a:t>yolu takip edilmelidir.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296863"/>
            <a:ext cx="576263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731838" y="242888"/>
            <a:ext cx="2879725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731838" y="296863"/>
            <a:ext cx="52800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52413" y="134938"/>
            <a:ext cx="5746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539750" y="566738"/>
            <a:ext cx="0" cy="31861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444500" y="566738"/>
            <a:ext cx="0" cy="1458912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Cloud 1"/>
          <p:cNvSpPr/>
          <p:nvPr/>
        </p:nvSpPr>
        <p:spPr bwMode="auto">
          <a:xfrm>
            <a:off x="828675" y="5056188"/>
            <a:ext cx="6191250" cy="1347787"/>
          </a:xfrm>
          <a:prstGeom prst="clou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just">
              <a:defRPr/>
            </a:pPr>
            <a:r>
              <a:rPr lang="en-US"/>
              <a:t>Program</a:t>
            </a:r>
            <a:r>
              <a:rPr lang="tr-TR"/>
              <a:t>ı yazma işlemi bittikten sonra ve programı çalıştırmadan önce muhakkak kaydediniz.</a:t>
            </a:r>
            <a:endParaRPr lang="en-US"/>
          </a:p>
        </p:txBody>
      </p:sp>
      <p:pic>
        <p:nvPicPr>
          <p:cNvPr id="13321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506413"/>
            <a:ext cx="7551737" cy="209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2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738" y="2960688"/>
            <a:ext cx="5507037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23" name="Oval 12"/>
          <p:cNvSpPr>
            <a:spLocks noChangeArrowheads="1"/>
          </p:cNvSpPr>
          <p:nvPr/>
        </p:nvSpPr>
        <p:spPr bwMode="auto">
          <a:xfrm>
            <a:off x="4068763" y="3070225"/>
            <a:ext cx="1763712" cy="766763"/>
          </a:xfrm>
          <a:prstGeom prst="ellipse">
            <a:avLst/>
          </a:prstGeom>
          <a:noFill/>
          <a:ln w="349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24" name="Düz Ok Bağlayıcısı 4"/>
          <p:cNvCxnSpPr>
            <a:cxnSpLocks noChangeShapeType="1"/>
          </p:cNvCxnSpPr>
          <p:nvPr/>
        </p:nvCxnSpPr>
        <p:spPr bwMode="auto">
          <a:xfrm>
            <a:off x="4529138" y="1025525"/>
            <a:ext cx="311150" cy="2044700"/>
          </a:xfrm>
          <a:prstGeom prst="straightConnector1">
            <a:avLst/>
          </a:prstGeom>
          <a:noFill/>
          <a:ln w="34925" algn="ctr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5" name="Oval 12"/>
          <p:cNvSpPr>
            <a:spLocks noChangeArrowheads="1"/>
          </p:cNvSpPr>
          <p:nvPr/>
        </p:nvSpPr>
        <p:spPr bwMode="auto">
          <a:xfrm>
            <a:off x="4032250" y="296863"/>
            <a:ext cx="931863" cy="766762"/>
          </a:xfrm>
          <a:prstGeom prst="ellipse">
            <a:avLst/>
          </a:prstGeom>
          <a:noFill/>
          <a:ln w="349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26" name="Düz Ok Bağlayıcısı 24"/>
          <p:cNvCxnSpPr>
            <a:cxnSpLocks noChangeShapeType="1"/>
          </p:cNvCxnSpPr>
          <p:nvPr/>
        </p:nvCxnSpPr>
        <p:spPr bwMode="auto">
          <a:xfrm>
            <a:off x="2171700" y="1063625"/>
            <a:ext cx="0" cy="4094163"/>
          </a:xfrm>
          <a:prstGeom prst="straightConnector1">
            <a:avLst/>
          </a:prstGeom>
          <a:noFill/>
          <a:ln w="34925" algn="ctr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539750" y="296863"/>
            <a:ext cx="576263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731838" y="242888"/>
            <a:ext cx="2879725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731838" y="296863"/>
            <a:ext cx="52800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52413" y="134938"/>
            <a:ext cx="5746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539750" y="566738"/>
            <a:ext cx="0" cy="31861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444500" y="566738"/>
            <a:ext cx="0" cy="1458912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Cloud 1"/>
          <p:cNvSpPr/>
          <p:nvPr/>
        </p:nvSpPr>
        <p:spPr bwMode="auto">
          <a:xfrm>
            <a:off x="731838" y="1881188"/>
            <a:ext cx="8196262" cy="2808287"/>
          </a:xfrm>
          <a:prstGeom prst="clou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tr-TR" sz="2400" dirty="0"/>
              <a:t>Değişken ve dosya adlarının ilk birkaç karakterini yazdıktan sonra TAB tuşuna basarak </a:t>
            </a:r>
            <a:r>
              <a:rPr lang="tr-TR" sz="2400" dirty="0" err="1"/>
              <a:t>MATLAB’in</a:t>
            </a:r>
            <a:r>
              <a:rPr lang="tr-TR" sz="2400" dirty="0"/>
              <a:t> bu adları otomatik olarak tamamlamasını sağlayabilirsiniz.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31838" y="2276475"/>
            <a:ext cx="8229600" cy="1684338"/>
          </a:xfrm>
        </p:spPr>
        <p:txBody>
          <a:bodyPr/>
          <a:lstStyle/>
          <a:p>
            <a:pPr eaLnBrk="1" hangingPunct="1"/>
            <a:r>
              <a:rPr lang="tr-TR" sz="4000" smtClean="0">
                <a:solidFill>
                  <a:srgbClr val="0000CC"/>
                </a:solidFill>
              </a:rPr>
              <a:t>KİTAPTAKİ 1-6 ARASI UYGULAMALARI BİRLİKTE YAZALIM VE ÇALIŞTIRALIM.</a:t>
            </a: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539750" y="296863"/>
            <a:ext cx="576263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Line 6"/>
          <p:cNvSpPr>
            <a:spLocks noChangeShapeType="1"/>
          </p:cNvSpPr>
          <p:nvPr/>
        </p:nvSpPr>
        <p:spPr bwMode="auto">
          <a:xfrm>
            <a:off x="731838" y="242888"/>
            <a:ext cx="2879725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>
            <a:off x="731838" y="296863"/>
            <a:ext cx="52800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252413" y="134938"/>
            <a:ext cx="5746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9"/>
          <p:cNvSpPr>
            <a:spLocks noChangeShapeType="1"/>
          </p:cNvSpPr>
          <p:nvPr/>
        </p:nvSpPr>
        <p:spPr bwMode="auto">
          <a:xfrm>
            <a:off x="539750" y="566738"/>
            <a:ext cx="0" cy="31861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68" name="Line 10"/>
          <p:cNvSpPr>
            <a:spLocks noChangeShapeType="1"/>
          </p:cNvSpPr>
          <p:nvPr/>
        </p:nvSpPr>
        <p:spPr bwMode="auto">
          <a:xfrm>
            <a:off x="444500" y="566738"/>
            <a:ext cx="0" cy="1458912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39750" y="296863"/>
            <a:ext cx="576263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731838" y="242888"/>
            <a:ext cx="2879725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731838" y="296863"/>
            <a:ext cx="52800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52413" y="134938"/>
            <a:ext cx="5746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539750" y="566738"/>
            <a:ext cx="0" cy="31861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444500" y="566738"/>
            <a:ext cx="0" cy="1458912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704850" y="819150"/>
            <a:ext cx="8316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tr-TR" sz="2800">
                <a:solidFill>
                  <a:srgbClr val="FF0000"/>
                </a:solidFill>
              </a:rPr>
              <a:t>disp</a:t>
            </a:r>
            <a:r>
              <a:rPr lang="en-US" sz="2800">
                <a:solidFill>
                  <a:schemeClr val="accent2"/>
                </a:solidFill>
              </a:rPr>
              <a:t> KOMUTU</a:t>
            </a:r>
            <a:r>
              <a:rPr lang="tr-TR" sz="2800">
                <a:solidFill>
                  <a:schemeClr val="accent2"/>
                </a:solidFill>
              </a:rPr>
              <a:t> İLE</a:t>
            </a:r>
            <a:r>
              <a:rPr lang="en-US" sz="2800">
                <a:solidFill>
                  <a:schemeClr val="accent2"/>
                </a:solidFill>
              </a:rPr>
              <a:t> EKRANA ME</a:t>
            </a:r>
            <a:r>
              <a:rPr lang="tr-TR" sz="2800">
                <a:solidFill>
                  <a:schemeClr val="accent2"/>
                </a:solidFill>
              </a:rPr>
              <a:t>TİN</a:t>
            </a:r>
            <a:r>
              <a:rPr lang="en-US" sz="2800">
                <a:solidFill>
                  <a:schemeClr val="accent2"/>
                </a:solidFill>
              </a:rPr>
              <a:t> YAZDIRMA</a:t>
            </a:r>
            <a:endParaRPr lang="en-US" sz="2800">
              <a:solidFill>
                <a:srgbClr val="FF6600"/>
              </a:solidFill>
            </a:endParaRPr>
          </a:p>
        </p:txBody>
      </p:sp>
      <p:pic>
        <p:nvPicPr>
          <p:cNvPr id="410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08163"/>
            <a:ext cx="7802562" cy="334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39750" y="296863"/>
            <a:ext cx="576263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731838" y="242888"/>
            <a:ext cx="2879725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731838" y="296863"/>
            <a:ext cx="52800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52413" y="134938"/>
            <a:ext cx="5746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539750" y="566738"/>
            <a:ext cx="0" cy="31861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444500" y="566738"/>
            <a:ext cx="0" cy="1458912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116013" y="268288"/>
            <a:ext cx="799306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tr-TR" sz="2800">
                <a:solidFill>
                  <a:srgbClr val="FF0000"/>
                </a:solidFill>
              </a:rPr>
              <a:t>disp</a:t>
            </a:r>
            <a:r>
              <a:rPr lang="en-US" sz="2800">
                <a:solidFill>
                  <a:schemeClr val="accent2"/>
                </a:solidFill>
              </a:rPr>
              <a:t> KOMUTU</a:t>
            </a:r>
            <a:r>
              <a:rPr lang="tr-TR" sz="2800">
                <a:solidFill>
                  <a:schemeClr val="accent2"/>
                </a:solidFill>
              </a:rPr>
              <a:t> İLE</a:t>
            </a:r>
            <a:r>
              <a:rPr lang="en-US" sz="2800">
                <a:solidFill>
                  <a:schemeClr val="accent2"/>
                </a:solidFill>
              </a:rPr>
              <a:t> EKRANA </a:t>
            </a:r>
            <a:r>
              <a:rPr lang="tr-TR" sz="2800">
                <a:solidFill>
                  <a:schemeClr val="accent2"/>
                </a:solidFill>
              </a:rPr>
              <a:t>SAYISAL DEĞER</a:t>
            </a:r>
            <a:r>
              <a:rPr lang="en-US" sz="2800">
                <a:solidFill>
                  <a:schemeClr val="accent2"/>
                </a:solidFill>
              </a:rPr>
              <a:t> YAZDIRMA</a:t>
            </a:r>
            <a:endParaRPr lang="en-US" sz="2800">
              <a:solidFill>
                <a:srgbClr val="FF6600"/>
              </a:solidFill>
            </a:endParaRPr>
          </a:p>
        </p:txBody>
      </p:sp>
      <p:pic>
        <p:nvPicPr>
          <p:cNvPr id="51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1222375"/>
            <a:ext cx="5616575" cy="513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750" y="296863"/>
            <a:ext cx="576263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731838" y="242888"/>
            <a:ext cx="2879725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731838" y="296863"/>
            <a:ext cx="52800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52413" y="134938"/>
            <a:ext cx="5746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539750" y="566738"/>
            <a:ext cx="0" cy="31861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444500" y="566738"/>
            <a:ext cx="0" cy="1458912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63563" y="819150"/>
            <a:ext cx="86042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tr-TR" sz="2800">
                <a:solidFill>
                  <a:srgbClr val="FF0000"/>
                </a:solidFill>
              </a:rPr>
              <a:t>disp</a:t>
            </a:r>
            <a:r>
              <a:rPr lang="en-US" sz="2800">
                <a:solidFill>
                  <a:schemeClr val="accent2"/>
                </a:solidFill>
              </a:rPr>
              <a:t> KOMUTU</a:t>
            </a:r>
            <a:r>
              <a:rPr lang="tr-TR" sz="2800">
                <a:solidFill>
                  <a:schemeClr val="accent2"/>
                </a:solidFill>
              </a:rPr>
              <a:t> İLE </a:t>
            </a:r>
            <a:r>
              <a:rPr lang="en-US" sz="2800">
                <a:solidFill>
                  <a:schemeClr val="accent2"/>
                </a:solidFill>
              </a:rPr>
              <a:t>EKRANA </a:t>
            </a:r>
            <a:r>
              <a:rPr lang="tr-TR" sz="2800">
                <a:solidFill>
                  <a:schemeClr val="accent2"/>
                </a:solidFill>
              </a:rPr>
              <a:t>METİNLERİ VE SAYISAL DEĞERLERİ BİRLİKTE</a:t>
            </a:r>
            <a:r>
              <a:rPr lang="en-US" sz="2800">
                <a:solidFill>
                  <a:schemeClr val="accent2"/>
                </a:solidFill>
              </a:rPr>
              <a:t> YAZDIRMA</a:t>
            </a:r>
            <a:endParaRPr lang="en-US" sz="2800">
              <a:solidFill>
                <a:srgbClr val="FF6600"/>
              </a:solidFill>
            </a:endParaRPr>
          </a:p>
        </p:txBody>
      </p:sp>
      <p:pic>
        <p:nvPicPr>
          <p:cNvPr id="61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289175"/>
            <a:ext cx="7900987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loud 1"/>
          <p:cNvSpPr/>
          <p:nvPr/>
        </p:nvSpPr>
        <p:spPr>
          <a:xfrm>
            <a:off x="731838" y="4005263"/>
            <a:ext cx="7996237" cy="2052637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400" dirty="0" err="1">
                <a:solidFill>
                  <a:schemeClr val="tx2"/>
                </a:solidFill>
              </a:rPr>
              <a:t>MATLAB’in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i="1" dirty="0">
                <a:solidFill>
                  <a:schemeClr val="bg1"/>
                </a:solidFill>
              </a:rPr>
              <a:t>num2str</a:t>
            </a:r>
            <a:r>
              <a:rPr lang="tr-TR" sz="2400" dirty="0">
                <a:solidFill>
                  <a:schemeClr val="tx2"/>
                </a:solidFill>
              </a:rPr>
              <a:t> fonksiyonu kendisine parametre olarak aldığı bir sayıyı bir karakter dizisine (</a:t>
            </a:r>
            <a:r>
              <a:rPr lang="tr-TR" sz="2400" dirty="0" err="1">
                <a:solidFill>
                  <a:schemeClr val="tx2"/>
                </a:solidFill>
              </a:rPr>
              <a:t>string</a:t>
            </a:r>
            <a:r>
              <a:rPr lang="tr-TR" sz="2400" dirty="0">
                <a:solidFill>
                  <a:schemeClr val="tx2"/>
                </a:solidFill>
              </a:rPr>
              <a:t>) çevirir. (22 sayısı</a:t>
            </a:r>
            <a:r>
              <a:rPr lang="en-US" sz="2400" dirty="0">
                <a:solidFill>
                  <a:schemeClr val="tx2"/>
                </a:solidFill>
              </a:rPr>
              <a:t> '22'</a:t>
            </a:r>
            <a:r>
              <a:rPr lang="tr-TR" sz="2400" dirty="0">
                <a:solidFill>
                  <a:schemeClr val="tx2"/>
                </a:solidFill>
              </a:rPr>
              <a:t> olur.)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9750" y="296863"/>
            <a:ext cx="576263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731838" y="242888"/>
            <a:ext cx="2879725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731838" y="296863"/>
            <a:ext cx="52800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52413" y="134938"/>
            <a:ext cx="5746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539750" y="566738"/>
            <a:ext cx="0" cy="31861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444500" y="566738"/>
            <a:ext cx="0" cy="1458912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176" name="Rectangle 12"/>
          <p:cNvSpPr>
            <a:spLocks noChangeArrowheads="1"/>
          </p:cNvSpPr>
          <p:nvPr/>
        </p:nvSpPr>
        <p:spPr bwMode="auto">
          <a:xfrm>
            <a:off x="503238" y="692150"/>
            <a:ext cx="86407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tr-TR" sz="2800">
                <a:solidFill>
                  <a:srgbClr val="FF0000"/>
                </a:solidFill>
              </a:rPr>
              <a:t>fprintf</a:t>
            </a:r>
            <a:r>
              <a:rPr lang="en-US" sz="2800">
                <a:solidFill>
                  <a:schemeClr val="accent2"/>
                </a:solidFill>
              </a:rPr>
              <a:t> KOMUTU</a:t>
            </a:r>
            <a:r>
              <a:rPr lang="tr-TR" sz="2800">
                <a:solidFill>
                  <a:schemeClr val="accent2"/>
                </a:solidFill>
              </a:rPr>
              <a:t> İLE</a:t>
            </a:r>
            <a:r>
              <a:rPr lang="en-US" sz="2800">
                <a:solidFill>
                  <a:schemeClr val="accent2"/>
                </a:solidFill>
              </a:rPr>
              <a:t> EKRANA </a:t>
            </a:r>
            <a:r>
              <a:rPr lang="tr-TR" sz="2800">
                <a:solidFill>
                  <a:schemeClr val="accent2"/>
                </a:solidFill>
              </a:rPr>
              <a:t>BİLGİ</a:t>
            </a:r>
            <a:r>
              <a:rPr lang="en-US" sz="2800">
                <a:solidFill>
                  <a:schemeClr val="accent2"/>
                </a:solidFill>
              </a:rPr>
              <a:t> YAZDIRMA</a:t>
            </a:r>
            <a:endParaRPr lang="en-US" sz="2800">
              <a:solidFill>
                <a:srgbClr val="FF6600"/>
              </a:solidFill>
            </a:endParaRPr>
          </a:p>
        </p:txBody>
      </p:sp>
      <p:sp>
        <p:nvSpPr>
          <p:cNvPr id="7177" name="Rectangle 13"/>
          <p:cNvSpPr>
            <a:spLocks noChangeArrowheads="1"/>
          </p:cNvSpPr>
          <p:nvPr/>
        </p:nvSpPr>
        <p:spPr bwMode="auto">
          <a:xfrm>
            <a:off x="611188" y="1449388"/>
            <a:ext cx="8532812" cy="44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>
            <a:spAutoFit/>
          </a:bodyPr>
          <a:lstStyle/>
          <a:p>
            <a:pPr algn="ctr"/>
            <a:r>
              <a:rPr lang="tr-TR" sz="2400"/>
              <a:t>GENEL KULLANIM</a:t>
            </a:r>
          </a:p>
          <a:p>
            <a:r>
              <a:rPr lang="tr-TR"/>
              <a:t>	</a:t>
            </a:r>
          </a:p>
          <a:p>
            <a:pPr algn="ctr"/>
            <a:r>
              <a:rPr lang="tr-TR" sz="2400">
                <a:solidFill>
                  <a:srgbClr val="FF0000"/>
                </a:solidFill>
              </a:rPr>
              <a:t>fprintf</a:t>
            </a:r>
            <a:r>
              <a:rPr lang="tr-TR" sz="2400"/>
              <a:t>(</a:t>
            </a:r>
            <a:r>
              <a:rPr lang="en-US" sz="2400"/>
              <a:t>'</a:t>
            </a:r>
            <a:r>
              <a:rPr lang="tr-TR" sz="2400"/>
              <a:t>Ekrana Basilacak Aciklama </a:t>
            </a:r>
            <a:r>
              <a:rPr lang="tr-TR" sz="2400">
                <a:solidFill>
                  <a:schemeClr val="accent2"/>
                </a:solidFill>
              </a:rPr>
              <a:t>%X</a:t>
            </a:r>
            <a:r>
              <a:rPr lang="tr-TR" sz="2400"/>
              <a:t> </a:t>
            </a:r>
            <a:r>
              <a:rPr lang="tr-TR" sz="2400">
                <a:solidFill>
                  <a:srgbClr val="FF3300"/>
                </a:solidFill>
              </a:rPr>
              <a:t>\n</a:t>
            </a:r>
            <a:r>
              <a:rPr lang="en-US" sz="2400"/>
              <a:t>'</a:t>
            </a:r>
            <a:r>
              <a:rPr lang="tr-TR" sz="2400"/>
              <a:t>, </a:t>
            </a:r>
            <a:r>
              <a:rPr lang="tr-TR" sz="2400" i="1">
                <a:solidFill>
                  <a:schemeClr val="accent2"/>
                </a:solidFill>
              </a:rPr>
              <a:t>deger</a:t>
            </a:r>
            <a:r>
              <a:rPr lang="tr-TR" sz="2400"/>
              <a:t>);</a:t>
            </a:r>
          </a:p>
          <a:p>
            <a:pPr algn="ctr"/>
            <a:endParaRPr lang="en-US" sz="2000"/>
          </a:p>
          <a:p>
            <a:pPr algn="ctr"/>
            <a:r>
              <a:rPr lang="tr-TR" sz="2000"/>
              <a:t>Burada </a:t>
            </a:r>
            <a:r>
              <a:rPr lang="tr-TR" sz="2000">
                <a:solidFill>
                  <a:srgbClr val="2D2D8A"/>
                </a:solidFill>
              </a:rPr>
              <a:t>%X</a:t>
            </a:r>
            <a:r>
              <a:rPr lang="tr-TR" sz="2000"/>
              <a:t> </a:t>
            </a:r>
            <a:r>
              <a:rPr lang="en-US" sz="2000"/>
              <a:t>K</a:t>
            </a:r>
            <a:r>
              <a:rPr lang="tr-TR" sz="2000"/>
              <a:t>ısmında </a:t>
            </a:r>
            <a:r>
              <a:rPr lang="en-US" sz="2000"/>
              <a:t>K</a:t>
            </a:r>
            <a:r>
              <a:rPr lang="tr-TR" sz="2000"/>
              <a:t>ullanabileceğimiz </a:t>
            </a:r>
            <a:r>
              <a:rPr lang="en-US" sz="2000"/>
              <a:t>S</a:t>
            </a:r>
            <a:r>
              <a:rPr lang="tr-TR" sz="2000"/>
              <a:t>eçenekler</a:t>
            </a:r>
            <a:r>
              <a:rPr lang="en-US" sz="2000"/>
              <a:t> :</a:t>
            </a:r>
            <a:r>
              <a:rPr lang="tr-TR"/>
              <a:t> </a:t>
            </a:r>
          </a:p>
          <a:p>
            <a:r>
              <a:rPr lang="tr-TR">
                <a:solidFill>
                  <a:srgbClr val="A50021"/>
                </a:solidFill>
              </a:rPr>
              <a:t>                               </a:t>
            </a:r>
            <a:r>
              <a:rPr lang="tr-TR">
                <a:solidFill>
                  <a:srgbClr val="FF0000"/>
                </a:solidFill>
              </a:rPr>
              <a:t>%c :</a:t>
            </a:r>
            <a:r>
              <a:rPr lang="tr-TR">
                <a:solidFill>
                  <a:srgbClr val="A50021"/>
                </a:solidFill>
              </a:rPr>
              <a:t> </a:t>
            </a:r>
            <a:r>
              <a:rPr lang="tr-TR" i="1">
                <a:solidFill>
                  <a:schemeClr val="accent2"/>
                </a:solidFill>
              </a:rPr>
              <a:t>deger</a:t>
            </a:r>
            <a:r>
              <a:rPr lang="tr-TR">
                <a:solidFill>
                  <a:schemeClr val="accent2"/>
                </a:solidFill>
              </a:rPr>
              <a:t> in</a:t>
            </a:r>
            <a:r>
              <a:rPr lang="tr-TR"/>
              <a:t> </a:t>
            </a:r>
            <a:r>
              <a:rPr lang="tr-TR">
                <a:solidFill>
                  <a:srgbClr val="FF0000"/>
                </a:solidFill>
              </a:rPr>
              <a:t>tek bir karakter</a:t>
            </a:r>
            <a:r>
              <a:rPr lang="tr-TR"/>
              <a:t> olduğunu gösterir.</a:t>
            </a:r>
            <a:r>
              <a:rPr lang="en-US">
                <a:solidFill>
                  <a:srgbClr val="A50021"/>
                </a:solidFill>
              </a:rPr>
              <a:t> </a:t>
            </a:r>
            <a:endParaRPr lang="tr-TR">
              <a:solidFill>
                <a:srgbClr val="A50021"/>
              </a:solidFill>
            </a:endParaRPr>
          </a:p>
          <a:p>
            <a:r>
              <a:rPr lang="tr-TR">
                <a:solidFill>
                  <a:srgbClr val="A50021"/>
                </a:solidFill>
              </a:rPr>
              <a:t>                               </a:t>
            </a:r>
            <a:r>
              <a:rPr lang="tr-TR">
                <a:solidFill>
                  <a:srgbClr val="FF0000"/>
                </a:solidFill>
              </a:rPr>
              <a:t>%s : </a:t>
            </a:r>
            <a:r>
              <a:rPr lang="tr-TR" i="1">
                <a:solidFill>
                  <a:schemeClr val="accent2"/>
                </a:solidFill>
              </a:rPr>
              <a:t>deger</a:t>
            </a:r>
            <a:r>
              <a:rPr lang="tr-TR">
                <a:solidFill>
                  <a:schemeClr val="accent2"/>
                </a:solidFill>
              </a:rPr>
              <a:t> in</a:t>
            </a:r>
            <a:r>
              <a:rPr lang="tr-TR"/>
              <a:t> </a:t>
            </a:r>
            <a:r>
              <a:rPr lang="tr-TR">
                <a:solidFill>
                  <a:srgbClr val="FF0000"/>
                </a:solidFill>
              </a:rPr>
              <a:t>bir karakter dizisi (string)</a:t>
            </a:r>
            <a:r>
              <a:rPr lang="tr-TR"/>
              <a:t> olduğunu gösterir.</a:t>
            </a:r>
            <a:endParaRPr lang="tr-TR">
              <a:solidFill>
                <a:srgbClr val="A50021"/>
              </a:solidFill>
            </a:endParaRPr>
          </a:p>
          <a:p>
            <a:r>
              <a:rPr lang="tr-TR">
                <a:solidFill>
                  <a:srgbClr val="A50021"/>
                </a:solidFill>
              </a:rPr>
              <a:t>                               </a:t>
            </a:r>
            <a:r>
              <a:rPr lang="tr-TR">
                <a:solidFill>
                  <a:srgbClr val="FF0000"/>
                </a:solidFill>
              </a:rPr>
              <a:t>%</a:t>
            </a:r>
            <a:r>
              <a:rPr lang="en-US">
                <a:solidFill>
                  <a:srgbClr val="FF0000"/>
                </a:solidFill>
              </a:rPr>
              <a:t>d</a:t>
            </a:r>
            <a:r>
              <a:rPr lang="tr-TR">
                <a:solidFill>
                  <a:srgbClr val="FF0000"/>
                </a:solidFill>
              </a:rPr>
              <a:t> : </a:t>
            </a:r>
            <a:r>
              <a:rPr lang="tr-TR" i="1">
                <a:solidFill>
                  <a:schemeClr val="accent2"/>
                </a:solidFill>
              </a:rPr>
              <a:t>deger</a:t>
            </a:r>
            <a:r>
              <a:rPr lang="tr-TR">
                <a:solidFill>
                  <a:schemeClr val="accent2"/>
                </a:solidFill>
              </a:rPr>
              <a:t> in</a:t>
            </a:r>
            <a:r>
              <a:rPr lang="tr-TR"/>
              <a:t> </a:t>
            </a:r>
            <a:r>
              <a:rPr lang="tr-TR">
                <a:solidFill>
                  <a:srgbClr val="FF0000"/>
                </a:solidFill>
              </a:rPr>
              <a:t>bir </a:t>
            </a:r>
            <a:r>
              <a:rPr lang="en-US">
                <a:solidFill>
                  <a:srgbClr val="FF0000"/>
                </a:solidFill>
              </a:rPr>
              <a:t>tam</a:t>
            </a:r>
            <a:r>
              <a:rPr lang="tr-TR">
                <a:solidFill>
                  <a:srgbClr val="FF0000"/>
                </a:solidFill>
              </a:rPr>
              <a:t>sayı</a:t>
            </a:r>
            <a:r>
              <a:rPr lang="tr-TR"/>
              <a:t> olduğunu gösterir. 	</a:t>
            </a:r>
            <a:endParaRPr lang="en-US"/>
          </a:p>
          <a:p>
            <a:r>
              <a:rPr lang="en-US">
                <a:solidFill>
                  <a:srgbClr val="A50021"/>
                </a:solidFill>
              </a:rPr>
              <a:t>                               </a:t>
            </a:r>
            <a:r>
              <a:rPr lang="tr-TR">
                <a:solidFill>
                  <a:srgbClr val="FF0000"/>
                </a:solidFill>
              </a:rPr>
              <a:t>%f 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tr-TR">
                <a:solidFill>
                  <a:srgbClr val="FF0000"/>
                </a:solidFill>
              </a:rPr>
              <a:t>: </a:t>
            </a:r>
            <a:r>
              <a:rPr lang="tr-TR" i="1">
                <a:solidFill>
                  <a:schemeClr val="accent2"/>
                </a:solidFill>
              </a:rPr>
              <a:t>deger</a:t>
            </a:r>
            <a:r>
              <a:rPr lang="tr-TR">
                <a:solidFill>
                  <a:schemeClr val="accent2"/>
                </a:solidFill>
              </a:rPr>
              <a:t> in</a:t>
            </a:r>
            <a:r>
              <a:rPr lang="tr-TR"/>
              <a:t> </a:t>
            </a:r>
            <a:r>
              <a:rPr lang="tr-TR">
                <a:solidFill>
                  <a:srgbClr val="FF0000"/>
                </a:solidFill>
              </a:rPr>
              <a:t>bir </a:t>
            </a:r>
            <a:r>
              <a:rPr lang="en-US">
                <a:solidFill>
                  <a:srgbClr val="FF0000"/>
                </a:solidFill>
              </a:rPr>
              <a:t>ondal</a:t>
            </a:r>
            <a:r>
              <a:rPr lang="tr-TR">
                <a:solidFill>
                  <a:srgbClr val="FF0000"/>
                </a:solidFill>
              </a:rPr>
              <a:t>ıklı sayı</a:t>
            </a:r>
            <a:r>
              <a:rPr lang="tr-TR"/>
              <a:t> olduğunu gösterir.</a:t>
            </a:r>
          </a:p>
          <a:p>
            <a:r>
              <a:rPr lang="en-US">
                <a:solidFill>
                  <a:srgbClr val="A50021"/>
                </a:solidFill>
              </a:rPr>
              <a:t> </a:t>
            </a:r>
            <a:r>
              <a:rPr lang="tr-TR">
                <a:solidFill>
                  <a:srgbClr val="A50021"/>
                </a:solidFill>
              </a:rPr>
              <a:t>                              </a:t>
            </a:r>
            <a:r>
              <a:rPr lang="tr-TR">
                <a:solidFill>
                  <a:srgbClr val="FF0000"/>
                </a:solidFill>
              </a:rPr>
              <a:t>%g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tr-TR">
                <a:solidFill>
                  <a:srgbClr val="FF0000"/>
                </a:solidFill>
              </a:rPr>
              <a:t>: </a:t>
            </a:r>
            <a:r>
              <a:rPr lang="tr-TR" i="1">
                <a:solidFill>
                  <a:schemeClr val="accent2"/>
                </a:solidFill>
              </a:rPr>
              <a:t>deger</a:t>
            </a:r>
            <a:r>
              <a:rPr lang="tr-TR">
                <a:solidFill>
                  <a:schemeClr val="accent2"/>
                </a:solidFill>
              </a:rPr>
              <a:t> i </a:t>
            </a:r>
            <a:r>
              <a:rPr lang="tr-TR"/>
              <a:t>mümkün olan en kompakt forma sokar. </a:t>
            </a:r>
          </a:p>
          <a:p>
            <a:endParaRPr lang="en-US"/>
          </a:p>
          <a:p>
            <a:r>
              <a:rPr lang="en-US"/>
              <a:t>D</a:t>
            </a:r>
            <a:r>
              <a:rPr lang="tr-TR"/>
              <a:t>iğer yandan </a:t>
            </a:r>
            <a:r>
              <a:rPr lang="en-US"/>
              <a:t>: </a:t>
            </a:r>
            <a:endParaRPr lang="tr-TR"/>
          </a:p>
          <a:p>
            <a:r>
              <a:rPr lang="tr-TR"/>
              <a:t>	</a:t>
            </a:r>
            <a:r>
              <a:rPr lang="tr-TR">
                <a:solidFill>
                  <a:srgbClr val="FF0000"/>
                </a:solidFill>
              </a:rPr>
              <a:t>\n : </a:t>
            </a:r>
            <a:r>
              <a:rPr lang="tr-TR"/>
              <a:t>İ</a:t>
            </a:r>
            <a:r>
              <a:rPr lang="en-US"/>
              <a:t>mleci b</a:t>
            </a:r>
            <a:r>
              <a:rPr lang="tr-TR"/>
              <a:t>ir </a:t>
            </a:r>
            <a:r>
              <a:rPr lang="en-US"/>
              <a:t>alt </a:t>
            </a:r>
            <a:r>
              <a:rPr lang="tr-TR"/>
              <a:t>satırın başına götürür</a:t>
            </a:r>
            <a:r>
              <a:rPr lang="en-US"/>
              <a:t>.</a:t>
            </a:r>
            <a:r>
              <a:rPr lang="tr-TR"/>
              <a:t> (</a:t>
            </a:r>
            <a:r>
              <a:rPr lang="tr-TR">
                <a:solidFill>
                  <a:srgbClr val="FF0000"/>
                </a:solidFill>
              </a:rPr>
              <a:t>n</a:t>
            </a:r>
            <a:r>
              <a:rPr lang="tr-TR"/>
              <a:t>, </a:t>
            </a:r>
            <a:r>
              <a:rPr lang="tr-TR">
                <a:solidFill>
                  <a:srgbClr val="FF0000"/>
                </a:solidFill>
              </a:rPr>
              <a:t>n</a:t>
            </a:r>
            <a:r>
              <a:rPr lang="tr-TR"/>
              <a:t>ewline)</a:t>
            </a:r>
            <a:endParaRPr lang="en-US"/>
          </a:p>
          <a:p>
            <a:r>
              <a:rPr lang="en-US">
                <a:solidFill>
                  <a:srgbClr val="A50021"/>
                </a:solidFill>
              </a:rPr>
              <a:t>               </a:t>
            </a:r>
            <a:r>
              <a:rPr lang="tr-TR">
                <a:solidFill>
                  <a:srgbClr val="FF0000"/>
                </a:solidFill>
              </a:rPr>
              <a:t>\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tr-TR">
                <a:solidFill>
                  <a:srgbClr val="FF0000"/>
                </a:solidFill>
              </a:rPr>
              <a:t> : </a:t>
            </a:r>
            <a:r>
              <a:rPr lang="tr-TR"/>
              <a:t>İ</a:t>
            </a:r>
            <a:r>
              <a:rPr lang="en-US"/>
              <a:t>mleci b</a:t>
            </a:r>
            <a:r>
              <a:rPr lang="tr-TR"/>
              <a:t>ir TAB kadar sağa kaydırır</a:t>
            </a:r>
            <a:r>
              <a:rPr lang="en-US"/>
              <a:t>.</a:t>
            </a:r>
            <a:endParaRPr lang="tr-TR"/>
          </a:p>
          <a:p>
            <a:endParaRPr lang="tr-TR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0" y="296863"/>
            <a:ext cx="576263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731838" y="242888"/>
            <a:ext cx="2879725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731838" y="296863"/>
            <a:ext cx="52800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2413" y="134938"/>
            <a:ext cx="5746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539750" y="566738"/>
            <a:ext cx="0" cy="31861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44500" y="566738"/>
            <a:ext cx="0" cy="1458912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200" name="Rectangle 12"/>
          <p:cNvSpPr>
            <a:spLocks noChangeArrowheads="1"/>
          </p:cNvSpPr>
          <p:nvPr/>
        </p:nvSpPr>
        <p:spPr bwMode="auto">
          <a:xfrm>
            <a:off x="1116013" y="512763"/>
            <a:ext cx="7115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tr-TR" sz="2800">
                <a:solidFill>
                  <a:srgbClr val="FF0000"/>
                </a:solidFill>
              </a:rPr>
              <a:t>fprintf </a:t>
            </a:r>
            <a:r>
              <a:rPr lang="tr-TR" sz="2800">
                <a:solidFill>
                  <a:srgbClr val="0000CC"/>
                </a:solidFill>
              </a:rPr>
              <a:t>Kullanımına</a:t>
            </a:r>
            <a:r>
              <a:rPr lang="en-US" sz="2800">
                <a:solidFill>
                  <a:schemeClr val="accent2"/>
                </a:solidFill>
              </a:rPr>
              <a:t> </a:t>
            </a:r>
            <a:r>
              <a:rPr lang="tr-TR" sz="2800">
                <a:solidFill>
                  <a:srgbClr val="0000CC"/>
                </a:solidFill>
              </a:rPr>
              <a:t>Örnekler</a:t>
            </a:r>
            <a:endParaRPr lang="en-US" sz="2800">
              <a:solidFill>
                <a:srgbClr val="0000CC"/>
              </a:solidFill>
            </a:endParaRPr>
          </a:p>
        </p:txBody>
      </p:sp>
      <p:pic>
        <p:nvPicPr>
          <p:cNvPr id="820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1177925"/>
            <a:ext cx="8380412" cy="421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39750" y="296863"/>
            <a:ext cx="576263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731838" y="242888"/>
            <a:ext cx="2879725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731838" y="296863"/>
            <a:ext cx="52800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2413" y="134938"/>
            <a:ext cx="5746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539750" y="566738"/>
            <a:ext cx="0" cy="31861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444500" y="566738"/>
            <a:ext cx="0" cy="1458912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224" name="Rectangle 12"/>
          <p:cNvSpPr>
            <a:spLocks noChangeArrowheads="1"/>
          </p:cNvSpPr>
          <p:nvPr/>
        </p:nvSpPr>
        <p:spPr bwMode="auto">
          <a:xfrm>
            <a:off x="814388" y="2420938"/>
            <a:ext cx="80629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tr-TR" sz="2800">
                <a:solidFill>
                  <a:srgbClr val="FF0000"/>
                </a:solidFill>
              </a:rPr>
              <a:t> </a:t>
            </a:r>
            <a:r>
              <a:rPr lang="tr-TR" sz="2800"/>
              <a:t>disp(</a:t>
            </a:r>
            <a:r>
              <a:rPr lang="tr-TR" sz="2800">
                <a:solidFill>
                  <a:srgbClr val="FF0000"/>
                </a:solidFill>
              </a:rPr>
              <a:t>'Uzgunum! Sifira Bolum Hatasi Var.'</a:t>
            </a:r>
            <a:r>
              <a:rPr lang="tr-TR" sz="2800"/>
              <a:t>);</a:t>
            </a:r>
            <a:endParaRPr lang="en-US" sz="2800"/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814388" y="3336925"/>
            <a:ext cx="80629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tr-TR" sz="2800">
                <a:solidFill>
                  <a:srgbClr val="FF0000"/>
                </a:solidFill>
              </a:rPr>
              <a:t> </a:t>
            </a:r>
            <a:r>
              <a:rPr lang="tr-TR" sz="2800"/>
              <a:t>fprintf(</a:t>
            </a:r>
            <a:r>
              <a:rPr lang="tr-TR" sz="2800">
                <a:solidFill>
                  <a:srgbClr val="FF0000"/>
                </a:solidFill>
              </a:rPr>
              <a:t>'Uzgunum! Sifira Bolum Hatasi Var.\n'</a:t>
            </a:r>
            <a:r>
              <a:rPr lang="tr-TR" sz="2800"/>
              <a:t>);</a:t>
            </a:r>
            <a:endParaRPr lang="en-US" sz="2800"/>
          </a:p>
        </p:txBody>
      </p:sp>
      <p:sp>
        <p:nvSpPr>
          <p:cNvPr id="9226" name="Rectangle 12"/>
          <p:cNvSpPr>
            <a:spLocks noChangeArrowheads="1"/>
          </p:cNvSpPr>
          <p:nvPr/>
        </p:nvSpPr>
        <p:spPr bwMode="auto">
          <a:xfrm>
            <a:off x="1130300" y="1031875"/>
            <a:ext cx="7115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tr-TR" sz="2800">
                <a:solidFill>
                  <a:srgbClr val="0000FF"/>
                </a:solidFill>
              </a:rPr>
              <a:t>Aşağıdaki 2 Komut Aynı İşi Yapar</a:t>
            </a:r>
            <a:endParaRPr lang="en-US" sz="28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296863"/>
            <a:ext cx="576263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731838" y="242888"/>
            <a:ext cx="2879725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731838" y="296863"/>
            <a:ext cx="52800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52413" y="134938"/>
            <a:ext cx="5746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539750" y="566738"/>
            <a:ext cx="0" cy="31861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44500" y="566738"/>
            <a:ext cx="0" cy="1458912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48" name="Rectangle 12"/>
          <p:cNvSpPr>
            <a:spLocks noChangeArrowheads="1"/>
          </p:cNvSpPr>
          <p:nvPr/>
        </p:nvSpPr>
        <p:spPr bwMode="auto">
          <a:xfrm>
            <a:off x="503238" y="1128713"/>
            <a:ext cx="8640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2800">
                <a:solidFill>
                  <a:srgbClr val="FF0000"/>
                </a:solidFill>
              </a:rPr>
              <a:t>disp</a:t>
            </a:r>
            <a:r>
              <a:rPr lang="en-US" sz="2800">
                <a:solidFill>
                  <a:srgbClr val="FF6600"/>
                </a:solidFill>
              </a:rPr>
              <a:t> </a:t>
            </a:r>
            <a:r>
              <a:rPr lang="en-US" sz="2800">
                <a:solidFill>
                  <a:schemeClr val="accent2"/>
                </a:solidFill>
              </a:rPr>
              <a:t>ve </a:t>
            </a:r>
            <a:r>
              <a:rPr lang="tr-TR" sz="2800">
                <a:solidFill>
                  <a:srgbClr val="FF0000"/>
                </a:solidFill>
              </a:rPr>
              <a:t>fprintf</a:t>
            </a:r>
            <a:r>
              <a:rPr lang="en-US" sz="2800">
                <a:solidFill>
                  <a:schemeClr val="accent2"/>
                </a:solidFill>
              </a:rPr>
              <a:t> </a:t>
            </a:r>
            <a:r>
              <a:rPr lang="tr-TR" sz="2800">
                <a:solidFill>
                  <a:schemeClr val="accent2"/>
                </a:solidFill>
              </a:rPr>
              <a:t>ARASINDAKİ FARKLAR</a:t>
            </a:r>
            <a:endParaRPr lang="en-US" sz="2800">
              <a:solidFill>
                <a:srgbClr val="FF6600"/>
              </a:solidFill>
            </a:endParaRPr>
          </a:p>
        </p:txBody>
      </p:sp>
      <p:sp>
        <p:nvSpPr>
          <p:cNvPr id="10249" name="Rectangle 13"/>
          <p:cNvSpPr>
            <a:spLocks noChangeArrowheads="1"/>
          </p:cNvSpPr>
          <p:nvPr/>
        </p:nvSpPr>
        <p:spPr bwMode="auto">
          <a:xfrm>
            <a:off x="611188" y="2297113"/>
            <a:ext cx="8532812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>
            <a:spAutoFit/>
          </a:bodyPr>
          <a:lstStyle/>
          <a:p>
            <a:pPr algn="just"/>
            <a:r>
              <a:rPr lang="tr-TR" sz="2400">
                <a:solidFill>
                  <a:srgbClr val="FF0000"/>
                </a:solidFill>
              </a:rPr>
              <a:t>disp</a:t>
            </a:r>
            <a:r>
              <a:rPr lang="tr-TR" sz="2400">
                <a:solidFill>
                  <a:srgbClr val="FF6600"/>
                </a:solidFill>
              </a:rPr>
              <a:t> </a:t>
            </a:r>
            <a:r>
              <a:rPr lang="tr-TR" sz="2400"/>
              <a:t>komutu ekrana çıktı verdikten sonra bir alt satıra otomatik olarak atlar. </a:t>
            </a:r>
            <a:r>
              <a:rPr lang="tr-TR" sz="2400">
                <a:solidFill>
                  <a:srgbClr val="FF0000"/>
                </a:solidFill>
              </a:rPr>
              <a:t>fprintf</a:t>
            </a:r>
            <a:r>
              <a:rPr lang="tr-TR" sz="2400">
                <a:solidFill>
                  <a:srgbClr val="FF6600"/>
                </a:solidFill>
              </a:rPr>
              <a:t> </a:t>
            </a:r>
            <a:r>
              <a:rPr lang="tr-TR" sz="2400"/>
              <a:t>komutunu bir alt satıra götürebilmek için ise </a:t>
            </a:r>
            <a:r>
              <a:rPr lang="tr-TR" sz="2400">
                <a:solidFill>
                  <a:srgbClr val="FF0000"/>
                </a:solidFill>
              </a:rPr>
              <a:t>\n</a:t>
            </a:r>
            <a:r>
              <a:rPr lang="tr-TR" sz="2400">
                <a:solidFill>
                  <a:srgbClr val="FF3300"/>
                </a:solidFill>
              </a:rPr>
              <a:t> </a:t>
            </a:r>
            <a:r>
              <a:rPr lang="tr-TR" sz="2400"/>
              <a:t>kullanılmalıdır.  </a:t>
            </a:r>
          </a:p>
          <a:p>
            <a:pPr algn="just"/>
            <a:endParaRPr lang="tr-TR" sz="2400"/>
          </a:p>
          <a:p>
            <a:pPr algn="just"/>
            <a:r>
              <a:rPr lang="tr-TR" sz="2400"/>
              <a:t>Ayrıca </a:t>
            </a:r>
            <a:r>
              <a:rPr lang="tr-TR" sz="2400">
                <a:solidFill>
                  <a:srgbClr val="FF0000"/>
                </a:solidFill>
              </a:rPr>
              <a:t>disp</a:t>
            </a:r>
            <a:r>
              <a:rPr lang="tr-TR" sz="2400"/>
              <a:t> komutu satır veya sütun vektörleri ile matrisleri ekrana kolayca yazdırabilirken aynı işlemi </a:t>
            </a:r>
            <a:r>
              <a:rPr lang="tr-TR" sz="2400">
                <a:solidFill>
                  <a:srgbClr val="FF0000"/>
                </a:solidFill>
              </a:rPr>
              <a:t>fprintf</a:t>
            </a:r>
            <a:r>
              <a:rPr lang="tr-TR" sz="2400"/>
              <a:t> ile yapabilmek daha çok işlem gerektirmektedir.</a:t>
            </a:r>
            <a:endParaRPr lang="tr-TR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0000CC"/>
                </a:solidFill>
              </a:rPr>
              <a:t>MATLA</a:t>
            </a:r>
            <a:r>
              <a:rPr lang="tr-TR" sz="4000" smtClean="0">
                <a:solidFill>
                  <a:srgbClr val="0000CC"/>
                </a:solidFill>
              </a:rPr>
              <a:t>B</a:t>
            </a:r>
            <a:r>
              <a:rPr lang="en-US" sz="4000" smtClean="0">
                <a:solidFill>
                  <a:srgbClr val="0000CC"/>
                </a:solidFill>
              </a:rPr>
              <a:t>’DE</a:t>
            </a:r>
            <a:r>
              <a:rPr lang="tr-TR" sz="4000" smtClean="0">
                <a:solidFill>
                  <a:srgbClr val="0000CC"/>
                </a:solidFill>
              </a:rPr>
              <a:t> PROGRAMLAMA</a:t>
            </a: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412875"/>
            <a:ext cx="8496300" cy="3852863"/>
          </a:xfrm>
          <a:noFill/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rgbClr val="A50021"/>
              </a:buClr>
              <a:buFontTx/>
              <a:buNone/>
            </a:pPr>
            <a:endParaRPr lang="tr-TR" sz="2000" smtClean="0"/>
          </a:p>
          <a:p>
            <a:pPr marL="0" indent="0" eaLnBrk="1" hangingPunct="1">
              <a:spcBef>
                <a:spcPct val="0"/>
              </a:spcBef>
              <a:buClr>
                <a:srgbClr val="A50021"/>
              </a:buClr>
            </a:pPr>
            <a:endParaRPr lang="tr-TR" sz="2000" smtClean="0"/>
          </a:p>
          <a:p>
            <a:pPr marL="0" indent="0" eaLnBrk="1" hangingPunct="1">
              <a:spcBef>
                <a:spcPct val="0"/>
              </a:spcBef>
              <a:buClr>
                <a:srgbClr val="A50021"/>
              </a:buClr>
              <a:buFontTx/>
              <a:buNone/>
            </a:pPr>
            <a:r>
              <a:rPr lang="tr-TR" sz="2000" b="1" smtClean="0"/>
              <a:t>M</a:t>
            </a:r>
            <a:r>
              <a:rPr lang="en-US" sz="2000" b="1" smtClean="0"/>
              <a:t>ATLAB</a:t>
            </a:r>
            <a:r>
              <a:rPr lang="tr-TR" sz="2000" b="1" smtClean="0"/>
              <a:t>’de programlama genel olarak iki yolla yapılır: </a:t>
            </a:r>
          </a:p>
          <a:p>
            <a:pPr lvl="2" eaLnBrk="1" hangingPunct="1">
              <a:buClr>
                <a:srgbClr val="A50021"/>
              </a:buClr>
              <a:buFont typeface="Wingdings" pitchFamily="2" charset="2"/>
              <a:buChar char="Ø"/>
            </a:pPr>
            <a:r>
              <a:rPr lang="tr-TR" sz="2000" b="1" smtClean="0"/>
              <a:t>Komut satırında (</a:t>
            </a:r>
            <a:r>
              <a:rPr lang="tr-TR" sz="2000" b="1" smtClean="0">
                <a:solidFill>
                  <a:srgbClr val="FF0000"/>
                </a:solidFill>
              </a:rPr>
              <a:t>inline</a:t>
            </a:r>
            <a:r>
              <a:rPr lang="tr-TR" sz="2000" b="1" smtClean="0"/>
              <a:t>) programlama </a:t>
            </a:r>
          </a:p>
          <a:p>
            <a:pPr lvl="2" eaLnBrk="1" hangingPunct="1">
              <a:buClr>
                <a:srgbClr val="A50021"/>
              </a:buClr>
              <a:buFont typeface="Wingdings" pitchFamily="2" charset="2"/>
              <a:buChar char="Ø"/>
            </a:pPr>
            <a:r>
              <a:rPr lang="tr-TR" sz="2000" b="1" smtClean="0"/>
              <a:t>m-dosyaları ile (</a:t>
            </a:r>
            <a:r>
              <a:rPr lang="tr-TR" sz="2000" b="1" smtClean="0">
                <a:solidFill>
                  <a:srgbClr val="FF0000"/>
                </a:solidFill>
              </a:rPr>
              <a:t>m-files</a:t>
            </a:r>
            <a:r>
              <a:rPr lang="tr-TR" sz="2000" b="1" smtClean="0"/>
              <a:t>) programlama</a:t>
            </a:r>
          </a:p>
          <a:p>
            <a:pPr lvl="3" eaLnBrk="1" hangingPunct="1">
              <a:buClr>
                <a:srgbClr val="A50021"/>
              </a:buClr>
              <a:buFont typeface="Courier New" pitchFamily="49" charset="0"/>
              <a:buChar char="o"/>
            </a:pPr>
            <a:r>
              <a:rPr lang="tr-TR" b="1" smtClean="0"/>
              <a:t>Düzyazı (</a:t>
            </a:r>
            <a:r>
              <a:rPr lang="tr-TR" b="1" smtClean="0">
                <a:solidFill>
                  <a:srgbClr val="FF0000"/>
                </a:solidFill>
              </a:rPr>
              <a:t>script</a:t>
            </a:r>
            <a:r>
              <a:rPr lang="tr-TR" b="1" smtClean="0"/>
              <a:t>) m-dosyaları ile programlama</a:t>
            </a:r>
          </a:p>
          <a:p>
            <a:pPr lvl="3" eaLnBrk="1" hangingPunct="1">
              <a:buClr>
                <a:srgbClr val="A50021"/>
              </a:buClr>
              <a:buFont typeface="Courier New" pitchFamily="49" charset="0"/>
              <a:buChar char="o"/>
            </a:pPr>
            <a:r>
              <a:rPr lang="tr-TR" b="1" smtClean="0"/>
              <a:t>Fonksiyon (</a:t>
            </a:r>
            <a:r>
              <a:rPr lang="tr-TR" b="1" smtClean="0">
                <a:solidFill>
                  <a:srgbClr val="FF0000"/>
                </a:solidFill>
              </a:rPr>
              <a:t>function</a:t>
            </a:r>
            <a:r>
              <a:rPr lang="tr-TR" b="1" smtClean="0"/>
              <a:t>) m-dosyaları ile programlama</a:t>
            </a:r>
          </a:p>
          <a:p>
            <a:pPr marL="0" indent="0" eaLnBrk="1" hangingPunct="1">
              <a:buClr>
                <a:srgbClr val="A50021"/>
              </a:buClr>
              <a:buFontTx/>
              <a:buNone/>
            </a:pPr>
            <a:endParaRPr lang="tr-TR" sz="2000" b="1" smtClean="0"/>
          </a:p>
          <a:p>
            <a:pPr marL="0" indent="0" eaLnBrk="1" hangingPunct="1">
              <a:buClr>
                <a:srgbClr val="A50021"/>
              </a:buClr>
              <a:buFontTx/>
              <a:buNone/>
            </a:pPr>
            <a:r>
              <a:rPr lang="tr-TR" sz="2000" b="1" smtClean="0"/>
              <a:t>m-dosyaları oluşturabilmek için ise bir metin düzenleyicisine (editor) ihtiyaç vardır. </a:t>
            </a:r>
          </a:p>
        </p:txBody>
      </p:sp>
      <p:pic>
        <p:nvPicPr>
          <p:cNvPr id="11268" name="Picture 4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39750" y="296863"/>
            <a:ext cx="576263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731838" y="242888"/>
            <a:ext cx="2879725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731838" y="296863"/>
            <a:ext cx="52800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52413" y="134938"/>
            <a:ext cx="5746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539750" y="566738"/>
            <a:ext cx="0" cy="31861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444500" y="566738"/>
            <a:ext cx="0" cy="1458912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notes">
  <a:themeElements>
    <a:clrScheme name="lecturenot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cturenot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not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not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not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not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not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not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not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not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not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not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not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lecturenotes</Template>
  <TotalTime>2339</TotalTime>
  <Words>439</Words>
  <Application>Microsoft Office PowerPoint</Application>
  <PresentationFormat>Ekran Gösterisi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5" baseType="lpstr">
      <vt:lpstr>lecturenotes</vt:lpstr>
      <vt:lpstr>Photo Editor Fotoğrafı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MATLAB’DE PROGRAMLAMA</vt:lpstr>
      <vt:lpstr>PowerPoint Sunusu</vt:lpstr>
      <vt:lpstr>PowerPoint Sunusu</vt:lpstr>
      <vt:lpstr>PowerPoint Sunusu</vt:lpstr>
      <vt:lpstr>KİTAPTAKİ 1-6 ARASI UYGULAMALARI BİRLİKTE YAZALIM VE ÇALIŞTIRALIM.</vt:lpstr>
    </vt:vector>
  </TitlesOfParts>
  <Company>ataturk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MF102 Bilgisayar Programlama MATLAB Lecture2</dc:title>
  <dc:creator>Deniz Dal</dc:creator>
  <cp:lastModifiedBy>irfan</cp:lastModifiedBy>
  <cp:revision>1020</cp:revision>
  <dcterms:created xsi:type="dcterms:W3CDTF">1999-02-15T21:55:23Z</dcterms:created>
  <dcterms:modified xsi:type="dcterms:W3CDTF">2014-03-10T13:32:51Z</dcterms:modified>
</cp:coreProperties>
</file>