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18.02.2013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ctrTitle"/>
          </p:nvPr>
        </p:nvSpPr>
        <p:spPr/>
        <p:txBody>
          <a:bodyPr/>
          <a:lstStyle/>
          <a:p>
            <a:pPr eaLnBrk="1" hangingPunct="1">
              <a:defRPr/>
            </a:pPr>
            <a:r>
              <a:rPr lang="tr-TR" smtClean="0"/>
              <a:t> PAZARLAMANIN ÖNEMİ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3" name="Rectangle 5"/>
          <p:cNvSpPr>
            <a:spLocks noGrp="1" noChangeArrowheads="1"/>
          </p:cNvSpPr>
          <p:nvPr>
            <p:ph type="ctrTitle"/>
          </p:nvPr>
        </p:nvSpPr>
        <p:spPr>
          <a:xfrm>
            <a:off x="179512" y="332656"/>
            <a:ext cx="8964488" cy="1729159"/>
          </a:xfrm>
        </p:spPr>
        <p:txBody>
          <a:bodyPr/>
          <a:lstStyle/>
          <a:p>
            <a:pPr eaLnBrk="1" hangingPunct="1">
              <a:defRPr/>
            </a:pPr>
            <a:r>
              <a:rPr lang="tr-TR" dirty="0" smtClean="0"/>
              <a:t>PAZARLAMA YÖNETİM SÜRECİ ve PAZARLAMA İLKELERİ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836712"/>
            <a:ext cx="8784975" cy="5832648"/>
          </a:xfrm>
        </p:spPr>
        <p:txBody>
          <a:bodyPr>
            <a:normAutofit fontScale="77500" lnSpcReduction="20000"/>
          </a:bodyPr>
          <a:lstStyle/>
          <a:p>
            <a:pPr algn="just">
              <a:buFont typeface="Wingdings" pitchFamily="2" charset="2"/>
              <a:buChar char="Ø"/>
            </a:pPr>
            <a:r>
              <a:rPr lang="tr-TR" dirty="0" smtClean="0"/>
              <a:t>	Pazarlama yönetimi, örgütsel amaçlara ulaşmak için hedef alıcılar ile yararlı değişimler yapmak, geliştirmek ve sürdürmek için tasarımlanan programların çözümlenmesi (analizi), planlanması, uygulaması ve kontrolüdür. Pazarlama değişim sürecinin incelenmesidir. </a:t>
            </a:r>
          </a:p>
          <a:p>
            <a:pPr algn="just">
              <a:buFont typeface="Wingdings" pitchFamily="2" charset="2"/>
              <a:buChar char="Ø"/>
            </a:pPr>
            <a:endParaRPr lang="tr-TR" dirty="0" smtClean="0"/>
          </a:p>
          <a:p>
            <a:pPr algn="just">
              <a:buFont typeface="Wingdings" pitchFamily="2" charset="2"/>
              <a:buChar char="Ø"/>
            </a:pPr>
            <a:r>
              <a:rPr lang="tr-TR" dirty="0" smtClean="0"/>
              <a:t>	Pazarlama hedef pazarların seçimi, müşteri gereksinimlerinin değerlendirilmesi, isteklerini tatmin edici ürünlerin geliştirilmesi, alıcılara belirli bir değer ve işletmeye de kar sağlanmasıyla ilgili ilkelerden oluşur. İşletmelerin yaşayabilmeleri, bulundukları çevredeki belirli müşteri grubu için değerli bir şeyler üretme, sunmalarına, değişim yoluyla da kendilerine gerekli gelir ve kaynakları elde etmelerine bağlıdır.</a:t>
            </a:r>
          </a:p>
          <a:p>
            <a:pPr algn="just">
              <a:buFont typeface="Wingdings" pitchFamily="2" charset="2"/>
              <a:buChar char="Ø"/>
            </a:pPr>
            <a:endParaRPr lang="tr-TR" dirty="0" smtClean="0"/>
          </a:p>
          <a:p>
            <a:pPr algn="just">
              <a:buFont typeface="Wingdings" pitchFamily="2" charset="2"/>
              <a:buChar char="Ø"/>
            </a:pPr>
            <a:r>
              <a:rPr lang="tr-TR" dirty="0" smtClean="0"/>
              <a:t>	 Bu bakımdan işletmeler, misyonlarının ve ürünlerinin piyasayla ilişkili olmasını sağlamalıdırlar. Bu nedenle “pazarlama yönetim sürecinin aşağıdaki aşamalarının bilinmesi önemlidir.</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Pazarlama Yönetim Sürecinin Aşamaları</a:t>
            </a:r>
            <a:endParaRPr lang="tr-TR" dirty="0"/>
          </a:p>
        </p:txBody>
      </p:sp>
      <p:graphicFrame>
        <p:nvGraphicFramePr>
          <p:cNvPr id="4" name="3 İçerik Yer Tutucusu"/>
          <p:cNvGraphicFramePr>
            <a:graphicFrameLocks noGrp="1"/>
          </p:cNvGraphicFramePr>
          <p:nvPr>
            <p:ph idx="1"/>
          </p:nvPr>
        </p:nvGraphicFramePr>
        <p:xfrm>
          <a:off x="295275" y="1489073"/>
          <a:ext cx="8524875" cy="4596691"/>
        </p:xfrm>
        <a:graphic>
          <a:graphicData uri="http://schemas.openxmlformats.org/drawingml/2006/table">
            <a:tbl>
              <a:tblPr firstRow="1" bandRow="1">
                <a:tableStyleId>{5C22544A-7EE6-4342-B048-85BDC9FD1C3A}</a:tableStyleId>
              </a:tblPr>
              <a:tblGrid>
                <a:gridCol w="1704975"/>
                <a:gridCol w="1491630"/>
                <a:gridCol w="1800200"/>
                <a:gridCol w="1823095"/>
                <a:gridCol w="1704975"/>
              </a:tblGrid>
              <a:tr h="1762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1- Pazarlama planlaması sürecinin örgütlenmesi</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2-Pazar fırsatlarının analizi</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3-Hedef pazarların seçilmesi</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4-Pazarlama karmasının geliştirilmesi</a:t>
                      </a:r>
                    </a:p>
                    <a:p>
                      <a:endParaRPr lang="tr-TR" dirty="0"/>
                    </a:p>
                  </a:txBody>
                  <a:tcPr/>
                </a:tc>
                <a:tc>
                  <a:txBody>
                    <a:bodyPr/>
                    <a:lstStyle/>
                    <a:p>
                      <a:r>
                        <a:rPr lang="tr-TR" sz="1800" b="1" kern="1200" smtClean="0">
                          <a:solidFill>
                            <a:schemeClr val="lt1"/>
                          </a:solidFill>
                          <a:latin typeface="+mn-lt"/>
                          <a:ea typeface="+mn-ea"/>
                          <a:cs typeface="+mn-cs"/>
                        </a:rPr>
                        <a:t>5-Pazarlama </a:t>
                      </a:r>
                      <a:r>
                        <a:rPr lang="tr-TR" sz="1800" b="1" kern="1200" dirty="0" smtClean="0">
                          <a:solidFill>
                            <a:schemeClr val="lt1"/>
                          </a:solidFill>
                          <a:latin typeface="+mn-lt"/>
                          <a:ea typeface="+mn-ea"/>
                          <a:cs typeface="+mn-cs"/>
                        </a:rPr>
                        <a:t>çabalarının yürütülmesi </a:t>
                      </a:r>
                      <a:endParaRPr lang="tr-TR" dirty="0"/>
                    </a:p>
                  </a:txBody>
                  <a:tcPr/>
                </a:tc>
              </a:tr>
              <a:tr h="1762051">
                <a:tc>
                  <a:txBody>
                    <a:bodyPr/>
                    <a:lstStyle/>
                    <a:p>
                      <a:pPr>
                        <a:buFontTx/>
                        <a:buChar char="-"/>
                      </a:pPr>
                      <a:r>
                        <a:rPr lang="tr-TR" dirty="0" smtClean="0"/>
                        <a:t>Stratejik</a:t>
                      </a:r>
                      <a:r>
                        <a:rPr lang="tr-TR" baseline="0" dirty="0" smtClean="0"/>
                        <a:t> planlama, pazarlama planlaması ve Rekabet analizleri</a:t>
                      </a:r>
                    </a:p>
                    <a:p>
                      <a:pPr>
                        <a:buFontTx/>
                        <a:buChar char="-"/>
                      </a:pPr>
                      <a:r>
                        <a:rPr lang="tr-TR" baseline="0" dirty="0" smtClean="0"/>
                        <a:t> pazarlama araştırması ve pazarlama enformasyonu</a:t>
                      </a:r>
                      <a:endParaRPr lang="tr-TR" dirty="0"/>
                    </a:p>
                  </a:txBody>
                  <a:tcPr/>
                </a:tc>
                <a:tc>
                  <a:txBody>
                    <a:bodyPr/>
                    <a:lstStyle/>
                    <a:p>
                      <a:r>
                        <a:rPr lang="tr-TR" dirty="0" smtClean="0"/>
                        <a:t>-Pazarlama çevresi</a:t>
                      </a:r>
                    </a:p>
                    <a:p>
                      <a:endParaRPr lang="tr-TR" dirty="0" smtClean="0"/>
                    </a:p>
                    <a:p>
                      <a:pPr>
                        <a:buFontTx/>
                        <a:buChar char="-"/>
                      </a:pPr>
                      <a:r>
                        <a:rPr lang="tr-TR" baseline="0" dirty="0" smtClean="0"/>
                        <a:t>Tüketici pazarları</a:t>
                      </a:r>
                    </a:p>
                    <a:p>
                      <a:pPr>
                        <a:buFontTx/>
                        <a:buChar char="-"/>
                      </a:pPr>
                      <a:endParaRPr lang="tr-TR" baseline="0" dirty="0" smtClean="0"/>
                    </a:p>
                    <a:p>
                      <a:pPr>
                        <a:buFontTx/>
                        <a:buChar char="-"/>
                      </a:pPr>
                      <a:r>
                        <a:rPr lang="tr-TR" baseline="0" dirty="0" smtClean="0"/>
                        <a:t>Örgütsel  (kurumsal ) pazarlar</a:t>
                      </a:r>
                      <a:endParaRPr lang="tr-TR" dirty="0"/>
                    </a:p>
                  </a:txBody>
                  <a:tcPr/>
                </a:tc>
                <a:tc>
                  <a:txBody>
                    <a:bodyPr/>
                    <a:lstStyle/>
                    <a:p>
                      <a:r>
                        <a:rPr lang="tr-TR" dirty="0" smtClean="0"/>
                        <a:t>-Talep ölçülmesi ve tahmini</a:t>
                      </a:r>
                    </a:p>
                    <a:p>
                      <a:endParaRPr lang="tr-TR" dirty="0" smtClean="0"/>
                    </a:p>
                    <a:p>
                      <a:r>
                        <a:rPr lang="tr-TR" dirty="0" smtClean="0"/>
                        <a:t>-Pazar dilimlenmesi, hedefleme ve konumlandırma</a:t>
                      </a:r>
                      <a:endParaRPr lang="tr-TR" dirty="0"/>
                    </a:p>
                  </a:txBody>
                  <a:tcPr/>
                </a:tc>
                <a:tc>
                  <a:txBody>
                    <a:bodyPr/>
                    <a:lstStyle/>
                    <a:p>
                      <a:r>
                        <a:rPr lang="tr-TR" dirty="0" smtClean="0"/>
                        <a:t>-ürünlerin</a:t>
                      </a:r>
                      <a:r>
                        <a:rPr lang="tr-TR" baseline="0" dirty="0" smtClean="0"/>
                        <a:t> tasarımı</a:t>
                      </a:r>
                    </a:p>
                    <a:p>
                      <a:r>
                        <a:rPr lang="tr-TR" baseline="0" dirty="0" smtClean="0"/>
                        <a:t>-ürünlerin fiyatlandırılması</a:t>
                      </a:r>
                    </a:p>
                    <a:p>
                      <a:r>
                        <a:rPr lang="tr-TR" baseline="0" dirty="0" smtClean="0"/>
                        <a:t>-ürünlerin yetiştirilmesi</a:t>
                      </a:r>
                    </a:p>
                    <a:p>
                      <a:r>
                        <a:rPr lang="tr-TR" baseline="0" dirty="0" smtClean="0"/>
                        <a:t>-ürünlerin tutundurulması</a:t>
                      </a:r>
                      <a:endParaRPr lang="tr-TR" dirty="0"/>
                    </a:p>
                  </a:txBody>
                  <a:tcPr/>
                </a:tc>
                <a:tc>
                  <a:txBody>
                    <a:bodyPr/>
                    <a:lstStyle/>
                    <a:p>
                      <a:r>
                        <a:rPr lang="tr-TR" dirty="0" smtClean="0"/>
                        <a:t>-pazarlama programlarını yürütme ve örgütleme</a:t>
                      </a:r>
                    </a:p>
                    <a:p>
                      <a:r>
                        <a:rPr lang="tr-TR" dirty="0" smtClean="0"/>
                        <a:t>-pazarlama plan ve programlarının kontrolü</a:t>
                      </a:r>
                      <a:endParaRPr lang="tr-T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95275" y="836712"/>
            <a:ext cx="8524875" cy="5832648"/>
          </a:xfrm>
        </p:spPr>
        <p:txBody>
          <a:bodyPr>
            <a:normAutofit fontScale="77500" lnSpcReduction="20000"/>
          </a:bodyPr>
          <a:lstStyle/>
          <a:p>
            <a:pPr algn="just">
              <a:buNone/>
            </a:pPr>
            <a:endParaRPr lang="tr-TR" dirty="0" smtClean="0"/>
          </a:p>
          <a:p>
            <a:pPr algn="just">
              <a:buNone/>
            </a:pPr>
            <a:r>
              <a:rPr lang="tr-TR" dirty="0" smtClean="0"/>
              <a:t>1- Pazarlama Sürecinin Organize Edilmesi;</a:t>
            </a:r>
          </a:p>
          <a:p>
            <a:pPr algn="just">
              <a:buFont typeface="Wingdings" pitchFamily="2" charset="2"/>
              <a:buChar char="ü"/>
            </a:pPr>
            <a:endParaRPr lang="tr-TR" dirty="0" smtClean="0"/>
          </a:p>
          <a:p>
            <a:pPr algn="just">
              <a:buFont typeface="Wingdings" pitchFamily="2" charset="2"/>
              <a:buChar char="ü"/>
            </a:pPr>
            <a:r>
              <a:rPr lang="tr-TR" dirty="0" smtClean="0"/>
              <a:t>Her işletme nereye ve nasıl gitmek istediğini iyi belirlemelidir. Bunun için de stratejik planların yapılması gerekir. Stratejik planlama tüm bir işletmeyi kapsar. Pazarlama stratejisi işletmenin genel stratejik amaçlarına erişebilmeye yardımcı olacak pazarlama stratejilerinin kararlaştırılmasını içerir. Her işletme için pazarlama planlaması yapılması gerekir bu da uzun (5yıl) yada kısa (1 yıl) vadeli olur.</a:t>
            </a:r>
          </a:p>
          <a:p>
            <a:pPr algn="just">
              <a:buFont typeface="Wingdings" pitchFamily="2" charset="2"/>
              <a:buChar char="ü"/>
            </a:pPr>
            <a:endParaRPr lang="tr-TR" dirty="0" smtClean="0"/>
          </a:p>
          <a:p>
            <a:pPr algn="just">
              <a:buFont typeface="Wingdings" pitchFamily="2" charset="2"/>
              <a:buChar char="ü"/>
            </a:pPr>
            <a:r>
              <a:rPr lang="tr-TR" dirty="0" smtClean="0"/>
              <a:t>Yöneticiler pazarlama planlarının hazırlanmasında ve sürecin yönetiminde çevre, hedef alıcı veya tüketiciler, rakipler, tedarik kaynakları, aracılar ve kamu oyu gruplarının geçmişi, bugünkü durumu ve geleceği hakkında doğru, yeterli ve zamanlı bilgiyi edinmelidirler.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04664"/>
            <a:ext cx="8712967" cy="6264696"/>
          </a:xfrm>
        </p:spPr>
        <p:txBody>
          <a:bodyPr>
            <a:normAutofit fontScale="70000" lnSpcReduction="20000"/>
          </a:bodyPr>
          <a:lstStyle/>
          <a:p>
            <a:pPr>
              <a:buNone/>
            </a:pPr>
            <a:r>
              <a:rPr lang="tr-TR" dirty="0" smtClean="0">
                <a:solidFill>
                  <a:schemeClr val="bg1"/>
                </a:solidFill>
              </a:rPr>
              <a:t>2- Pazar Fırsatlarının Analizi</a:t>
            </a:r>
          </a:p>
          <a:p>
            <a:pPr>
              <a:buNone/>
            </a:pPr>
            <a:r>
              <a:rPr lang="tr-TR" dirty="0" smtClean="0"/>
              <a:t>	Pazar fırsatlarının belirlenmesi ve değerlendirilmesini içerir. Her işletme veya örgütün yeni fırsatları belirlemeye gereksinimi vardır. İşletmeler Pazar fırsatlarını rastgele ( gazeteler, ticari fuarlar, rakip ürünleri inceleme, arkadaşlar vb) ya da sistematik olarak ( ürün/Pazar genişleme yönetimi, ürün/Pazar çeşitleme, ürün geliştirme) olarak belirlerler. </a:t>
            </a:r>
          </a:p>
          <a:p>
            <a:pPr>
              <a:buNone/>
            </a:pPr>
            <a:r>
              <a:rPr lang="tr-TR" dirty="0" smtClean="0"/>
              <a:t>	Hangi pazarların daha çekici olacağı, konusunda endüstrinin yıllık Pazar büyüme oranı ( ABD de %10 dan çoktur), piyasaya giriş engelleri, rakip ve alıcıların zayıf veya güçlü olması, ikame ürünlerin varlığı ve kalitesi gibi kriterler yol göstericidir. </a:t>
            </a:r>
          </a:p>
          <a:p>
            <a:pPr>
              <a:buNone/>
            </a:pPr>
            <a:r>
              <a:rPr lang="tr-TR" dirty="0" smtClean="0"/>
              <a:t>3- Hedef Pazarın Seçimi;</a:t>
            </a:r>
          </a:p>
          <a:p>
            <a:pPr>
              <a:buNone/>
            </a:pPr>
            <a:r>
              <a:rPr lang="tr-TR" dirty="0" smtClean="0"/>
              <a:t>	Hedef pazar seçimi pazarlama stratejisinin bir parçasıdır. Pazarlama stratejisi bir firmanın bir pazarda ne yapacağına ilişkin bir resmidir. Pazar fırsatları bir çok yeni fikirler çıkartabilir. Firma bunlardan tedarik kaynakları, kullanılacak aracılar, rakipler, diğer gruplar, kendi satış gücü, dağıtım ağı, deneyimleri vb. bakımından en uygun olanını seçer. Daha sonra her fırsat o konu ile ilgili olan endüstrinin Pazar büyüklüğü ve yapısı açısından değerlendirilir. Bu da talep tahmini, Pazar dilimlemesi, Pazar hedeflemesi ve Pazar konumlaması gibi 4 aşamadan geçer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l" eaLnBrk="1" hangingPunct="1">
              <a:defRPr/>
            </a:pPr>
            <a:r>
              <a:rPr lang="tr-TR" sz="3600" smtClean="0"/>
              <a:t>1- Toplumsal Önemi</a:t>
            </a:r>
          </a:p>
        </p:txBody>
      </p:sp>
      <p:sp>
        <p:nvSpPr>
          <p:cNvPr id="122883" name="Rectangle 3"/>
          <p:cNvSpPr>
            <a:spLocks noGrp="1" noChangeArrowheads="1"/>
          </p:cNvSpPr>
          <p:nvPr>
            <p:ph idx="1"/>
          </p:nvPr>
        </p:nvSpPr>
        <p:spPr/>
        <p:txBody>
          <a:bodyPr/>
          <a:lstStyle/>
          <a:p>
            <a:pPr eaLnBrk="1" hangingPunct="1">
              <a:buFont typeface="Wingdings" pitchFamily="2" charset="2"/>
              <a:buNone/>
              <a:defRPr/>
            </a:pPr>
            <a:r>
              <a:rPr lang="tr-TR" dirty="0" smtClean="0"/>
              <a:t>1) Zaman yer ve mülkiyet faydaları yaratır.</a:t>
            </a:r>
          </a:p>
          <a:p>
            <a:pPr eaLnBrk="1" hangingPunct="1">
              <a:buFont typeface="Wingdings" pitchFamily="2" charset="2"/>
              <a:buNone/>
              <a:defRPr/>
            </a:pPr>
            <a:r>
              <a:rPr lang="tr-TR" dirty="0" smtClean="0"/>
              <a:t>2) Toplumun ihtiyaç ve isteklerini karşılama hizmeti görür.	</a:t>
            </a:r>
          </a:p>
          <a:p>
            <a:pPr eaLnBrk="1" hangingPunct="1">
              <a:buFont typeface="Wingdings" pitchFamily="2" charset="2"/>
              <a:buNone/>
              <a:defRPr/>
            </a:pPr>
            <a:r>
              <a:rPr lang="tr-TR" dirty="0" smtClean="0"/>
              <a:t>3) Ekonomik sistemin işlerliği için gerekli iletişim ağının kurulmasını sağlar.</a:t>
            </a:r>
          </a:p>
          <a:p>
            <a:pPr eaLnBrk="1" hangingPunct="1">
              <a:buFont typeface="Wingdings" pitchFamily="2" charset="2"/>
              <a:buNone/>
              <a:defRPr/>
            </a:pPr>
            <a:r>
              <a:rPr lang="tr-TR" dirty="0" smtClean="0"/>
              <a:t>4) Ekonomik yaşamı geliştirir.</a:t>
            </a:r>
          </a:p>
          <a:p>
            <a:pPr eaLnBrk="1" hangingPunct="1">
              <a:buFont typeface="Wingdings" pitchFamily="2" charset="2"/>
              <a:buNone/>
              <a:defRPr/>
            </a:pPr>
            <a:r>
              <a:rPr lang="tr-TR" dirty="0" smtClean="0"/>
              <a:t>5) Toplumsal ve ekonomik değişmelere yol açar.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77813"/>
            <a:ext cx="8229600" cy="847725"/>
          </a:xfrm>
        </p:spPr>
        <p:txBody>
          <a:bodyPr/>
          <a:lstStyle/>
          <a:p>
            <a:pPr algn="l" eaLnBrk="1" hangingPunct="1">
              <a:defRPr/>
            </a:pPr>
            <a:r>
              <a:rPr lang="tr-TR" sz="3600" smtClean="0"/>
              <a:t>2- İşletmeler Bakımından Önemi</a:t>
            </a:r>
          </a:p>
        </p:txBody>
      </p:sp>
      <p:sp>
        <p:nvSpPr>
          <p:cNvPr id="123907" name="Rectangle 3"/>
          <p:cNvSpPr>
            <a:spLocks noGrp="1" noChangeArrowheads="1"/>
          </p:cNvSpPr>
          <p:nvPr>
            <p:ph idx="1"/>
          </p:nvPr>
        </p:nvSpPr>
        <p:spPr>
          <a:xfrm>
            <a:off x="457200" y="1196975"/>
            <a:ext cx="8229600" cy="5400675"/>
          </a:xfrm>
        </p:spPr>
        <p:txBody>
          <a:bodyPr/>
          <a:lstStyle/>
          <a:p>
            <a:pPr marL="609600" indent="-609600" eaLnBrk="1" hangingPunct="1">
              <a:buFont typeface="Wingdings" pitchFamily="2" charset="2"/>
              <a:buNone/>
              <a:defRPr/>
            </a:pPr>
            <a:r>
              <a:rPr lang="tr-TR" sz="2800" dirty="0" smtClean="0"/>
              <a:t>1)    Pazarlama üretim eylemlerinin verimli biçimde yürütülmesine yardım eder. </a:t>
            </a:r>
          </a:p>
          <a:p>
            <a:pPr marL="609600" indent="-609600" eaLnBrk="1" hangingPunct="1">
              <a:buFont typeface="Wingdings" pitchFamily="2" charset="2"/>
              <a:buNone/>
              <a:defRPr/>
            </a:pPr>
            <a:r>
              <a:rPr lang="tr-TR" sz="2800" dirty="0" smtClean="0"/>
              <a:t>2)    İşletmeleri ile tüketiciler arasında iletişim kanalı kurar.</a:t>
            </a:r>
          </a:p>
          <a:p>
            <a:pPr marL="609600" indent="-609600" eaLnBrk="1" hangingPunct="1">
              <a:buFont typeface="Wingdings" pitchFamily="2" charset="2"/>
              <a:buNone/>
              <a:defRPr/>
            </a:pPr>
            <a:r>
              <a:rPr lang="tr-TR" sz="2800" dirty="0" smtClean="0"/>
              <a:t>3)    Üretim işletmesinin içindeki pazarlama bölümü yada dışındaki pazarlama kurumlarının aracılığı ile tüketicilerin talepleri öğrenilir. Bu bilgi olmaksızın bir üretim işletmesi varlığını uzun süre koruyamaz. Üretici pazara ne kadar yakın olursa, başarısı da o ölçüde artar.</a:t>
            </a:r>
          </a:p>
          <a:p>
            <a:pPr marL="609600" indent="-609600" eaLnBrk="1" hangingPunct="1">
              <a:defRPr/>
            </a:pPr>
            <a:endParaRPr lang="tr-T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3" name="Rectangle 5"/>
          <p:cNvSpPr>
            <a:spLocks noGrp="1" noChangeArrowheads="1"/>
          </p:cNvSpPr>
          <p:nvPr>
            <p:ph type="ctrTitle"/>
          </p:nvPr>
        </p:nvSpPr>
        <p:spPr>
          <a:xfrm>
            <a:off x="395536" y="246063"/>
            <a:ext cx="8352928" cy="1081087"/>
          </a:xfrm>
        </p:spPr>
        <p:txBody>
          <a:bodyPr/>
          <a:lstStyle/>
          <a:p>
            <a:pPr eaLnBrk="1" hangingPunct="1">
              <a:defRPr/>
            </a:pPr>
            <a:r>
              <a:rPr lang="tr-TR" dirty="0" smtClean="0"/>
              <a:t>PAZARLAMANIN FONKSİYONLARI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84975" cy="6336704"/>
          </a:xfrm>
        </p:spPr>
        <p:txBody>
          <a:bodyPr>
            <a:normAutofit lnSpcReduction="10000"/>
          </a:bodyPr>
          <a:lstStyle/>
          <a:p>
            <a:pPr>
              <a:buNone/>
            </a:pPr>
            <a:r>
              <a:rPr lang="tr-TR" dirty="0" smtClean="0">
                <a:solidFill>
                  <a:schemeClr val="bg1">
                    <a:lumMod val="95000"/>
                  </a:schemeClr>
                </a:solidFill>
              </a:rPr>
              <a:t>PAZARLAMA FONKSİYONLARININ SINIFLANDIRILMASI</a:t>
            </a:r>
          </a:p>
          <a:p>
            <a:pPr>
              <a:buNone/>
            </a:pPr>
            <a:endParaRPr lang="tr-TR" dirty="0" smtClean="0">
              <a:solidFill>
                <a:schemeClr val="bg1">
                  <a:lumMod val="95000"/>
                </a:schemeClr>
              </a:solidFill>
            </a:endParaRPr>
          </a:p>
          <a:p>
            <a:r>
              <a:rPr lang="tr-TR" sz="2400" dirty="0" smtClean="0"/>
              <a:t>Tüm pazarlama fonksiyonlarının birileri tarafından yerine getirilmesi gerekir. Ancak mikro açıdan her firmanın tüm pazarlama fonksiyonlarını bir arada uygulaması söz konusu olmayabilir. Örneğin uçak seyahati gibi bir ürün depolanamaz. Dolayısıyla bu tür bir ürün satışında depolama fonksiyonu diye bir fonksiyon yerine getirilemez.  İşletmelerde iki tür pazarlama fonksiyonları sınıflandırması vardır. </a:t>
            </a:r>
          </a:p>
          <a:p>
            <a:endParaRPr lang="tr-TR" dirty="0" smtClean="0"/>
          </a:p>
          <a:p>
            <a:r>
              <a:rPr lang="tr-TR" dirty="0" smtClean="0"/>
              <a:t>Bunlar; </a:t>
            </a:r>
          </a:p>
          <a:p>
            <a:pPr lvl="1"/>
            <a:r>
              <a:rPr lang="tr-TR" dirty="0" smtClean="0"/>
              <a:t>Üçlü pazarlama fonksiyonu sınıflandırması ve </a:t>
            </a:r>
          </a:p>
          <a:p>
            <a:pPr lvl="1"/>
            <a:r>
              <a:rPr lang="tr-TR" dirty="0" smtClean="0"/>
              <a:t>İkili pazarlama fonksiyonu sınıflandırması.</a:t>
            </a:r>
          </a:p>
          <a:p>
            <a:pPr>
              <a:buNone/>
            </a:pPr>
            <a:endParaRPr lang="tr-TR" dirty="0" smtClean="0"/>
          </a:p>
          <a:p>
            <a:pPr>
              <a:buNone/>
            </a:pPr>
            <a:endParaRPr lang="tr-TR" dirty="0" smtClean="0">
              <a:solidFill>
                <a:schemeClr val="bg1">
                  <a:lumMod val="95000"/>
                </a:schemeClr>
              </a:solidFill>
            </a:endParaRPr>
          </a:p>
          <a:p>
            <a:pPr>
              <a:buNone/>
            </a:pPr>
            <a:endParaRPr lang="tr-TR" dirty="0" smtClean="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836712"/>
            <a:ext cx="8784975" cy="5832648"/>
          </a:xfrm>
        </p:spPr>
        <p:txBody>
          <a:bodyPr>
            <a:normAutofit fontScale="77500" lnSpcReduction="20000"/>
          </a:bodyPr>
          <a:lstStyle/>
          <a:p>
            <a:pPr>
              <a:buNone/>
            </a:pPr>
            <a:r>
              <a:rPr lang="tr-TR" b="1" dirty="0" smtClean="0"/>
              <a:t>1- </a:t>
            </a:r>
            <a:r>
              <a:rPr lang="tr-TR" sz="2400" b="1" dirty="0" smtClean="0"/>
              <a:t>Üçlü Pazarlama Fonksiyonu Sınıflandırması</a:t>
            </a:r>
          </a:p>
          <a:p>
            <a:endParaRPr lang="tr-TR" dirty="0" smtClean="0"/>
          </a:p>
          <a:p>
            <a:r>
              <a:rPr lang="tr-TR" dirty="0" smtClean="0"/>
              <a:t>Bu sınıflandırma pazarlama fonksiyonlarını 3 ana gruba ayırır. Üçlü sınıflandırma pazarlamada yaratılan mülkiyet, yer, zaman, şekil faydalarından hareketle bu faydaların yaratıldığı temel faaliyet alanlarını ve işlemlerini dikkate alır. </a:t>
            </a:r>
          </a:p>
          <a:p>
            <a:pPr>
              <a:buNone/>
            </a:pPr>
            <a:r>
              <a:rPr lang="tr-TR" dirty="0" smtClean="0"/>
              <a:t> </a:t>
            </a:r>
          </a:p>
          <a:p>
            <a:pPr lvl="0">
              <a:buNone/>
            </a:pPr>
            <a:r>
              <a:rPr lang="tr-TR" dirty="0" smtClean="0"/>
              <a:t>	a. Değişim Fonksiyonları: değişim fonksiyonları esas olarak satın alma ve satış fonksiyonlarıdır. Bu fonksiyonlar tüketicilerin istek ve gereksinimlerinin belirlenmesi, talep elde etme, talebe karşı tepki geliştirme, talebi yönlendirme, tutundurma ( reklam, kişisel satış), tedarik kaynağı bulma, fiyatlandırma, satış ve vade koşulları gibi faaliyetleri kapsar. Kısaca değişim fonksiyonları alıcı istekleri için ürün geliştirme ve tedariki (satın alma) ile tutundurma, kişisel satış gibi satışa dönük faaliyetlerden oluşur.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95275" y="836712"/>
            <a:ext cx="8524875" cy="6021288"/>
          </a:xfrm>
        </p:spPr>
        <p:txBody>
          <a:bodyPr>
            <a:normAutofit fontScale="85000" lnSpcReduction="10000"/>
          </a:bodyPr>
          <a:lstStyle/>
          <a:p>
            <a:pPr lvl="0">
              <a:buNone/>
            </a:pPr>
            <a:r>
              <a:rPr lang="tr-TR" dirty="0" smtClean="0"/>
              <a:t> b.Fiziksel Dağıtım Fonksiyonları: ürünlerin üreticilerden aracılara, kullanıcılara veya tüketicilere doğru hareket ettirilmesiyle ilgili ulaştırma ve depolama gibi faaliyetleri kapsar. Bu esnada bu faaliyetlerle birlikte sipariş işleme, malzeme aktarımı, ambalajlama ve stok yönetimi gibi faaliyetleri de ele alır. Bu fonksiyonlar esas olarak yer ve zaman faydası yaratır.</a:t>
            </a:r>
          </a:p>
          <a:p>
            <a:pPr lvl="0">
              <a:buNone/>
            </a:pPr>
            <a:r>
              <a:rPr lang="tr-TR" dirty="0" smtClean="0"/>
              <a:t>c. Kolaylaştırıcı fonksiyonlar: bu fonksiyonlar pazarlama faaliyetlerinin yapılmasını kolaylaştıran yardımcı ve vazgeçilmez fonksiyonlardır. </a:t>
            </a:r>
          </a:p>
          <a:p>
            <a:pPr lvl="1"/>
            <a:r>
              <a:rPr lang="tr-TR" sz="2000" dirty="0" smtClean="0"/>
              <a:t>Dereceleme: Ürünü en çekici ve yararlı miktarlara bölerek depolama ve satış fonksiyonlarına yardımcı olan bir faaliyettir. Standardizasyon da bu kapsamda düşünülür. </a:t>
            </a:r>
          </a:p>
          <a:p>
            <a:pPr lvl="1"/>
            <a:r>
              <a:rPr lang="tr-TR" sz="2000" dirty="0" smtClean="0"/>
              <a:t>Finansman: mal ve hizmetler ile paranın değişimini kolaylaştıran, depolama için kredi olanağı yaratan bir fonksiyondur. Taksitler, tahsilatlar, krediler önemli elemanlarıdır.</a:t>
            </a:r>
          </a:p>
          <a:p>
            <a:pPr lvl="1"/>
            <a:r>
              <a:rPr lang="tr-TR" sz="2000" dirty="0" smtClean="0"/>
              <a:t>Risk Üstenme</a:t>
            </a:r>
          </a:p>
          <a:p>
            <a:pPr lvl="1"/>
            <a:r>
              <a:rPr lang="tr-TR" sz="2000" dirty="0" smtClean="0"/>
              <a:t>Bilgi toplama</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908720"/>
            <a:ext cx="8964487" cy="5760640"/>
          </a:xfrm>
        </p:spPr>
        <p:txBody>
          <a:bodyPr>
            <a:normAutofit lnSpcReduction="10000"/>
          </a:bodyPr>
          <a:lstStyle/>
          <a:p>
            <a:pPr>
              <a:buNone/>
            </a:pPr>
            <a:r>
              <a:rPr lang="tr-TR" b="1" dirty="0" smtClean="0"/>
              <a:t>2-</a:t>
            </a:r>
            <a:r>
              <a:rPr lang="tr-TR" dirty="0" smtClean="0"/>
              <a:t> </a:t>
            </a:r>
            <a:r>
              <a:rPr lang="tr-TR" sz="2400" b="1" dirty="0" smtClean="0"/>
              <a:t>İkili Pazarlama Fonksiyonları:</a:t>
            </a:r>
          </a:p>
          <a:p>
            <a:pPr>
              <a:buNone/>
            </a:pPr>
            <a:r>
              <a:rPr lang="tr-TR" dirty="0" smtClean="0"/>
              <a:t> </a:t>
            </a:r>
          </a:p>
          <a:p>
            <a:r>
              <a:rPr lang="tr-TR" dirty="0" smtClean="0"/>
              <a:t>Buna göre bir işletmede pazarlamanın başlıca iki temel fonksiyonu vardır.</a:t>
            </a:r>
          </a:p>
          <a:p>
            <a:pPr lvl="1"/>
            <a:r>
              <a:rPr lang="tr-TR" sz="2400" dirty="0" smtClean="0"/>
              <a:t>Talep Yönetme</a:t>
            </a:r>
          </a:p>
          <a:p>
            <a:pPr lvl="1"/>
            <a:r>
              <a:rPr lang="tr-TR" sz="2400" dirty="0" smtClean="0"/>
              <a:t>Talebi Tatmin Etme</a:t>
            </a:r>
          </a:p>
          <a:p>
            <a:endParaRPr lang="tr-TR" dirty="0" smtClean="0"/>
          </a:p>
          <a:p>
            <a:r>
              <a:rPr lang="tr-TR" dirty="0" smtClean="0"/>
              <a:t>Pazarlamanın karşılıklı olarak birbirine bağımlı olan bu fonksiyonları ve kullandıkları araçlar pazarlama ya da alışverişin ne kadar ciddi ve hazırlık isteyen bir iş olduğunu gösterir. Bu iki fonksiyon şu araçların yardımıyla yerine getirilmeye çalışılır.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748463" cy="5832648"/>
          </a:xfrm>
        </p:spPr>
        <p:txBody>
          <a:bodyPr/>
          <a:lstStyle/>
          <a:p>
            <a:pPr lvl="0"/>
            <a:r>
              <a:rPr lang="tr-TR" sz="2400" dirty="0" smtClean="0"/>
              <a:t> Talep Yönetme</a:t>
            </a:r>
          </a:p>
          <a:p>
            <a:pPr lvl="1"/>
            <a:r>
              <a:rPr lang="tr-TR" sz="1400" dirty="0" smtClean="0"/>
              <a:t>Mamul ve Mamul Planlama</a:t>
            </a:r>
          </a:p>
          <a:p>
            <a:pPr lvl="1"/>
            <a:r>
              <a:rPr lang="tr-TR" sz="1400" dirty="0" smtClean="0"/>
              <a:t>Halkla İlişkiler</a:t>
            </a:r>
          </a:p>
          <a:p>
            <a:pPr lvl="1"/>
            <a:r>
              <a:rPr lang="tr-TR" sz="1400" dirty="0" smtClean="0"/>
              <a:t>Kişisel Satış</a:t>
            </a:r>
          </a:p>
          <a:p>
            <a:pPr lvl="1"/>
            <a:r>
              <a:rPr lang="tr-TR" sz="1400" dirty="0" smtClean="0"/>
              <a:t>Satış Geliştirme</a:t>
            </a:r>
          </a:p>
          <a:p>
            <a:pPr lvl="1"/>
            <a:r>
              <a:rPr lang="tr-TR" sz="1400" dirty="0" smtClean="0"/>
              <a:t>Reklam</a:t>
            </a:r>
          </a:p>
          <a:p>
            <a:pPr lvl="1"/>
            <a:r>
              <a:rPr lang="tr-TR" sz="1400" dirty="0" smtClean="0"/>
              <a:t>Fiyat</a:t>
            </a:r>
          </a:p>
          <a:p>
            <a:pPr>
              <a:buNone/>
            </a:pPr>
            <a:endParaRPr lang="tr-TR" sz="1400" dirty="0" smtClean="0"/>
          </a:p>
          <a:p>
            <a:pPr lvl="0"/>
            <a:r>
              <a:rPr lang="tr-TR" sz="2400" dirty="0" smtClean="0"/>
              <a:t>Talebi Tatmin Etme</a:t>
            </a:r>
          </a:p>
          <a:p>
            <a:pPr lvl="1"/>
            <a:r>
              <a:rPr lang="tr-TR" sz="1400" dirty="0" smtClean="0"/>
              <a:t>Stok Yönetimi</a:t>
            </a:r>
          </a:p>
          <a:p>
            <a:pPr lvl="1"/>
            <a:r>
              <a:rPr lang="tr-TR" sz="1400" dirty="0" smtClean="0"/>
              <a:t>Ulaştırma</a:t>
            </a:r>
          </a:p>
          <a:p>
            <a:pPr lvl="1"/>
            <a:r>
              <a:rPr lang="tr-TR" sz="1400" dirty="0" smtClean="0"/>
              <a:t>Ambalajlama</a:t>
            </a:r>
          </a:p>
          <a:p>
            <a:pPr lvl="1"/>
            <a:r>
              <a:rPr lang="tr-TR" sz="1400" dirty="0" smtClean="0"/>
              <a:t>Sipariş İşleme</a:t>
            </a:r>
          </a:p>
          <a:p>
            <a:pPr lvl="1"/>
            <a:r>
              <a:rPr lang="tr-TR" sz="1400" dirty="0" smtClean="0"/>
              <a:t>Trafik (Lojistik) Yönetimi</a:t>
            </a:r>
          </a:p>
          <a:p>
            <a:pPr lvl="1"/>
            <a:r>
              <a:rPr lang="tr-TR" sz="1400" dirty="0" smtClean="0"/>
              <a:t>Malzeme Aktarımı </a:t>
            </a:r>
          </a:p>
          <a:p>
            <a:pPr lvl="1"/>
            <a:r>
              <a:rPr lang="tr-TR" sz="1400" dirty="0" smtClean="0"/>
              <a:t>Depolama</a:t>
            </a:r>
          </a:p>
          <a:p>
            <a:pPr lvl="1"/>
            <a:r>
              <a:rPr lang="tr-TR" sz="1400" dirty="0" smtClean="0"/>
              <a:t>Yer Seçimi</a:t>
            </a:r>
          </a:p>
          <a:p>
            <a:pPr lvl="1"/>
            <a:r>
              <a:rPr lang="tr-TR" sz="1400" b="1" dirty="0" smtClean="0"/>
              <a:t>  sf 60 çizim</a:t>
            </a:r>
          </a:p>
          <a:p>
            <a:pPr>
              <a:buNone/>
            </a:pPr>
            <a:endParaRPr lang="tr-TR" sz="1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564</Words>
  <Application>Microsoft Office PowerPoint</Application>
  <PresentationFormat>Ekran Gösterisi (4:3)</PresentationFormat>
  <Paragraphs>96</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 PAZARLAMANIN ÖNEMİ</vt:lpstr>
      <vt:lpstr>1- Toplumsal Önemi</vt:lpstr>
      <vt:lpstr>2- İşletmeler Bakımından Önemi</vt:lpstr>
      <vt:lpstr>PAZARLAMANIN FONKSİYONLARI</vt:lpstr>
      <vt:lpstr>Slayt 5</vt:lpstr>
      <vt:lpstr>Slayt 6</vt:lpstr>
      <vt:lpstr>Slayt 7</vt:lpstr>
      <vt:lpstr>Slayt 8</vt:lpstr>
      <vt:lpstr>Slayt 9</vt:lpstr>
      <vt:lpstr>PAZARLAMA YÖNETİM SÜRECİ ve PAZARLAMA İLKELERİ</vt:lpstr>
      <vt:lpstr>Slayt 11</vt:lpstr>
      <vt:lpstr>Pazarlama Yönetim Sürecinin Aşamaları</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PAZARLAMANIN ÖNEMİ</dc:title>
  <dc:creator>İnanç Güney</dc:creator>
  <cp:lastModifiedBy>İnanç Güney</cp:lastModifiedBy>
  <cp:revision>1</cp:revision>
  <dcterms:created xsi:type="dcterms:W3CDTF">2013-02-18T15:43:04Z</dcterms:created>
  <dcterms:modified xsi:type="dcterms:W3CDTF">2013-02-18T15:44:23Z</dcterms:modified>
</cp:coreProperties>
</file>