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57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26.03.2014</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pPr/>
              <a:t>26.03.2014</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nancguneyamyo@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slideLayout" Target="../slideLayouts/slideLayout2.xml"/><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2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2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 Id="rId5" Type="http://schemas.openxmlformats.org/officeDocument/2006/relationships/image" Target="../media/image29.jpeg"/><Relationship Id="rId4" Type="http://schemas.openxmlformats.org/officeDocument/2006/relationships/image" Target="../media/image28.jpeg"/></Relationships>
</file>

<file path=ppt/slides/_rels/slide31.xml.rels><?xml version="1.0" encoding="UTF-8" standalone="yes"?>
<Relationships xmlns="http://schemas.openxmlformats.org/package/2006/relationships"><Relationship Id="rId3" Type="http://schemas.openxmlformats.org/officeDocument/2006/relationships/image" Target="http://www.bilgilik.com/images/beden7.jpg" TargetMode="External"/><Relationship Id="rId7" Type="http://schemas.openxmlformats.org/officeDocument/2006/relationships/image" Target="http://www.bilgilik.com/images/beden9.jpg" TargetMode="External"/><Relationship Id="rId2" Type="http://schemas.openxmlformats.org/officeDocument/2006/relationships/image" Target="../media/image30.jpeg"/><Relationship Id="rId1" Type="http://schemas.openxmlformats.org/officeDocument/2006/relationships/slideLayout" Target="../slideLayouts/slideLayout2.xml"/><Relationship Id="rId6" Type="http://schemas.openxmlformats.org/officeDocument/2006/relationships/image" Target="../media/image32.jpeg"/><Relationship Id="rId5" Type="http://schemas.openxmlformats.org/officeDocument/2006/relationships/image" Target="http://www.bilgilik.com/images/beden8.jpg" TargetMode="External"/><Relationship Id="rId4" Type="http://schemas.openxmlformats.org/officeDocument/2006/relationships/image" Target="../media/image31.jpeg"/></Relationships>
</file>

<file path=ppt/slides/_rels/slide32.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2.xml"/><Relationship Id="rId5" Type="http://schemas.openxmlformats.org/officeDocument/2006/relationships/image" Target="../media/image36.jpeg"/><Relationship Id="rId4" Type="http://schemas.openxmlformats.org/officeDocument/2006/relationships/image" Target="../media/image35.jpeg"/></Relationships>
</file>

<file path=ppt/slides/_rels/slide33.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http://www.bilgilik.com/images/beden24.jpg" TargetMode="External"/><Relationship Id="rId7" Type="http://schemas.openxmlformats.org/officeDocument/2006/relationships/image" Target="../media/image47.png"/><Relationship Id="rId2" Type="http://schemas.openxmlformats.org/officeDocument/2006/relationships/image" Target="../media/image43.jpeg"/><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45.jpeg"/><Relationship Id="rId4" Type="http://schemas.openxmlformats.org/officeDocument/2006/relationships/image" Target="../media/image44.jpeg"/></Relationships>
</file>

<file path=ppt/slides/_rels/slide37.xml.rels><?xml version="1.0" encoding="UTF-8" standalone="yes"?>
<Relationships xmlns="http://schemas.openxmlformats.org/package/2006/relationships"><Relationship Id="rId3" Type="http://schemas.openxmlformats.org/officeDocument/2006/relationships/image" Target="http://www.bilgilik.com/images/beden89.jpg" TargetMode="External"/><Relationship Id="rId2" Type="http://schemas.openxmlformats.org/officeDocument/2006/relationships/image" Target="../media/image48.jpeg"/><Relationship Id="rId1" Type="http://schemas.openxmlformats.org/officeDocument/2006/relationships/slideLayout" Target="../slideLayouts/slideLayout2.xml"/><Relationship Id="rId5" Type="http://schemas.openxmlformats.org/officeDocument/2006/relationships/image" Target="http://www.bilgilik.com/images/beden90.jpg" TargetMode="External"/><Relationship Id="rId4" Type="http://schemas.openxmlformats.org/officeDocument/2006/relationships/image" Target="../media/image49.jpeg"/></Relationships>
</file>

<file path=ppt/slides/_rels/slide38.xml.rels><?xml version="1.0" encoding="UTF-8" standalone="yes"?>
<Relationships xmlns="http://schemas.openxmlformats.org/package/2006/relationships"><Relationship Id="rId3" Type="http://schemas.openxmlformats.org/officeDocument/2006/relationships/image" Target="http://www.bilgilik.com/images/beden98.jpg" TargetMode="External"/><Relationship Id="rId2" Type="http://schemas.openxmlformats.org/officeDocument/2006/relationships/image" Target="../media/image50.jpeg"/><Relationship Id="rId1" Type="http://schemas.openxmlformats.org/officeDocument/2006/relationships/slideLayout" Target="../slideLayouts/slideLayout2.xml"/><Relationship Id="rId5" Type="http://schemas.openxmlformats.org/officeDocument/2006/relationships/image" Target="http://www.bilgilik.com/images/beden99.jpg" TargetMode="External"/><Relationship Id="rId4" Type="http://schemas.openxmlformats.org/officeDocument/2006/relationships/image" Target="../media/image51.jpeg"/></Relationships>
</file>

<file path=ppt/slides/_rels/slide39.xml.rels><?xml version="1.0" encoding="UTF-8" standalone="yes"?>
<Relationships xmlns="http://schemas.openxmlformats.org/package/2006/relationships"><Relationship Id="rId8" Type="http://schemas.openxmlformats.org/officeDocument/2006/relationships/image" Target="../media/image55.jpeg"/><Relationship Id="rId3" Type="http://schemas.openxmlformats.org/officeDocument/2006/relationships/image" Target="http://www.bilgilik.com/images/beden60.jpg" TargetMode="External"/><Relationship Id="rId7" Type="http://schemas.openxmlformats.org/officeDocument/2006/relationships/image" Target="http://www.bilgilik.com/images/beden56.jpg" TargetMode="External"/><Relationship Id="rId2" Type="http://schemas.openxmlformats.org/officeDocument/2006/relationships/image" Target="../media/image52.jpeg"/><Relationship Id="rId1" Type="http://schemas.openxmlformats.org/officeDocument/2006/relationships/slideLayout" Target="../slideLayouts/slideLayout2.xml"/><Relationship Id="rId6" Type="http://schemas.openxmlformats.org/officeDocument/2006/relationships/image" Target="../media/image54.jpeg"/><Relationship Id="rId5" Type="http://schemas.openxmlformats.org/officeDocument/2006/relationships/image" Target="http://www.bilgilik.com/images/beden61.jpg" TargetMode="External"/><Relationship Id="rId4" Type="http://schemas.openxmlformats.org/officeDocument/2006/relationships/image" Target="../media/image53.jpeg"/><Relationship Id="rId9" Type="http://schemas.openxmlformats.org/officeDocument/2006/relationships/image" Target="http://www.bilgilik.com/images/beden57.jp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http://www.bilgilik.com/images/beden65.jpg" TargetMode="External"/><Relationship Id="rId7" Type="http://schemas.openxmlformats.org/officeDocument/2006/relationships/image" Target="../media/image59.jpeg"/><Relationship Id="rId2" Type="http://schemas.openxmlformats.org/officeDocument/2006/relationships/image" Target="../media/image56.jpeg"/><Relationship Id="rId1" Type="http://schemas.openxmlformats.org/officeDocument/2006/relationships/slideLayout" Target="../slideLayouts/slideLayout2.xml"/><Relationship Id="rId6" Type="http://schemas.openxmlformats.org/officeDocument/2006/relationships/image" Target="../media/image58.jpeg"/><Relationship Id="rId5" Type="http://schemas.openxmlformats.org/officeDocument/2006/relationships/image" Target="http://www.bilgilik.com/images/beden66.jpg" TargetMode="External"/><Relationship Id="rId4" Type="http://schemas.openxmlformats.org/officeDocument/2006/relationships/image" Target="../media/image57.jpeg"/></Relationships>
</file>

<file path=ppt/slides/_rels/slide41.xml.rels><?xml version="1.0" encoding="UTF-8" standalone="yes"?>
<Relationships xmlns="http://schemas.openxmlformats.org/package/2006/relationships"><Relationship Id="rId8" Type="http://schemas.openxmlformats.org/officeDocument/2006/relationships/image" Target="../media/image63.jpeg"/><Relationship Id="rId3" Type="http://schemas.openxmlformats.org/officeDocument/2006/relationships/image" Target="http://www.bilgilik.com/images/beden63.jpg" TargetMode="External"/><Relationship Id="rId7" Type="http://schemas.openxmlformats.org/officeDocument/2006/relationships/image" Target="http://www.bilgilik.com/images/beden53.jpg" TargetMode="External"/><Relationship Id="rId2" Type="http://schemas.openxmlformats.org/officeDocument/2006/relationships/image" Target="../media/image60.jpeg"/><Relationship Id="rId1" Type="http://schemas.openxmlformats.org/officeDocument/2006/relationships/slideLayout" Target="../slideLayouts/slideLayout2.xml"/><Relationship Id="rId6" Type="http://schemas.openxmlformats.org/officeDocument/2006/relationships/image" Target="../media/image62.jpeg"/><Relationship Id="rId11" Type="http://schemas.openxmlformats.org/officeDocument/2006/relationships/image" Target="http://www.bilgilik.com/images/beden55.jpg" TargetMode="External"/><Relationship Id="rId5" Type="http://schemas.openxmlformats.org/officeDocument/2006/relationships/image" Target="http://www.bilgilik.com/images/beden64.jpg" TargetMode="External"/><Relationship Id="rId10" Type="http://schemas.openxmlformats.org/officeDocument/2006/relationships/image" Target="../media/image64.jpeg"/><Relationship Id="rId4" Type="http://schemas.openxmlformats.org/officeDocument/2006/relationships/image" Target="../media/image61.jpeg"/><Relationship Id="rId9" Type="http://schemas.openxmlformats.org/officeDocument/2006/relationships/image" Target="http://www.bilgilik.com/images/beden54.jpg"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66.jpeg"/><Relationship Id="rId7" Type="http://schemas.openxmlformats.org/officeDocument/2006/relationships/image" Target="../media/image68.jpeg"/><Relationship Id="rId2" Type="http://schemas.openxmlformats.org/officeDocument/2006/relationships/image" Target="../media/image65.jpeg"/><Relationship Id="rId1" Type="http://schemas.openxmlformats.org/officeDocument/2006/relationships/slideLayout" Target="../slideLayouts/slideLayout2.xml"/><Relationship Id="rId6" Type="http://schemas.openxmlformats.org/officeDocument/2006/relationships/image" Target="http://www.bilgilik.com/images/beden50.jpg" TargetMode="External"/><Relationship Id="rId5" Type="http://schemas.openxmlformats.org/officeDocument/2006/relationships/image" Target="../media/image67.jpeg"/><Relationship Id="rId4" Type="http://schemas.openxmlformats.org/officeDocument/2006/relationships/image" Target="http://www.bilgilik.com/images/beden49.jpg"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http://www.bilgilik.com/images/beden47.jpg" TargetMode="External"/><Relationship Id="rId2" Type="http://schemas.openxmlformats.org/officeDocument/2006/relationships/image" Target="../media/image69.jpeg"/><Relationship Id="rId1" Type="http://schemas.openxmlformats.org/officeDocument/2006/relationships/slideLayout" Target="../slideLayouts/slideLayout2.xml"/><Relationship Id="rId5" Type="http://schemas.openxmlformats.org/officeDocument/2006/relationships/image" Target="http://www.bilgilik.com/images/beden51.jpg" TargetMode="External"/><Relationship Id="rId4" Type="http://schemas.openxmlformats.org/officeDocument/2006/relationships/image" Target="../media/image70.jpeg"/></Relationships>
</file>

<file path=ppt/slides/_rels/slide44.xml.rels><?xml version="1.0" encoding="UTF-8" standalone="yes"?>
<Relationships xmlns="http://schemas.openxmlformats.org/package/2006/relationships"><Relationship Id="rId3" Type="http://schemas.openxmlformats.org/officeDocument/2006/relationships/image" Target="http://www.bilgilik.com/images/beden69.jpg" TargetMode="External"/><Relationship Id="rId7" Type="http://schemas.openxmlformats.org/officeDocument/2006/relationships/image" Target="http://www.bilgilik.com/images/beden71.jpg" TargetMode="External"/><Relationship Id="rId2" Type="http://schemas.openxmlformats.org/officeDocument/2006/relationships/image" Target="../media/image71.jpeg"/><Relationship Id="rId1" Type="http://schemas.openxmlformats.org/officeDocument/2006/relationships/slideLayout" Target="../slideLayouts/slideLayout2.xml"/><Relationship Id="rId6" Type="http://schemas.openxmlformats.org/officeDocument/2006/relationships/image" Target="../media/image73.jpeg"/><Relationship Id="rId5" Type="http://schemas.openxmlformats.org/officeDocument/2006/relationships/image" Target="http://www.bilgilik.com/images/beden70.jpg" TargetMode="External"/><Relationship Id="rId4" Type="http://schemas.openxmlformats.org/officeDocument/2006/relationships/image" Target="../media/image72.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image" Target="../media/image74.wmf"/><Relationship Id="rId1" Type="http://schemas.openxmlformats.org/officeDocument/2006/relationships/slideLayout" Target="../slideLayouts/slideLayout4.xml"/><Relationship Id="rId6" Type="http://schemas.openxmlformats.org/officeDocument/2006/relationships/image" Target="../media/image78.png"/><Relationship Id="rId5" Type="http://schemas.openxmlformats.org/officeDocument/2006/relationships/image" Target="../media/image77.png"/><Relationship Id="rId4" Type="http://schemas.openxmlformats.org/officeDocument/2006/relationships/image" Target="../media/image76.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79.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55576" y="404664"/>
            <a:ext cx="8083624" cy="6048672"/>
          </a:xfrm>
        </p:spPr>
        <p:txBody>
          <a:bodyPr>
            <a:normAutofit/>
          </a:bodyPr>
          <a:lstStyle/>
          <a:p>
            <a:pPr algn="ctr"/>
            <a:r>
              <a:rPr lang="tr-TR" sz="4800" dirty="0" smtClean="0">
                <a:solidFill>
                  <a:schemeClr val="accent5"/>
                </a:solidFill>
                <a:latin typeface="Broadway" pitchFamily="82" charset="0"/>
              </a:rPr>
              <a:t>ÖRGÜTSEL İLETİŞİM</a:t>
            </a:r>
          </a:p>
          <a:p>
            <a:pPr algn="ctr"/>
            <a:endParaRPr lang="tr-TR" sz="4800" dirty="0" smtClean="0">
              <a:solidFill>
                <a:schemeClr val="accent5"/>
              </a:solidFill>
              <a:latin typeface="Broadway" pitchFamily="82" charset="0"/>
            </a:endParaRPr>
          </a:p>
          <a:p>
            <a:pPr algn="ctr"/>
            <a:endParaRPr lang="tr-TR" sz="4800" dirty="0" smtClean="0">
              <a:solidFill>
                <a:schemeClr val="accent5"/>
              </a:solidFill>
              <a:latin typeface="Broadway" pitchFamily="82" charset="0"/>
            </a:endParaRPr>
          </a:p>
          <a:p>
            <a:pPr algn="ctr"/>
            <a:r>
              <a:rPr lang="tr-TR" sz="4800" dirty="0" smtClean="0">
                <a:solidFill>
                  <a:schemeClr val="accent5"/>
                </a:solidFill>
                <a:latin typeface="Broadway" pitchFamily="82" charset="0"/>
              </a:rPr>
              <a:t>			</a:t>
            </a:r>
          </a:p>
          <a:p>
            <a:pPr algn="ctr"/>
            <a:endParaRPr lang="tr-TR" sz="4800" dirty="0" smtClean="0">
              <a:solidFill>
                <a:schemeClr val="accent5"/>
              </a:solidFill>
              <a:latin typeface="Broadway" pitchFamily="82" charset="0"/>
            </a:endParaRPr>
          </a:p>
          <a:p>
            <a:pPr algn="ctr"/>
            <a:r>
              <a:rPr lang="tr-TR" sz="1800" dirty="0" err="1" smtClean="0">
                <a:solidFill>
                  <a:schemeClr val="accent5"/>
                </a:solidFill>
                <a:latin typeface="Broadway" pitchFamily="82" charset="0"/>
              </a:rPr>
              <a:t>Öğr</a:t>
            </a:r>
            <a:r>
              <a:rPr lang="tr-TR" sz="1800" dirty="0" smtClean="0">
                <a:solidFill>
                  <a:schemeClr val="accent5"/>
                </a:solidFill>
                <a:latin typeface="Broadway" pitchFamily="82" charset="0"/>
              </a:rPr>
              <a:t>. Gör. Dr. İnanç GÜNEY</a:t>
            </a:r>
          </a:p>
          <a:p>
            <a:pPr algn="ctr"/>
            <a:r>
              <a:rPr lang="tr-TR" sz="1800" dirty="0" err="1" smtClean="0">
                <a:solidFill>
                  <a:schemeClr val="accent5"/>
                </a:solidFill>
                <a:latin typeface="Broadway" pitchFamily="82" charset="0"/>
                <a:hlinkClick r:id="rId2"/>
              </a:rPr>
              <a:t>inancguneyamyo</a:t>
            </a:r>
            <a:r>
              <a:rPr lang="tr-TR" sz="1800" dirty="0" smtClean="0">
                <a:solidFill>
                  <a:schemeClr val="accent5"/>
                </a:solidFill>
                <a:latin typeface="Broadway" pitchFamily="82" charset="0"/>
                <a:hlinkClick r:id="rId2"/>
              </a:rPr>
              <a:t>@</a:t>
            </a:r>
            <a:r>
              <a:rPr lang="tr-TR" sz="1800" dirty="0" err="1" smtClean="0">
                <a:solidFill>
                  <a:schemeClr val="accent5"/>
                </a:solidFill>
                <a:latin typeface="Broadway" pitchFamily="82" charset="0"/>
                <a:hlinkClick r:id="rId2"/>
              </a:rPr>
              <a:t>gmail</a:t>
            </a:r>
            <a:r>
              <a:rPr lang="tr-TR" sz="1800" dirty="0" smtClean="0">
                <a:solidFill>
                  <a:schemeClr val="accent5"/>
                </a:solidFill>
                <a:latin typeface="Broadway" pitchFamily="82" charset="0"/>
                <a:hlinkClick r:id="rId2"/>
              </a:rPr>
              <a:t>.com</a:t>
            </a:r>
            <a:endParaRPr lang="tr-TR" sz="1800" dirty="0" smtClean="0">
              <a:solidFill>
                <a:schemeClr val="accent5"/>
              </a:solidFill>
              <a:latin typeface="Broadway" pitchFamily="82" charset="0"/>
            </a:endParaRPr>
          </a:p>
          <a:p>
            <a:pPr algn="ctr"/>
            <a:r>
              <a:rPr lang="tr-TR" sz="1800" dirty="0" smtClean="0">
                <a:solidFill>
                  <a:schemeClr val="accent5"/>
                </a:solidFill>
                <a:latin typeface="Broadway" pitchFamily="82" charset="0"/>
              </a:rPr>
              <a:t>Adana MYO</a:t>
            </a:r>
            <a:endParaRPr lang="tr-TR" sz="1800" dirty="0">
              <a:solidFill>
                <a:schemeClr val="accent5"/>
              </a:solidFill>
              <a:latin typeface="Broadway"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tr-TR" sz="4000"/>
              <a:t>Akılda kalan öğrenmelerin ...</a:t>
            </a:r>
          </a:p>
        </p:txBody>
      </p:sp>
      <p:pic>
        <p:nvPicPr>
          <p:cNvPr id="105475" name="Picture 3"/>
          <p:cNvPicPr>
            <a:picLocks noChangeArrowheads="1"/>
          </p:cNvPicPr>
          <p:nvPr/>
        </p:nvPicPr>
        <p:blipFill>
          <a:blip r:embed="rId2" cstate="print"/>
          <a:srcRect/>
          <a:stretch>
            <a:fillRect/>
          </a:stretch>
        </p:blipFill>
        <p:spPr bwMode="auto">
          <a:xfrm>
            <a:off x="4827412" y="2276475"/>
            <a:ext cx="1529644" cy="3627438"/>
          </a:xfrm>
          <a:prstGeom prst="rect">
            <a:avLst/>
          </a:prstGeom>
          <a:noFill/>
          <a:ln w="9525">
            <a:noFill/>
            <a:miter lim="800000"/>
            <a:headEnd/>
            <a:tailEnd/>
          </a:ln>
          <a:effectLst/>
        </p:spPr>
      </p:pic>
      <p:grpSp>
        <p:nvGrpSpPr>
          <p:cNvPr id="2" name="Group 4"/>
          <p:cNvGrpSpPr>
            <a:grpSpLocks/>
          </p:cNvGrpSpPr>
          <p:nvPr/>
        </p:nvGrpSpPr>
        <p:grpSpPr bwMode="auto">
          <a:xfrm>
            <a:off x="987778" y="2205038"/>
            <a:ext cx="7272462" cy="3384550"/>
            <a:chOff x="671" y="1078"/>
            <a:chExt cx="5112" cy="2899"/>
          </a:xfrm>
        </p:grpSpPr>
        <p:grpSp>
          <p:nvGrpSpPr>
            <p:cNvPr id="3" name="Group 5"/>
            <p:cNvGrpSpPr>
              <a:grpSpLocks/>
            </p:cNvGrpSpPr>
            <p:nvPr/>
          </p:nvGrpSpPr>
          <p:grpSpPr bwMode="auto">
            <a:xfrm>
              <a:off x="671" y="1078"/>
              <a:ext cx="1219" cy="499"/>
              <a:chOff x="671" y="1078"/>
              <a:chExt cx="1219" cy="499"/>
            </a:xfrm>
          </p:grpSpPr>
          <p:pic>
            <p:nvPicPr>
              <p:cNvPr id="105478" name="Picture 6"/>
              <p:cNvPicPr>
                <a:picLocks noChangeArrowheads="1"/>
              </p:cNvPicPr>
              <p:nvPr/>
            </p:nvPicPr>
            <p:blipFill>
              <a:blip r:embed="rId3" cstate="print"/>
              <a:srcRect/>
              <a:stretch>
                <a:fillRect/>
              </a:stretch>
            </p:blipFill>
            <p:spPr bwMode="auto">
              <a:xfrm>
                <a:off x="671" y="1078"/>
                <a:ext cx="1219" cy="499"/>
              </a:xfrm>
              <a:prstGeom prst="rect">
                <a:avLst/>
              </a:prstGeom>
              <a:noFill/>
              <a:ln w="9525">
                <a:noFill/>
                <a:miter lim="800000"/>
                <a:headEnd/>
                <a:tailEnd/>
              </a:ln>
              <a:effectLst/>
            </p:spPr>
          </p:pic>
          <p:sp>
            <p:nvSpPr>
              <p:cNvPr id="105479" name="Rectangle 7"/>
              <p:cNvSpPr>
                <a:spLocks noChangeArrowheads="1"/>
              </p:cNvSpPr>
              <p:nvPr/>
            </p:nvSpPr>
            <p:spPr bwMode="auto">
              <a:xfrm>
                <a:off x="730" y="118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10%</a:t>
                </a:r>
              </a:p>
            </p:txBody>
          </p:sp>
        </p:grpSp>
        <p:grpSp>
          <p:nvGrpSpPr>
            <p:cNvPr id="4" name="Group 8"/>
            <p:cNvGrpSpPr>
              <a:grpSpLocks/>
            </p:cNvGrpSpPr>
            <p:nvPr/>
          </p:nvGrpSpPr>
          <p:grpSpPr bwMode="auto">
            <a:xfrm>
              <a:off x="671" y="1558"/>
              <a:ext cx="1219" cy="499"/>
              <a:chOff x="671" y="1558"/>
              <a:chExt cx="1219" cy="499"/>
            </a:xfrm>
          </p:grpSpPr>
          <p:pic>
            <p:nvPicPr>
              <p:cNvPr id="105481" name="Picture 9"/>
              <p:cNvPicPr>
                <a:picLocks noChangeArrowheads="1"/>
              </p:cNvPicPr>
              <p:nvPr/>
            </p:nvPicPr>
            <p:blipFill>
              <a:blip r:embed="rId4" cstate="print"/>
              <a:srcRect/>
              <a:stretch>
                <a:fillRect/>
              </a:stretch>
            </p:blipFill>
            <p:spPr bwMode="auto">
              <a:xfrm>
                <a:off x="671" y="1558"/>
                <a:ext cx="1219" cy="499"/>
              </a:xfrm>
              <a:prstGeom prst="rect">
                <a:avLst/>
              </a:prstGeom>
              <a:noFill/>
              <a:ln w="9525">
                <a:noFill/>
                <a:miter lim="800000"/>
                <a:headEnd/>
                <a:tailEnd/>
              </a:ln>
              <a:effectLst/>
            </p:spPr>
          </p:pic>
          <p:sp>
            <p:nvSpPr>
              <p:cNvPr id="105482" name="Rectangle 10"/>
              <p:cNvSpPr>
                <a:spLocks noChangeArrowheads="1"/>
              </p:cNvSpPr>
              <p:nvPr/>
            </p:nvSpPr>
            <p:spPr bwMode="auto">
              <a:xfrm>
                <a:off x="730" y="166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20%</a:t>
                </a:r>
              </a:p>
            </p:txBody>
          </p:sp>
        </p:grpSp>
        <p:grpSp>
          <p:nvGrpSpPr>
            <p:cNvPr id="5" name="Group 11"/>
            <p:cNvGrpSpPr>
              <a:grpSpLocks/>
            </p:cNvGrpSpPr>
            <p:nvPr/>
          </p:nvGrpSpPr>
          <p:grpSpPr bwMode="auto">
            <a:xfrm>
              <a:off x="671" y="2038"/>
              <a:ext cx="1219" cy="499"/>
              <a:chOff x="671" y="2038"/>
              <a:chExt cx="1219" cy="499"/>
            </a:xfrm>
          </p:grpSpPr>
          <p:pic>
            <p:nvPicPr>
              <p:cNvPr id="105484" name="Picture 12"/>
              <p:cNvPicPr>
                <a:picLocks noChangeArrowheads="1"/>
              </p:cNvPicPr>
              <p:nvPr/>
            </p:nvPicPr>
            <p:blipFill>
              <a:blip r:embed="rId5" cstate="print"/>
              <a:srcRect/>
              <a:stretch>
                <a:fillRect/>
              </a:stretch>
            </p:blipFill>
            <p:spPr bwMode="auto">
              <a:xfrm>
                <a:off x="671" y="2038"/>
                <a:ext cx="1219" cy="499"/>
              </a:xfrm>
              <a:prstGeom prst="rect">
                <a:avLst/>
              </a:prstGeom>
              <a:noFill/>
              <a:ln w="9525">
                <a:noFill/>
                <a:miter lim="800000"/>
                <a:headEnd/>
                <a:tailEnd/>
              </a:ln>
              <a:effectLst/>
            </p:spPr>
          </p:pic>
          <p:sp>
            <p:nvSpPr>
              <p:cNvPr id="105485" name="Rectangle 13"/>
              <p:cNvSpPr>
                <a:spLocks noChangeArrowheads="1"/>
              </p:cNvSpPr>
              <p:nvPr/>
            </p:nvSpPr>
            <p:spPr bwMode="auto">
              <a:xfrm>
                <a:off x="730" y="214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30%</a:t>
                </a:r>
              </a:p>
            </p:txBody>
          </p:sp>
        </p:grpSp>
        <p:grpSp>
          <p:nvGrpSpPr>
            <p:cNvPr id="6" name="Group 14"/>
            <p:cNvGrpSpPr>
              <a:grpSpLocks/>
            </p:cNvGrpSpPr>
            <p:nvPr/>
          </p:nvGrpSpPr>
          <p:grpSpPr bwMode="auto">
            <a:xfrm>
              <a:off x="671" y="2518"/>
              <a:ext cx="1219" cy="499"/>
              <a:chOff x="671" y="2518"/>
              <a:chExt cx="1219" cy="499"/>
            </a:xfrm>
          </p:grpSpPr>
          <p:pic>
            <p:nvPicPr>
              <p:cNvPr id="105487" name="Picture 15"/>
              <p:cNvPicPr>
                <a:picLocks noChangeArrowheads="1"/>
              </p:cNvPicPr>
              <p:nvPr/>
            </p:nvPicPr>
            <p:blipFill>
              <a:blip r:embed="rId6" cstate="print"/>
              <a:srcRect/>
              <a:stretch>
                <a:fillRect/>
              </a:stretch>
            </p:blipFill>
            <p:spPr bwMode="auto">
              <a:xfrm>
                <a:off x="671" y="2518"/>
                <a:ext cx="1219" cy="499"/>
              </a:xfrm>
              <a:prstGeom prst="rect">
                <a:avLst/>
              </a:prstGeom>
              <a:noFill/>
              <a:ln w="9525">
                <a:noFill/>
                <a:miter lim="800000"/>
                <a:headEnd/>
                <a:tailEnd/>
              </a:ln>
              <a:effectLst/>
            </p:spPr>
          </p:pic>
          <p:sp>
            <p:nvSpPr>
              <p:cNvPr id="105488" name="Rectangle 16"/>
              <p:cNvSpPr>
                <a:spLocks noChangeArrowheads="1"/>
              </p:cNvSpPr>
              <p:nvPr/>
            </p:nvSpPr>
            <p:spPr bwMode="auto">
              <a:xfrm>
                <a:off x="730" y="262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50%</a:t>
                </a:r>
              </a:p>
            </p:txBody>
          </p:sp>
        </p:grpSp>
        <p:grpSp>
          <p:nvGrpSpPr>
            <p:cNvPr id="7" name="Group 17"/>
            <p:cNvGrpSpPr>
              <a:grpSpLocks/>
            </p:cNvGrpSpPr>
            <p:nvPr/>
          </p:nvGrpSpPr>
          <p:grpSpPr bwMode="auto">
            <a:xfrm>
              <a:off x="671" y="2998"/>
              <a:ext cx="1219" cy="499"/>
              <a:chOff x="671" y="2998"/>
              <a:chExt cx="1219" cy="499"/>
            </a:xfrm>
          </p:grpSpPr>
          <p:pic>
            <p:nvPicPr>
              <p:cNvPr id="105490" name="Picture 18"/>
              <p:cNvPicPr>
                <a:picLocks noChangeArrowheads="1"/>
              </p:cNvPicPr>
              <p:nvPr/>
            </p:nvPicPr>
            <p:blipFill>
              <a:blip r:embed="rId7" cstate="print"/>
              <a:srcRect/>
              <a:stretch>
                <a:fillRect/>
              </a:stretch>
            </p:blipFill>
            <p:spPr bwMode="auto">
              <a:xfrm>
                <a:off x="671" y="2998"/>
                <a:ext cx="1219" cy="499"/>
              </a:xfrm>
              <a:prstGeom prst="rect">
                <a:avLst/>
              </a:prstGeom>
              <a:noFill/>
              <a:ln w="9525">
                <a:noFill/>
                <a:miter lim="800000"/>
                <a:headEnd/>
                <a:tailEnd/>
              </a:ln>
              <a:effectLst/>
            </p:spPr>
          </p:pic>
          <p:sp>
            <p:nvSpPr>
              <p:cNvPr id="105491" name="Rectangle 19"/>
              <p:cNvSpPr>
                <a:spLocks noChangeArrowheads="1"/>
              </p:cNvSpPr>
              <p:nvPr/>
            </p:nvSpPr>
            <p:spPr bwMode="auto">
              <a:xfrm>
                <a:off x="730" y="310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70%</a:t>
                </a:r>
              </a:p>
            </p:txBody>
          </p:sp>
        </p:grpSp>
        <p:grpSp>
          <p:nvGrpSpPr>
            <p:cNvPr id="8" name="Group 20"/>
            <p:cNvGrpSpPr>
              <a:grpSpLocks/>
            </p:cNvGrpSpPr>
            <p:nvPr/>
          </p:nvGrpSpPr>
          <p:grpSpPr bwMode="auto">
            <a:xfrm>
              <a:off x="671" y="3478"/>
              <a:ext cx="1219" cy="499"/>
              <a:chOff x="671" y="3478"/>
              <a:chExt cx="1219" cy="499"/>
            </a:xfrm>
          </p:grpSpPr>
          <p:pic>
            <p:nvPicPr>
              <p:cNvPr id="105493" name="Picture 21"/>
              <p:cNvPicPr>
                <a:picLocks noChangeArrowheads="1"/>
              </p:cNvPicPr>
              <p:nvPr/>
            </p:nvPicPr>
            <p:blipFill>
              <a:blip r:embed="rId8" cstate="print"/>
              <a:srcRect/>
              <a:stretch>
                <a:fillRect/>
              </a:stretch>
            </p:blipFill>
            <p:spPr bwMode="auto">
              <a:xfrm>
                <a:off x="671" y="3478"/>
                <a:ext cx="1219" cy="499"/>
              </a:xfrm>
              <a:prstGeom prst="rect">
                <a:avLst/>
              </a:prstGeom>
              <a:noFill/>
              <a:ln w="9525">
                <a:noFill/>
                <a:miter lim="800000"/>
                <a:headEnd/>
                <a:tailEnd/>
              </a:ln>
              <a:effectLst/>
            </p:spPr>
          </p:pic>
          <p:sp>
            <p:nvSpPr>
              <p:cNvPr id="105494" name="Rectangle 22"/>
              <p:cNvSpPr>
                <a:spLocks noChangeArrowheads="1"/>
              </p:cNvSpPr>
              <p:nvPr/>
            </p:nvSpPr>
            <p:spPr bwMode="auto">
              <a:xfrm>
                <a:off x="730" y="3581"/>
                <a:ext cx="658" cy="326"/>
              </a:xfrm>
              <a:prstGeom prst="rect">
                <a:avLst/>
              </a:prstGeom>
              <a:noFill/>
              <a:ln w="9525">
                <a:noFill/>
                <a:miter lim="800000"/>
                <a:headEnd/>
                <a:tailEnd/>
              </a:ln>
              <a:effectLst/>
            </p:spPr>
            <p:txBody>
              <a:bodyPr wrap="none" lIns="92075" tIns="46038" rIns="92075" bIns="46038" anchor="ctr"/>
              <a:lstStyle/>
              <a:p>
                <a:pPr algn="ctr"/>
                <a:r>
                  <a:rPr lang="en-AU">
                    <a:solidFill>
                      <a:srgbClr val="FFFF00"/>
                    </a:solidFill>
                    <a:latin typeface="Arial Rounded MT Bold" pitchFamily="34" charset="0"/>
                  </a:rPr>
                  <a:t>90%</a:t>
                </a:r>
              </a:p>
            </p:txBody>
          </p:sp>
        </p:grpSp>
        <p:sp>
          <p:nvSpPr>
            <p:cNvPr id="105495" name="Rectangle 23"/>
            <p:cNvSpPr>
              <a:spLocks noChangeArrowheads="1"/>
            </p:cNvSpPr>
            <p:nvPr/>
          </p:nvSpPr>
          <p:spPr bwMode="auto">
            <a:xfrm>
              <a:off x="1920" y="1151"/>
              <a:ext cx="740"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OKUMA</a:t>
              </a:r>
            </a:p>
          </p:txBody>
        </p:sp>
        <p:sp>
          <p:nvSpPr>
            <p:cNvPr id="105496" name="Rectangle 24"/>
            <p:cNvSpPr>
              <a:spLocks noChangeArrowheads="1"/>
            </p:cNvSpPr>
            <p:nvPr/>
          </p:nvSpPr>
          <p:spPr bwMode="auto">
            <a:xfrm>
              <a:off x="1920" y="1631"/>
              <a:ext cx="731"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DUYMA</a:t>
              </a:r>
            </a:p>
          </p:txBody>
        </p:sp>
        <p:sp>
          <p:nvSpPr>
            <p:cNvPr id="105497" name="Rectangle 25"/>
            <p:cNvSpPr>
              <a:spLocks noChangeArrowheads="1"/>
            </p:cNvSpPr>
            <p:nvPr/>
          </p:nvSpPr>
          <p:spPr bwMode="auto">
            <a:xfrm>
              <a:off x="1872" y="2111"/>
              <a:ext cx="719"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GÖRME</a:t>
              </a:r>
            </a:p>
          </p:txBody>
        </p:sp>
        <p:sp>
          <p:nvSpPr>
            <p:cNvPr id="105498" name="Rectangle 26"/>
            <p:cNvSpPr>
              <a:spLocks noChangeArrowheads="1"/>
            </p:cNvSpPr>
            <p:nvPr/>
          </p:nvSpPr>
          <p:spPr bwMode="auto">
            <a:xfrm>
              <a:off x="1872" y="2591"/>
              <a:ext cx="1565"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DUYMA </a:t>
              </a:r>
              <a:r>
                <a:rPr lang="tr-TR" b="1">
                  <a:solidFill>
                    <a:srgbClr val="FF6600"/>
                  </a:solidFill>
                  <a:effectLst>
                    <a:outerShdw blurRad="38100" dist="38100" dir="2700000" algn="tl">
                      <a:srgbClr val="000000"/>
                    </a:outerShdw>
                  </a:effectLst>
                  <a:latin typeface="Comic Sans MS" pitchFamily="66" charset="0"/>
                </a:rPr>
                <a:t>&amp;</a:t>
              </a:r>
              <a:r>
                <a:rPr lang="en-AU" b="1">
                  <a:solidFill>
                    <a:srgbClr val="FF6600"/>
                  </a:solidFill>
                  <a:effectLst>
                    <a:outerShdw blurRad="38100" dist="38100" dir="2700000" algn="tl">
                      <a:srgbClr val="000000"/>
                    </a:outerShdw>
                  </a:effectLst>
                  <a:latin typeface="Comic Sans MS" pitchFamily="66" charset="0"/>
                </a:rPr>
                <a:t> GÖRME</a:t>
              </a:r>
            </a:p>
          </p:txBody>
        </p:sp>
        <p:sp>
          <p:nvSpPr>
            <p:cNvPr id="105499" name="Rectangle 27"/>
            <p:cNvSpPr>
              <a:spLocks noChangeArrowheads="1"/>
            </p:cNvSpPr>
            <p:nvPr/>
          </p:nvSpPr>
          <p:spPr bwMode="auto">
            <a:xfrm>
              <a:off x="1872" y="3071"/>
              <a:ext cx="910"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SÖYLEME</a:t>
              </a:r>
            </a:p>
          </p:txBody>
        </p:sp>
        <p:sp>
          <p:nvSpPr>
            <p:cNvPr id="105500" name="Rectangle 28"/>
            <p:cNvSpPr>
              <a:spLocks noChangeArrowheads="1"/>
            </p:cNvSpPr>
            <p:nvPr/>
          </p:nvSpPr>
          <p:spPr bwMode="auto">
            <a:xfrm>
              <a:off x="1872" y="3551"/>
              <a:ext cx="700" cy="317"/>
            </a:xfrm>
            <a:prstGeom prst="rect">
              <a:avLst/>
            </a:prstGeom>
            <a:noFill/>
            <a:ln w="9525">
              <a:noFill/>
              <a:miter lim="800000"/>
              <a:headEnd/>
              <a:tailEnd/>
            </a:ln>
            <a:effectLst/>
          </p:spPr>
          <p:txBody>
            <a:bodyPr wrap="none" lIns="92075" tIns="46038" rIns="92075" bIns="46038">
              <a:spAutoFit/>
            </a:bodyPr>
            <a:lstStyle/>
            <a:p>
              <a:r>
                <a:rPr lang="en-AU" b="1">
                  <a:solidFill>
                    <a:srgbClr val="FF6600"/>
                  </a:solidFill>
                  <a:effectLst>
                    <a:outerShdw blurRad="38100" dist="38100" dir="2700000" algn="tl">
                      <a:srgbClr val="000000"/>
                    </a:outerShdw>
                  </a:effectLst>
                  <a:latin typeface="Comic Sans MS" pitchFamily="66" charset="0"/>
                </a:rPr>
                <a:t>YAPMA</a:t>
              </a:r>
            </a:p>
          </p:txBody>
        </p:sp>
        <p:sp>
          <p:nvSpPr>
            <p:cNvPr id="105501" name="Rectangle 29"/>
            <p:cNvSpPr>
              <a:spLocks noChangeArrowheads="1"/>
            </p:cNvSpPr>
            <p:nvPr/>
          </p:nvSpPr>
          <p:spPr bwMode="auto">
            <a:xfrm>
              <a:off x="4032" y="2160"/>
              <a:ext cx="1751" cy="449"/>
            </a:xfrm>
            <a:prstGeom prst="rect">
              <a:avLst/>
            </a:prstGeom>
            <a:noFill/>
            <a:ln w="9525">
              <a:noFill/>
              <a:miter lim="800000"/>
              <a:headEnd/>
              <a:tailEnd/>
            </a:ln>
            <a:effectLst>
              <a:outerShdw dist="35921" dir="2700000" algn="ctr" rotWithShape="0">
                <a:schemeClr val="bg2"/>
              </a:outerShdw>
            </a:effectLst>
          </p:spPr>
          <p:txBody>
            <a:bodyPr wrap="none" lIns="92075" tIns="46038" rIns="92075" bIns="46038">
              <a:spAutoFit/>
            </a:bodyPr>
            <a:lstStyle/>
            <a:p>
              <a:r>
                <a:rPr lang="en-AU" sz="2800" b="1">
                  <a:solidFill>
                    <a:srgbClr val="990000"/>
                  </a:solidFill>
                  <a:latin typeface="Comic Sans MS" pitchFamily="66" charset="0"/>
                </a:rPr>
                <a:t>Akılda Tutma</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Line 2"/>
          <p:cNvSpPr>
            <a:spLocks noChangeShapeType="1"/>
          </p:cNvSpPr>
          <p:nvPr/>
        </p:nvSpPr>
        <p:spPr bwMode="auto">
          <a:xfrm>
            <a:off x="3492501" y="6021388"/>
            <a:ext cx="4648200" cy="0"/>
          </a:xfrm>
          <a:prstGeom prst="line">
            <a:avLst/>
          </a:prstGeom>
          <a:noFill/>
          <a:ln w="57150">
            <a:solidFill>
              <a:srgbClr val="000066"/>
            </a:solidFill>
            <a:round/>
            <a:headEnd type="none" w="sm" len="sm"/>
            <a:tailEnd type="none" w="sm" len="sm"/>
          </a:ln>
          <a:effectLst/>
        </p:spPr>
        <p:txBody>
          <a:bodyPr wrap="none" anchor="ctr"/>
          <a:lstStyle/>
          <a:p>
            <a:endParaRPr lang="tr-TR"/>
          </a:p>
        </p:txBody>
      </p:sp>
      <p:sp>
        <p:nvSpPr>
          <p:cNvPr id="107523" name="Line 3"/>
          <p:cNvSpPr>
            <a:spLocks noChangeShapeType="1"/>
          </p:cNvSpPr>
          <p:nvPr/>
        </p:nvSpPr>
        <p:spPr bwMode="auto">
          <a:xfrm flipH="1" flipV="1">
            <a:off x="5659967" y="1125538"/>
            <a:ext cx="2500489" cy="4899025"/>
          </a:xfrm>
          <a:prstGeom prst="line">
            <a:avLst/>
          </a:prstGeom>
          <a:noFill/>
          <a:ln w="57150">
            <a:solidFill>
              <a:srgbClr val="000066"/>
            </a:solidFill>
            <a:round/>
            <a:headEnd type="none" w="sm" len="sm"/>
            <a:tailEnd type="none" w="sm" len="sm"/>
          </a:ln>
          <a:effectLst/>
        </p:spPr>
        <p:txBody>
          <a:bodyPr wrap="none" anchor="ctr"/>
          <a:lstStyle/>
          <a:p>
            <a:endParaRPr lang="tr-TR"/>
          </a:p>
        </p:txBody>
      </p:sp>
      <p:sp>
        <p:nvSpPr>
          <p:cNvPr id="107524" name="Line 4"/>
          <p:cNvSpPr>
            <a:spLocks noChangeShapeType="1"/>
          </p:cNvSpPr>
          <p:nvPr/>
        </p:nvSpPr>
        <p:spPr bwMode="auto">
          <a:xfrm flipV="1">
            <a:off x="3492500" y="1125538"/>
            <a:ext cx="2195689" cy="4876800"/>
          </a:xfrm>
          <a:prstGeom prst="line">
            <a:avLst/>
          </a:prstGeom>
          <a:noFill/>
          <a:ln w="57150">
            <a:solidFill>
              <a:srgbClr val="000066"/>
            </a:solidFill>
            <a:round/>
            <a:headEnd type="none" w="sm" len="sm"/>
            <a:tailEnd type="none" w="sm" len="sm"/>
          </a:ln>
          <a:effectLst/>
        </p:spPr>
        <p:txBody>
          <a:bodyPr wrap="none" anchor="ctr"/>
          <a:lstStyle/>
          <a:p>
            <a:endParaRPr lang="tr-TR"/>
          </a:p>
        </p:txBody>
      </p:sp>
      <p:sp>
        <p:nvSpPr>
          <p:cNvPr id="107525" name="Line 5"/>
          <p:cNvSpPr>
            <a:spLocks noChangeShapeType="1"/>
          </p:cNvSpPr>
          <p:nvPr/>
        </p:nvSpPr>
        <p:spPr bwMode="auto">
          <a:xfrm>
            <a:off x="5370689" y="2122488"/>
            <a:ext cx="671689" cy="0"/>
          </a:xfrm>
          <a:prstGeom prst="line">
            <a:avLst/>
          </a:prstGeom>
          <a:noFill/>
          <a:ln w="12700">
            <a:solidFill>
              <a:srgbClr val="000066"/>
            </a:solidFill>
            <a:round/>
            <a:headEnd type="none" w="sm" len="sm"/>
            <a:tailEnd type="none" w="sm" len="sm"/>
          </a:ln>
          <a:effectLst/>
        </p:spPr>
        <p:txBody>
          <a:bodyPr wrap="none" anchor="ctr"/>
          <a:lstStyle/>
          <a:p>
            <a:endParaRPr lang="tr-TR"/>
          </a:p>
        </p:txBody>
      </p:sp>
      <p:sp>
        <p:nvSpPr>
          <p:cNvPr id="107526" name="Rectangle 6"/>
          <p:cNvSpPr>
            <a:spLocks noChangeArrowheads="1"/>
          </p:cNvSpPr>
          <p:nvPr/>
        </p:nvSpPr>
        <p:spPr bwMode="auto">
          <a:xfrm>
            <a:off x="5366456" y="1844676"/>
            <a:ext cx="681278" cy="305212"/>
          </a:xfrm>
          <a:prstGeom prst="rect">
            <a:avLst/>
          </a:prstGeom>
          <a:noFill/>
          <a:ln w="9525">
            <a:noFill/>
            <a:miter lim="800000"/>
            <a:headEnd/>
            <a:tailEnd/>
          </a:ln>
          <a:effectLst/>
        </p:spPr>
        <p:txBody>
          <a:bodyPr wrap="none" lIns="90488" tIns="44450" rIns="90488" bIns="44450">
            <a:spAutoFit/>
          </a:bodyPr>
          <a:lstStyle/>
          <a:p>
            <a:r>
              <a:rPr lang="tr-TR" sz="1400" b="1">
                <a:latin typeface="Arial Narrow" pitchFamily="34" charset="0"/>
              </a:rPr>
              <a:t>Okuma</a:t>
            </a:r>
            <a:endParaRPr lang="en-US" sz="1400" b="1">
              <a:latin typeface="Arial Narrow" pitchFamily="34" charset="0"/>
            </a:endParaRPr>
          </a:p>
        </p:txBody>
      </p:sp>
      <p:sp>
        <p:nvSpPr>
          <p:cNvPr id="107527" name="Rectangle 7"/>
          <p:cNvSpPr>
            <a:spLocks noChangeArrowheads="1"/>
          </p:cNvSpPr>
          <p:nvPr/>
        </p:nvSpPr>
        <p:spPr bwMode="auto">
          <a:xfrm>
            <a:off x="5346700" y="2349501"/>
            <a:ext cx="673262" cy="305212"/>
          </a:xfrm>
          <a:prstGeom prst="rect">
            <a:avLst/>
          </a:prstGeom>
          <a:noFill/>
          <a:ln w="9525">
            <a:noFill/>
            <a:miter lim="800000"/>
            <a:headEnd/>
            <a:tailEnd/>
          </a:ln>
          <a:effectLst/>
        </p:spPr>
        <p:txBody>
          <a:bodyPr wrap="none" lIns="90488" tIns="44450" rIns="90488" bIns="44450">
            <a:spAutoFit/>
          </a:bodyPr>
          <a:lstStyle/>
          <a:p>
            <a:r>
              <a:rPr lang="tr-TR" sz="1400" b="1">
                <a:latin typeface="Arial Narrow" pitchFamily="34" charset="0"/>
              </a:rPr>
              <a:t>Duyma</a:t>
            </a:r>
            <a:endParaRPr lang="en-US" sz="1400" b="1">
              <a:latin typeface="Arial Narrow" pitchFamily="34" charset="0"/>
            </a:endParaRPr>
          </a:p>
        </p:txBody>
      </p:sp>
      <p:sp>
        <p:nvSpPr>
          <p:cNvPr id="107528" name="Rectangle 8"/>
          <p:cNvSpPr>
            <a:spLocks noChangeArrowheads="1"/>
          </p:cNvSpPr>
          <p:nvPr/>
        </p:nvSpPr>
        <p:spPr bwMode="auto">
          <a:xfrm>
            <a:off x="5140679" y="2935289"/>
            <a:ext cx="1245535"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Resim görme</a:t>
            </a:r>
            <a:endParaRPr lang="en-US" sz="1600" b="1">
              <a:latin typeface="Arial Narrow" pitchFamily="34" charset="0"/>
            </a:endParaRPr>
          </a:p>
        </p:txBody>
      </p:sp>
      <p:sp>
        <p:nvSpPr>
          <p:cNvPr id="107529" name="Rectangle 9"/>
          <p:cNvSpPr>
            <a:spLocks noChangeArrowheads="1"/>
          </p:cNvSpPr>
          <p:nvPr/>
        </p:nvSpPr>
        <p:spPr bwMode="auto">
          <a:xfrm>
            <a:off x="5204178" y="3240089"/>
            <a:ext cx="1086837"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Film görme</a:t>
            </a:r>
            <a:endParaRPr lang="en-US" sz="1600" b="1">
              <a:latin typeface="Arial Narrow" pitchFamily="34" charset="0"/>
            </a:endParaRPr>
          </a:p>
        </p:txBody>
      </p:sp>
      <p:sp>
        <p:nvSpPr>
          <p:cNvPr id="107530" name="Rectangle 10"/>
          <p:cNvSpPr>
            <a:spLocks noChangeArrowheads="1"/>
          </p:cNvSpPr>
          <p:nvPr/>
        </p:nvSpPr>
        <p:spPr bwMode="auto">
          <a:xfrm>
            <a:off x="4500034" y="3887788"/>
            <a:ext cx="2342502"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Tanıtım / Gösterim /  İzleme</a:t>
            </a:r>
            <a:endParaRPr lang="en-US" sz="1600" b="1">
              <a:latin typeface="Arial Narrow" pitchFamily="34" charset="0"/>
            </a:endParaRPr>
          </a:p>
        </p:txBody>
      </p:sp>
      <p:sp>
        <p:nvSpPr>
          <p:cNvPr id="107531" name="Line 11"/>
          <p:cNvSpPr>
            <a:spLocks noChangeShapeType="1"/>
          </p:cNvSpPr>
          <p:nvPr/>
        </p:nvSpPr>
        <p:spPr bwMode="auto">
          <a:xfrm>
            <a:off x="4593167" y="3722688"/>
            <a:ext cx="2286000" cy="0"/>
          </a:xfrm>
          <a:prstGeom prst="line">
            <a:avLst/>
          </a:prstGeom>
          <a:noFill/>
          <a:ln w="12700">
            <a:solidFill>
              <a:srgbClr val="000066"/>
            </a:solidFill>
            <a:round/>
            <a:headEnd type="none" w="sm" len="sm"/>
            <a:tailEnd type="none" w="sm" len="sm"/>
          </a:ln>
          <a:effectLst/>
        </p:spPr>
        <p:txBody>
          <a:bodyPr wrap="none" anchor="ctr"/>
          <a:lstStyle/>
          <a:p>
            <a:endParaRPr lang="tr-TR"/>
          </a:p>
        </p:txBody>
      </p:sp>
      <p:sp>
        <p:nvSpPr>
          <p:cNvPr id="107532" name="Rectangle 12"/>
          <p:cNvSpPr>
            <a:spLocks noChangeArrowheads="1"/>
          </p:cNvSpPr>
          <p:nvPr/>
        </p:nvSpPr>
        <p:spPr bwMode="auto">
          <a:xfrm>
            <a:off x="4979812" y="4419601"/>
            <a:ext cx="1367748"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Yerinde ziyaret</a:t>
            </a:r>
            <a:endParaRPr lang="en-US" sz="1600" b="1">
              <a:latin typeface="Arial Narrow" pitchFamily="34" charset="0"/>
            </a:endParaRPr>
          </a:p>
        </p:txBody>
      </p:sp>
      <p:sp>
        <p:nvSpPr>
          <p:cNvPr id="107533" name="Rectangle 13"/>
          <p:cNvSpPr>
            <a:spLocks noChangeArrowheads="1"/>
          </p:cNvSpPr>
          <p:nvPr/>
        </p:nvSpPr>
        <p:spPr bwMode="auto">
          <a:xfrm>
            <a:off x="4446412" y="4800601"/>
            <a:ext cx="2074287"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Dramatik sunum yapma</a:t>
            </a:r>
            <a:endParaRPr lang="en-US" sz="1600" b="1">
              <a:latin typeface="Arial Narrow" pitchFamily="34" charset="0"/>
            </a:endParaRPr>
          </a:p>
        </p:txBody>
      </p:sp>
      <p:sp>
        <p:nvSpPr>
          <p:cNvPr id="107534" name="Rectangle 14"/>
          <p:cNvSpPr>
            <a:spLocks noChangeArrowheads="1"/>
          </p:cNvSpPr>
          <p:nvPr/>
        </p:nvSpPr>
        <p:spPr bwMode="auto">
          <a:xfrm>
            <a:off x="4141612" y="5181601"/>
            <a:ext cx="2819684"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Gerçek bir deneyimi canlandırma</a:t>
            </a:r>
            <a:endParaRPr lang="en-US" sz="1600" b="1">
              <a:latin typeface="Arial Narrow" pitchFamily="34" charset="0"/>
            </a:endParaRPr>
          </a:p>
        </p:txBody>
      </p:sp>
      <p:sp>
        <p:nvSpPr>
          <p:cNvPr id="107535" name="Rectangle 15"/>
          <p:cNvSpPr>
            <a:spLocks noChangeArrowheads="1"/>
          </p:cNvSpPr>
          <p:nvPr/>
        </p:nvSpPr>
        <p:spPr bwMode="auto">
          <a:xfrm>
            <a:off x="5118101" y="5562601"/>
            <a:ext cx="984245" cy="335989"/>
          </a:xfrm>
          <a:prstGeom prst="rect">
            <a:avLst/>
          </a:prstGeom>
          <a:noFill/>
          <a:ln w="9525">
            <a:noFill/>
            <a:miter lim="800000"/>
            <a:headEnd/>
            <a:tailEnd/>
          </a:ln>
          <a:effectLst/>
        </p:spPr>
        <p:txBody>
          <a:bodyPr wrap="none" lIns="90488" tIns="44450" rIns="90488" bIns="44450">
            <a:spAutoFit/>
          </a:bodyPr>
          <a:lstStyle/>
          <a:p>
            <a:r>
              <a:rPr lang="tr-TR" sz="1600" b="1">
                <a:latin typeface="Arial Narrow" pitchFamily="34" charset="0"/>
              </a:rPr>
              <a:t>Uygulama</a:t>
            </a:r>
            <a:endParaRPr lang="en-US" sz="1600" b="1">
              <a:latin typeface="Arial Narrow" pitchFamily="34" charset="0"/>
            </a:endParaRPr>
          </a:p>
        </p:txBody>
      </p:sp>
      <p:sp>
        <p:nvSpPr>
          <p:cNvPr id="107536" name="Rectangle 16"/>
          <p:cNvSpPr>
            <a:spLocks noChangeArrowheads="1"/>
          </p:cNvSpPr>
          <p:nvPr/>
        </p:nvSpPr>
        <p:spPr bwMode="auto">
          <a:xfrm>
            <a:off x="7756879" y="3371850"/>
            <a:ext cx="1222022" cy="363538"/>
          </a:xfrm>
          <a:prstGeom prst="rect">
            <a:avLst/>
          </a:prstGeom>
          <a:noFill/>
          <a:ln w="9525">
            <a:noFill/>
            <a:miter lim="800000"/>
            <a:headEnd/>
            <a:tailEnd/>
          </a:ln>
          <a:effectLst/>
        </p:spPr>
        <p:txBody>
          <a:bodyPr lIns="90488" tIns="44450" rIns="90488" bIns="44450">
            <a:spAutoFit/>
          </a:bodyPr>
          <a:lstStyle/>
          <a:p>
            <a:r>
              <a:rPr lang="tr-TR" sz="1800" b="1">
                <a:latin typeface="Arial Narrow" pitchFamily="34" charset="0"/>
              </a:rPr>
              <a:t>Görsel</a:t>
            </a:r>
            <a:endParaRPr lang="en-US" sz="1800" b="1">
              <a:latin typeface="Arial Narrow" pitchFamily="34" charset="0"/>
            </a:endParaRPr>
          </a:p>
        </p:txBody>
      </p:sp>
      <p:sp>
        <p:nvSpPr>
          <p:cNvPr id="107537" name="Rectangle 17"/>
          <p:cNvSpPr>
            <a:spLocks noChangeArrowheads="1"/>
          </p:cNvSpPr>
          <p:nvPr/>
        </p:nvSpPr>
        <p:spPr bwMode="auto">
          <a:xfrm>
            <a:off x="7741356" y="4572001"/>
            <a:ext cx="1341715" cy="643766"/>
          </a:xfrm>
          <a:prstGeom prst="rect">
            <a:avLst/>
          </a:prstGeom>
          <a:noFill/>
          <a:ln w="9525">
            <a:noFill/>
            <a:miter lim="800000"/>
            <a:headEnd/>
            <a:tailEnd/>
          </a:ln>
          <a:effectLst/>
        </p:spPr>
        <p:txBody>
          <a:bodyPr wrap="none" lIns="90488" tIns="44450" rIns="90488" bIns="44450">
            <a:spAutoFit/>
          </a:bodyPr>
          <a:lstStyle/>
          <a:p>
            <a:r>
              <a:rPr lang="en-US" sz="1800" b="1">
                <a:latin typeface="Arial Narrow" pitchFamily="34" charset="0"/>
              </a:rPr>
              <a:t>Kinesthetic</a:t>
            </a:r>
          </a:p>
          <a:p>
            <a:r>
              <a:rPr lang="en-US" sz="1800" b="1">
                <a:latin typeface="Arial Narrow" pitchFamily="34" charset="0"/>
              </a:rPr>
              <a:t>(</a:t>
            </a:r>
            <a:r>
              <a:rPr lang="tr-TR" sz="1800" b="1">
                <a:latin typeface="Arial Narrow" pitchFamily="34" charset="0"/>
              </a:rPr>
              <a:t>deneyimsel</a:t>
            </a:r>
            <a:r>
              <a:rPr lang="en-US" sz="1800" b="1">
                <a:latin typeface="Arial Narrow" pitchFamily="34" charset="0"/>
              </a:rPr>
              <a:t>)</a:t>
            </a:r>
          </a:p>
        </p:txBody>
      </p:sp>
      <p:sp>
        <p:nvSpPr>
          <p:cNvPr id="107538" name="Rectangle 18"/>
          <p:cNvSpPr>
            <a:spLocks noChangeArrowheads="1"/>
          </p:cNvSpPr>
          <p:nvPr/>
        </p:nvSpPr>
        <p:spPr bwMode="auto">
          <a:xfrm>
            <a:off x="7262989" y="1841500"/>
            <a:ext cx="1629833" cy="363538"/>
          </a:xfrm>
          <a:prstGeom prst="rect">
            <a:avLst/>
          </a:prstGeom>
          <a:noFill/>
          <a:ln w="9525">
            <a:noFill/>
            <a:miter lim="800000"/>
            <a:headEnd/>
            <a:tailEnd/>
          </a:ln>
          <a:effectLst/>
        </p:spPr>
        <p:txBody>
          <a:bodyPr lIns="90488" tIns="44450" rIns="90488" bIns="44450">
            <a:spAutoFit/>
          </a:bodyPr>
          <a:lstStyle/>
          <a:p>
            <a:r>
              <a:rPr lang="tr-TR" sz="1800" b="1">
                <a:latin typeface="Arial Narrow" pitchFamily="34" charset="0"/>
              </a:rPr>
              <a:t>Sözel</a:t>
            </a:r>
            <a:endParaRPr lang="en-US" sz="1800" b="1">
              <a:latin typeface="Arial Narrow" pitchFamily="34" charset="0"/>
            </a:endParaRPr>
          </a:p>
        </p:txBody>
      </p:sp>
      <p:sp>
        <p:nvSpPr>
          <p:cNvPr id="107539" name="Rectangle 19"/>
          <p:cNvSpPr>
            <a:spLocks noChangeArrowheads="1"/>
          </p:cNvSpPr>
          <p:nvPr/>
        </p:nvSpPr>
        <p:spPr bwMode="auto">
          <a:xfrm>
            <a:off x="1243190" y="2420938"/>
            <a:ext cx="3158067" cy="2011362"/>
          </a:xfrm>
          <a:prstGeom prst="rect">
            <a:avLst/>
          </a:prstGeom>
          <a:noFill/>
          <a:ln w="9525">
            <a:noFill/>
            <a:miter lim="800000"/>
            <a:headEnd/>
            <a:tailEnd/>
          </a:ln>
          <a:effectLst/>
        </p:spPr>
        <p:txBody>
          <a:bodyPr lIns="90488" tIns="44450" rIns="90488" bIns="44450">
            <a:spAutoFit/>
          </a:bodyPr>
          <a:lstStyle/>
          <a:p>
            <a:r>
              <a:rPr lang="tr-TR" sz="1800" b="1">
                <a:latin typeface="Arial Narrow" pitchFamily="34" charset="0"/>
              </a:rPr>
              <a:t>Okuduklarının %10’unu</a:t>
            </a:r>
            <a:endParaRPr lang="en-US" sz="1800" b="1" u="sng">
              <a:latin typeface="Arial Narrow" pitchFamily="34" charset="0"/>
            </a:endParaRPr>
          </a:p>
          <a:p>
            <a:endParaRPr lang="en-US" sz="1800" b="1" u="sng">
              <a:latin typeface="Arial Narrow" pitchFamily="34" charset="0"/>
            </a:endParaRPr>
          </a:p>
          <a:p>
            <a:r>
              <a:rPr lang="tr-TR" sz="1800" b="1">
                <a:latin typeface="Arial Narrow" pitchFamily="34" charset="0"/>
              </a:rPr>
              <a:t>Duyduklarının %20’sini</a:t>
            </a:r>
            <a:endParaRPr lang="en-US" sz="1800" b="1">
              <a:latin typeface="Arial Narrow" pitchFamily="34" charset="0"/>
            </a:endParaRPr>
          </a:p>
          <a:p>
            <a:endParaRPr lang="en-US" sz="1800" b="1">
              <a:latin typeface="Arial Narrow" pitchFamily="34" charset="0"/>
            </a:endParaRPr>
          </a:p>
          <a:p>
            <a:r>
              <a:rPr lang="tr-TR" sz="1800" b="1">
                <a:latin typeface="Arial Narrow" pitchFamily="34" charset="0"/>
              </a:rPr>
              <a:t>Gördüklerinin %30’unu</a:t>
            </a:r>
            <a:endParaRPr lang="en-US" sz="1800" b="1">
              <a:latin typeface="Arial Narrow" pitchFamily="34" charset="0"/>
            </a:endParaRPr>
          </a:p>
          <a:p>
            <a:endParaRPr lang="en-US" sz="1800" b="1">
              <a:latin typeface="Arial Narrow" pitchFamily="34" charset="0"/>
            </a:endParaRPr>
          </a:p>
          <a:p>
            <a:r>
              <a:rPr lang="tr-TR" sz="1800" b="1">
                <a:latin typeface="Arial Narrow" pitchFamily="34" charset="0"/>
              </a:rPr>
              <a:t>Duyup gördüklerinin %50’sini</a:t>
            </a:r>
            <a:endParaRPr lang="en-US" sz="1800" b="1">
              <a:latin typeface="Arial Narrow" pitchFamily="34" charset="0"/>
            </a:endParaRPr>
          </a:p>
        </p:txBody>
      </p:sp>
      <p:sp>
        <p:nvSpPr>
          <p:cNvPr id="107540" name="Rectangle 20"/>
          <p:cNvSpPr>
            <a:spLocks noChangeArrowheads="1"/>
          </p:cNvSpPr>
          <p:nvPr/>
        </p:nvSpPr>
        <p:spPr bwMode="auto">
          <a:xfrm>
            <a:off x="1258711" y="4460876"/>
            <a:ext cx="2873022" cy="912813"/>
          </a:xfrm>
          <a:prstGeom prst="rect">
            <a:avLst/>
          </a:prstGeom>
          <a:noFill/>
          <a:ln w="9525">
            <a:noFill/>
            <a:miter lim="800000"/>
            <a:headEnd/>
            <a:tailEnd/>
          </a:ln>
          <a:effectLst/>
        </p:spPr>
        <p:txBody>
          <a:bodyPr lIns="90488" tIns="44450" rIns="90488" bIns="44450">
            <a:spAutoFit/>
          </a:bodyPr>
          <a:lstStyle/>
          <a:p>
            <a:r>
              <a:rPr lang="tr-TR" sz="1800" b="1">
                <a:latin typeface="Arial Narrow" pitchFamily="34" charset="0"/>
              </a:rPr>
              <a:t>Söyleyip yazdıklarının %70’ini</a:t>
            </a:r>
            <a:endParaRPr lang="en-US" sz="1800" b="1">
              <a:latin typeface="Arial Narrow" pitchFamily="34" charset="0"/>
            </a:endParaRPr>
          </a:p>
          <a:p>
            <a:endParaRPr lang="en-US" sz="1800" b="1">
              <a:latin typeface="Arial Narrow" pitchFamily="34" charset="0"/>
            </a:endParaRPr>
          </a:p>
          <a:p>
            <a:r>
              <a:rPr lang="tr-TR" sz="1800" b="1">
                <a:latin typeface="Arial Narrow" pitchFamily="34" charset="0"/>
              </a:rPr>
              <a:t>Uyguladıklarının %90’ını</a:t>
            </a:r>
            <a:endParaRPr lang="en-US" sz="1800" b="1">
              <a:latin typeface="Arial Narrow" pitchFamily="34" charset="0"/>
            </a:endParaRPr>
          </a:p>
        </p:txBody>
      </p:sp>
      <p:sp>
        <p:nvSpPr>
          <p:cNvPr id="107541" name="Line 21"/>
          <p:cNvSpPr>
            <a:spLocks noChangeShapeType="1"/>
          </p:cNvSpPr>
          <p:nvPr/>
        </p:nvSpPr>
        <p:spPr bwMode="auto">
          <a:xfrm>
            <a:off x="5050368" y="2808288"/>
            <a:ext cx="1357489" cy="0"/>
          </a:xfrm>
          <a:prstGeom prst="line">
            <a:avLst/>
          </a:prstGeom>
          <a:noFill/>
          <a:ln w="12700">
            <a:solidFill>
              <a:srgbClr val="000066"/>
            </a:solidFill>
            <a:round/>
            <a:headEnd type="none" w="sm" len="sm"/>
            <a:tailEnd type="none" w="sm" len="sm"/>
          </a:ln>
          <a:effectLst/>
        </p:spPr>
        <p:txBody>
          <a:bodyPr wrap="none" anchor="ctr"/>
          <a:lstStyle/>
          <a:p>
            <a:endParaRPr lang="tr-TR"/>
          </a:p>
        </p:txBody>
      </p:sp>
      <p:sp>
        <p:nvSpPr>
          <p:cNvPr id="107542" name="Rectangle 22"/>
          <p:cNvSpPr>
            <a:spLocks noChangeArrowheads="1"/>
          </p:cNvSpPr>
          <p:nvPr/>
        </p:nvSpPr>
        <p:spPr bwMode="auto">
          <a:xfrm>
            <a:off x="2459568" y="6553200"/>
            <a:ext cx="5888566" cy="304800"/>
          </a:xfrm>
          <a:prstGeom prst="rect">
            <a:avLst/>
          </a:prstGeom>
          <a:noFill/>
          <a:ln w="12700" cap="sq">
            <a:noFill/>
            <a:miter lim="800000"/>
            <a:headEnd type="none" w="sm" len="sm"/>
            <a:tailEnd type="none" w="sm" len="sm"/>
          </a:ln>
          <a:effectLst/>
        </p:spPr>
        <p:txBody>
          <a:bodyPr>
            <a:spAutoFit/>
          </a:bodyPr>
          <a:lstStyle/>
          <a:p>
            <a:pPr eaLnBrk="1" hangingPunct="1"/>
            <a:r>
              <a:rPr lang="en-US" sz="1400" b="1">
                <a:latin typeface="Arial Narrow" pitchFamily="34" charset="0"/>
              </a:rPr>
              <a:t>Wiman &amp; Meirhenry, .Educational Media, 1960 on Edgar Dale</a:t>
            </a:r>
            <a:r>
              <a:rPr lang="tr-TR" sz="1400" b="1">
                <a:latin typeface="Arial Narrow" pitchFamily="34" charset="0"/>
              </a:rPr>
              <a:t>’dan alınmıştır</a:t>
            </a:r>
            <a:endParaRPr lang="en-US" sz="1400" b="1">
              <a:latin typeface="Arial Narrow" pitchFamily="34" charset="0"/>
            </a:endParaRPr>
          </a:p>
        </p:txBody>
      </p:sp>
      <p:sp>
        <p:nvSpPr>
          <p:cNvPr id="107543" name="Line 23"/>
          <p:cNvSpPr>
            <a:spLocks noChangeShapeType="1"/>
          </p:cNvSpPr>
          <p:nvPr/>
        </p:nvSpPr>
        <p:spPr bwMode="auto">
          <a:xfrm>
            <a:off x="4288368" y="4408488"/>
            <a:ext cx="2971800" cy="0"/>
          </a:xfrm>
          <a:prstGeom prst="line">
            <a:avLst/>
          </a:prstGeom>
          <a:noFill/>
          <a:ln w="12700">
            <a:solidFill>
              <a:srgbClr val="000066"/>
            </a:solidFill>
            <a:round/>
            <a:headEnd type="none" w="sm" len="sm"/>
            <a:tailEnd type="none" w="sm" len="sm"/>
          </a:ln>
          <a:effectLst/>
        </p:spPr>
        <p:txBody>
          <a:bodyPr wrap="none" anchor="ctr"/>
          <a:lstStyle/>
          <a:p>
            <a:endParaRPr lang="tr-TR"/>
          </a:p>
        </p:txBody>
      </p:sp>
      <p:sp>
        <p:nvSpPr>
          <p:cNvPr id="107544" name="Rectangle 24"/>
          <p:cNvSpPr>
            <a:spLocks noChangeArrowheads="1"/>
          </p:cNvSpPr>
          <p:nvPr/>
        </p:nvSpPr>
        <p:spPr bwMode="auto">
          <a:xfrm>
            <a:off x="1404056" y="1268413"/>
            <a:ext cx="3599744" cy="685800"/>
          </a:xfrm>
          <a:prstGeom prst="rect">
            <a:avLst/>
          </a:prstGeom>
          <a:noFill/>
          <a:ln w="9525">
            <a:noFill/>
            <a:miter lim="800000"/>
            <a:headEnd/>
            <a:tailEnd/>
          </a:ln>
        </p:spPr>
        <p:txBody>
          <a:bodyPr anchor="b"/>
          <a:lstStyle/>
          <a:p>
            <a:pPr eaLnBrk="1" hangingPunct="1"/>
            <a:r>
              <a:rPr lang="tr-TR" sz="2000">
                <a:latin typeface="Verdana" pitchFamily="34" charset="0"/>
              </a:rPr>
              <a:t>İnsanlar genellikle şöyle hatırlarlar</a:t>
            </a:r>
          </a:p>
        </p:txBody>
      </p:sp>
      <p:sp>
        <p:nvSpPr>
          <p:cNvPr id="107545" name="AutoShape 25"/>
          <p:cNvSpPr>
            <a:spLocks/>
          </p:cNvSpPr>
          <p:nvPr/>
        </p:nvSpPr>
        <p:spPr bwMode="auto">
          <a:xfrm>
            <a:off x="6948311" y="1341438"/>
            <a:ext cx="287867" cy="1439862"/>
          </a:xfrm>
          <a:prstGeom prst="rightBrace">
            <a:avLst>
              <a:gd name="adj1" fmla="val 37051"/>
              <a:gd name="adj2" fmla="val 50000"/>
            </a:avLst>
          </a:prstGeom>
          <a:noFill/>
          <a:ln w="9525">
            <a:solidFill>
              <a:srgbClr val="000066"/>
            </a:solidFill>
            <a:round/>
            <a:headEnd/>
            <a:tailEnd/>
          </a:ln>
          <a:effectLst/>
        </p:spPr>
        <p:txBody>
          <a:bodyPr wrap="none" anchor="ctr"/>
          <a:lstStyle/>
          <a:p>
            <a:endParaRPr lang="tr-TR"/>
          </a:p>
        </p:txBody>
      </p:sp>
      <p:sp>
        <p:nvSpPr>
          <p:cNvPr id="107546" name="AutoShape 26"/>
          <p:cNvSpPr>
            <a:spLocks/>
          </p:cNvSpPr>
          <p:nvPr/>
        </p:nvSpPr>
        <p:spPr bwMode="auto">
          <a:xfrm>
            <a:off x="7264400" y="2795589"/>
            <a:ext cx="431800" cy="1584325"/>
          </a:xfrm>
          <a:prstGeom prst="rightBrace">
            <a:avLst>
              <a:gd name="adj1" fmla="val 27179"/>
              <a:gd name="adj2" fmla="val 50000"/>
            </a:avLst>
          </a:prstGeom>
          <a:noFill/>
          <a:ln w="9525">
            <a:solidFill>
              <a:srgbClr val="000066"/>
            </a:solidFill>
            <a:round/>
            <a:headEnd/>
            <a:tailEnd/>
          </a:ln>
          <a:effectLst/>
        </p:spPr>
        <p:txBody>
          <a:bodyPr wrap="none" anchor="ctr"/>
          <a:lstStyle/>
          <a:p>
            <a:endParaRPr lang="tr-TR"/>
          </a:p>
        </p:txBody>
      </p:sp>
      <p:sp>
        <p:nvSpPr>
          <p:cNvPr id="107549" name="Rectangle 29"/>
          <p:cNvSpPr>
            <a:spLocks noChangeArrowheads="1"/>
          </p:cNvSpPr>
          <p:nvPr/>
        </p:nvSpPr>
        <p:spPr bwMode="auto">
          <a:xfrm>
            <a:off x="1547989" y="333375"/>
            <a:ext cx="7200900" cy="579438"/>
          </a:xfrm>
          <a:prstGeom prst="rect">
            <a:avLst/>
          </a:prstGeom>
          <a:noFill/>
          <a:ln w="9525">
            <a:noFill/>
            <a:miter lim="800000"/>
            <a:headEnd/>
            <a:tailEnd/>
          </a:ln>
          <a:effectLst/>
        </p:spPr>
        <p:txBody>
          <a:bodyPr>
            <a:spAutoFit/>
          </a:bodyPr>
          <a:lstStyle/>
          <a:p>
            <a:pPr eaLnBrk="1" hangingPunct="1"/>
            <a:r>
              <a:rPr lang="tr-TR" sz="3200" b="1">
                <a:latin typeface="Arial Narrow" pitchFamily="34" charset="0"/>
              </a:rPr>
              <a:t>Deneyim Piramidi</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r-TR"/>
              <a:t>Beden dili kullanılırken;</a:t>
            </a:r>
          </a:p>
        </p:txBody>
      </p:sp>
      <p:sp>
        <p:nvSpPr>
          <p:cNvPr id="14339" name="Rectangle 3"/>
          <p:cNvSpPr>
            <a:spLocks noGrp="1" noChangeArrowheads="1"/>
          </p:cNvSpPr>
          <p:nvPr>
            <p:ph sz="quarter" idx="1"/>
          </p:nvPr>
        </p:nvSpPr>
        <p:spPr/>
        <p:txBody>
          <a:bodyPr/>
          <a:lstStyle/>
          <a:p>
            <a:r>
              <a:rPr lang="tr-TR" sz="2400" dirty="0"/>
              <a:t>Jestlerden,</a:t>
            </a:r>
          </a:p>
          <a:p>
            <a:r>
              <a:rPr lang="tr-TR" sz="2400" dirty="0"/>
              <a:t>Mimiklerden,</a:t>
            </a:r>
          </a:p>
          <a:p>
            <a:r>
              <a:rPr lang="tr-TR" sz="2400" dirty="0"/>
              <a:t>Dokunma duyusundan,</a:t>
            </a:r>
          </a:p>
          <a:p>
            <a:r>
              <a:rPr lang="tr-TR" sz="2400" dirty="0"/>
              <a:t>Giyim kuşamdan yararlanılır</a:t>
            </a:r>
            <a:r>
              <a:rPr lang="tr-TR" dirty="0"/>
              <a:t>.</a:t>
            </a:r>
          </a:p>
          <a:p>
            <a:pPr>
              <a:buFontTx/>
              <a:buNone/>
            </a:pPr>
            <a:endParaRPr lang="tr-TR" dirty="0"/>
          </a:p>
        </p:txBody>
      </p:sp>
      <p:sp>
        <p:nvSpPr>
          <p:cNvPr id="14340" name="Rectangle 4"/>
          <p:cNvSpPr>
            <a:spLocks noChangeArrowheads="1"/>
          </p:cNvSpPr>
          <p:nvPr/>
        </p:nvSpPr>
        <p:spPr bwMode="auto">
          <a:xfrm>
            <a:off x="0" y="3345684"/>
            <a:ext cx="8748464" cy="3385542"/>
          </a:xfrm>
          <a:prstGeom prst="rect">
            <a:avLst/>
          </a:prstGeom>
          <a:noFill/>
          <a:ln w="12700">
            <a:noFill/>
            <a:miter lim="800000"/>
            <a:headEnd/>
            <a:tailEnd/>
          </a:ln>
          <a:effectLst/>
        </p:spPr>
        <p:txBody>
          <a:bodyPr wrap="square" anchor="ctr">
            <a:spAutoFit/>
          </a:bodyPr>
          <a:lstStyle/>
          <a:p>
            <a:pPr eaLnBrk="1" hangingPunct="1"/>
            <a:r>
              <a:rPr lang="tr-TR" sz="2800" dirty="0"/>
              <a:t>Mesaj, kelimelerin ötesindedir. </a:t>
            </a:r>
          </a:p>
          <a:p>
            <a:pPr eaLnBrk="1" hangingPunct="1"/>
            <a:r>
              <a:rPr lang="tr-TR" sz="2800" dirty="0"/>
              <a:t>Beden dili bize mesajlarımızı daha somut ve daha etkin mesaj gönderme imkânı verir. </a:t>
            </a:r>
          </a:p>
          <a:p>
            <a:pPr eaLnBrk="1" hangingPunct="1"/>
            <a:r>
              <a:rPr lang="tr-TR" sz="2800" dirty="0"/>
              <a:t>Beden dilini öğrenerek ondan iki şekilde yararlanabiliriz. Başkalarının beden dillerini okumak, yorumlamak ve </a:t>
            </a:r>
          </a:p>
          <a:p>
            <a:pPr eaLnBrk="1" hangingPunct="1"/>
            <a:r>
              <a:rPr lang="tr-TR" sz="2800" dirty="0"/>
              <a:t>kendi beden dilimizi iyi kullanarak istediğimiz mesajları yollamaktır. </a:t>
            </a:r>
          </a:p>
          <a:p>
            <a:pPr eaLnBrk="1" hangingPunct="1"/>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tr-TR" sz="4000"/>
              <a:t>Sözsüz iletişimi bilmek bize ne yarar sağlar?</a:t>
            </a:r>
          </a:p>
        </p:txBody>
      </p:sp>
      <p:sp>
        <p:nvSpPr>
          <p:cNvPr id="19459" name="Rectangle 3"/>
          <p:cNvSpPr>
            <a:spLocks noGrp="1" noChangeArrowheads="1"/>
          </p:cNvSpPr>
          <p:nvPr>
            <p:ph sz="quarter" idx="1"/>
          </p:nvPr>
        </p:nvSpPr>
        <p:spPr>
          <a:xfrm>
            <a:off x="924278" y="2133600"/>
            <a:ext cx="7360356" cy="3887788"/>
          </a:xfrm>
        </p:spPr>
        <p:txBody>
          <a:bodyPr/>
          <a:lstStyle/>
          <a:p>
            <a:pPr marL="609600" indent="-609600">
              <a:lnSpc>
                <a:spcPct val="90000"/>
              </a:lnSpc>
            </a:pPr>
            <a:r>
              <a:rPr lang="tr-TR" sz="2800" dirty="0"/>
              <a:t>Duygu ve düşüncelerimizi, daha etkili bir biçimde ifade edebiliriz.</a:t>
            </a:r>
          </a:p>
          <a:p>
            <a:pPr marL="609600" indent="-609600">
              <a:lnSpc>
                <a:spcPct val="90000"/>
              </a:lnSpc>
            </a:pPr>
            <a:r>
              <a:rPr lang="tr-TR" sz="2800" dirty="0"/>
              <a:t>Başkaları üzerinde olumlu izlenim bırakarak daha başarılı iş görüşmeleri yapabiliriz.</a:t>
            </a:r>
          </a:p>
          <a:p>
            <a:pPr marL="609600" indent="-609600">
              <a:lnSpc>
                <a:spcPct val="90000"/>
              </a:lnSpc>
            </a:pPr>
            <a:r>
              <a:rPr lang="tr-TR" sz="2800" dirty="0"/>
              <a:t>Kızgınlık, öfke vb. durumlarda kendimizi daha iyi kontrol edebiliriz.</a:t>
            </a:r>
          </a:p>
          <a:p>
            <a:pPr marL="609600" indent="-609600">
              <a:lnSpc>
                <a:spcPct val="90000"/>
              </a:lnSpc>
            </a:pPr>
            <a:r>
              <a:rPr lang="tr-TR" sz="2800" dirty="0"/>
              <a:t>Karşımızdaki kişilerin sözsüz mesajlarına karşı duyarlık kazanarak "söylemediklerini"   de anlayarak gerçek niyetlerini anlayabiliriz.</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748464" cy="6264696"/>
          </a:xfrm>
        </p:spPr>
        <p:txBody>
          <a:bodyPr>
            <a:normAutofit fontScale="70000" lnSpcReduction="20000"/>
          </a:bodyPr>
          <a:lstStyle/>
          <a:p>
            <a:pPr>
              <a:buNone/>
            </a:pPr>
            <a:r>
              <a:rPr lang="tr-TR" b="1" dirty="0" smtClean="0"/>
              <a:t>Sözsüz İletişimin Sosyal İlişkilerdeki İşlevleri </a:t>
            </a:r>
            <a:endParaRPr lang="tr-TR" dirty="0" smtClean="0"/>
          </a:p>
          <a:p>
            <a:pPr lvl="0"/>
            <a:r>
              <a:rPr lang="tr-TR" b="1" dirty="0" smtClean="0"/>
              <a:t>Kimlik tanımlama:</a:t>
            </a:r>
            <a:r>
              <a:rPr lang="tr-TR" dirty="0" smtClean="0"/>
              <a:t> Kişinin giydiği, yediği, içtiği ve kullandığı ürünlerden yola çıkarak kişilere ilişkin kimlik belirleme imkânı sağlar. </a:t>
            </a:r>
          </a:p>
          <a:p>
            <a:pPr lvl="0"/>
            <a:r>
              <a:rPr lang="tr-TR" b="1" dirty="0" smtClean="0"/>
              <a:t>Duygusal işlev</a:t>
            </a:r>
            <a:r>
              <a:rPr lang="tr-TR" dirty="0" smtClean="0"/>
              <a:t>: Ses tonu, yüz ifadesi, el hareketleri gibi neyin nasıl iletildiğiyle ilgili olarak duyguların iletilmesine yardımcı olur. </a:t>
            </a:r>
          </a:p>
          <a:p>
            <a:pPr lvl="0"/>
            <a:r>
              <a:rPr lang="tr-TR" b="1" dirty="0" smtClean="0"/>
              <a:t>Güç statü iletişimi ve işlevi</a:t>
            </a:r>
            <a:r>
              <a:rPr lang="tr-TR" dirty="0" smtClean="0"/>
              <a:t>: Kişilerin, toplumsal ve kurumsal olarak sahip oldukları güç ve statüleri hakkında bilgi verir. </a:t>
            </a:r>
          </a:p>
          <a:p>
            <a:pPr lvl="0"/>
            <a:r>
              <a:rPr lang="tr-TR" b="1" dirty="0" smtClean="0"/>
              <a:t>Düzenleme işlevi:</a:t>
            </a:r>
            <a:r>
              <a:rPr lang="tr-TR" dirty="0" smtClean="0"/>
              <a:t> Karşılıklı olarak paylaşılan sözsüz semboller yoluyla iletişimin akışında düzenleyici etki sağlar. </a:t>
            </a:r>
          </a:p>
          <a:p>
            <a:pPr lvl="0"/>
            <a:r>
              <a:rPr lang="tr-TR" b="1" dirty="0" smtClean="0"/>
              <a:t>Tamamlama işlevi:</a:t>
            </a:r>
            <a:r>
              <a:rPr lang="tr-TR" dirty="0" smtClean="0"/>
              <a:t> Sözlü mesajlara eşlik eder ve vurgu ile ekleme yapar. Kaçan balığın büyüklüğünü el ile gösterme, hayır derken başı yanlara doğru sallama) </a:t>
            </a:r>
          </a:p>
          <a:p>
            <a:pPr lvl="0"/>
            <a:r>
              <a:rPr lang="tr-TR" b="1" dirty="0" smtClean="0"/>
              <a:t>Çatışma işlevi:</a:t>
            </a:r>
            <a:r>
              <a:rPr lang="tr-TR" dirty="0" smtClean="0"/>
              <a:t> Kişinin beden dili bazen sözel mesajlarıyla çelişki yaratabilir. Yöneticinin yoğun bir iş ortamında kendisiyle görüşmek isteyen elemanına görüşebileceğini söylerken saatine bakması ve yoğun işleriyle ilgilenmesi.)</a:t>
            </a:r>
          </a:p>
          <a:p>
            <a:pPr lvl="0"/>
            <a:r>
              <a:rPr lang="tr-TR" b="1" dirty="0" smtClean="0"/>
              <a:t>Sözü kelimelerin anlattığından daha güçlü olarak veya daha farklı olarak anlamlandırma </a:t>
            </a:r>
            <a:endParaRPr lang="tr-TR" dirty="0" smtClean="0"/>
          </a:p>
          <a:p>
            <a:pPr lvl="0"/>
            <a:r>
              <a:rPr lang="tr-TR" b="1" dirty="0" smtClean="0"/>
              <a:t>Dikkat çekmek için vurgulamayı sağlama:</a:t>
            </a:r>
            <a:r>
              <a:rPr lang="tr-TR" dirty="0" smtClean="0"/>
              <a:t> Masaya vurma, sesini birden yükseltme.</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0"/>
            <a:ext cx="9144000" cy="6858000"/>
          </a:xfrm>
        </p:spPr>
        <p:txBody>
          <a:bodyPr>
            <a:normAutofit fontScale="25000" lnSpcReduction="20000"/>
          </a:bodyPr>
          <a:lstStyle/>
          <a:p>
            <a:pPr>
              <a:buNone/>
            </a:pPr>
            <a:endParaRPr lang="tr-TR" b="1" dirty="0" smtClean="0"/>
          </a:p>
          <a:p>
            <a:pPr>
              <a:buNone/>
            </a:pPr>
            <a:endParaRPr lang="tr-TR" b="1" dirty="0" smtClean="0"/>
          </a:p>
          <a:p>
            <a:pPr>
              <a:buNone/>
            </a:pPr>
            <a:r>
              <a:rPr lang="tr-TR" sz="9600" b="1" dirty="0" smtClean="0"/>
              <a:t>Sözsüz İletişimin Özellikleri ;</a:t>
            </a:r>
          </a:p>
          <a:p>
            <a:pPr>
              <a:buNone/>
            </a:pPr>
            <a:endParaRPr lang="tr-TR" b="1" dirty="0" smtClean="0"/>
          </a:p>
          <a:p>
            <a:pPr>
              <a:buNone/>
            </a:pPr>
            <a:endParaRPr lang="tr-TR" b="1" dirty="0" smtClean="0"/>
          </a:p>
          <a:p>
            <a:pPr>
              <a:buNone/>
            </a:pPr>
            <a:endParaRPr lang="tr-TR" dirty="0" smtClean="0"/>
          </a:p>
          <a:p>
            <a:pPr lvl="0"/>
            <a:r>
              <a:rPr lang="tr-TR" sz="5900" b="1" dirty="0" smtClean="0"/>
              <a:t>Aracısızdır:</a:t>
            </a:r>
            <a:r>
              <a:rPr lang="tr-TR" sz="5900" dirty="0" smtClean="0"/>
              <a:t> Kaynaktan</a:t>
            </a:r>
            <a:r>
              <a:rPr lang="tr-TR" sz="5900" b="1" dirty="0" smtClean="0"/>
              <a:t> </a:t>
            </a:r>
            <a:r>
              <a:rPr lang="tr-TR" sz="5900" dirty="0" smtClean="0"/>
              <a:t>alıcıya alıcıdan kaynağa doğrudan iletilir.</a:t>
            </a:r>
          </a:p>
          <a:p>
            <a:pPr lvl="0"/>
            <a:r>
              <a:rPr lang="tr-TR" sz="5900" b="1" dirty="0" smtClean="0"/>
              <a:t> Sözlü iletişime oranla daha etkilidir:   “</a:t>
            </a:r>
            <a:r>
              <a:rPr lang="tr-TR" sz="5900" dirty="0" smtClean="0"/>
              <a:t>İş esastır,   lafa bakılmaz.” "Görünen köy kılavuz istemez ",  "Yüreğin sakladığını gözler açığa vurur.", "Ya! Ben kızmıyorum dedim.", "Tamam,  tamam sinirli değilim.",   "Yok,  vallahi alınmadım!"   ifadelerinin doğru ve yanlışlığı ancak beden dili gözlenirse anlaşılabilir.</a:t>
            </a:r>
          </a:p>
          <a:p>
            <a:pPr lvl="0"/>
            <a:r>
              <a:rPr lang="tr-TR" sz="5900" b="1" dirty="0" smtClean="0"/>
              <a:t>Beden dili mesajları, sözcüklerden daha kesindir (sözel içeriği daha iyi yansıtır): </a:t>
            </a:r>
            <a:r>
              <a:rPr lang="tr-TR" sz="5900" dirty="0" smtClean="0"/>
              <a:t>Örneğin, biraz daha yemek alır mısınız? Diye sorduğumuzda karşımızdaki "Ah! Teşekkür ederim." cevabı veriyor. Acaba istiyor mu, yoksa istemiyor mu? Hangi anlam çıkar? Bu sözcükler, Fransa da, "Hayır istemiyorum." İngiltere’de, "Evet istiyorum." anlamındadır. Ama başını iki yana sallarsa her iki ülkede de, </a:t>
            </a:r>
            <a:r>
              <a:rPr lang="tr-TR" sz="5900" b="1" dirty="0" smtClean="0"/>
              <a:t>"Hayır istemiyorum.</a:t>
            </a:r>
            <a:r>
              <a:rPr lang="tr-TR" sz="5900" dirty="0" smtClean="0"/>
              <a:t>" anlamındadır.</a:t>
            </a:r>
          </a:p>
          <a:p>
            <a:pPr lvl="0"/>
            <a:r>
              <a:rPr lang="tr-TR" sz="5900" b="1" dirty="0" smtClean="0"/>
              <a:t>Anlık duyguları yansıtır ve sadece o ana mahsustur. </a:t>
            </a:r>
            <a:r>
              <a:rPr lang="tr-TR" sz="5900" dirty="0" smtClean="0"/>
              <a:t>Duyguları daha etkin olarak iletmeye imkân sağlar. Örneğin; kızgınlık, yorgunluk, üzüntü vb. </a:t>
            </a:r>
          </a:p>
          <a:p>
            <a:pPr lvl="0"/>
            <a:r>
              <a:rPr lang="tr-TR" sz="5900" b="1" dirty="0" smtClean="0"/>
              <a:t>Sözsüz iletişim çift anlamlıdır: </a:t>
            </a:r>
            <a:r>
              <a:rPr lang="tr-TR" sz="5900" dirty="0" smtClean="0"/>
              <a:t>Sözsüz mesajların birden fazla anlamı olabilir. Sözler başka, hareketler başka olabiliyor. Sözsüz iletişimin başarılı olabilmesi için, kaynak ve alıcının sözsüz iletişim unsurlarına aynı anlamı vermeleri gerekir.</a:t>
            </a:r>
          </a:p>
          <a:p>
            <a:pPr lvl="0"/>
            <a:r>
              <a:rPr lang="tr-TR" sz="5900" b="1" dirty="0" smtClean="0"/>
              <a:t>Sözsüz iletişim belirsiz olabilir: </a:t>
            </a:r>
            <a:r>
              <a:rPr lang="tr-TR" sz="5900" dirty="0" smtClean="0"/>
              <a:t>Anlamı toplumdan topluma kültürden kültüre değişebilir. Örneğin birinden bir şey istediğinizde onun sessiz kalması nasıl yorumlanır? Sessizlik icabında "evet" veya "hayır" anlamında yorumlanmaya müsaittir. Ülkemizde, "ben" derken işaret parmağımızla göğsümüzü gösteririz. Aynı amaçla bir Çinli "Ben" derken işaret parmağı ile burnunu göstererek, burnuna dokunmaktadır.</a:t>
            </a:r>
          </a:p>
          <a:p>
            <a:pPr lvl="0"/>
            <a:r>
              <a:rPr lang="tr-TR" sz="5900" b="1" dirty="0" smtClean="0"/>
              <a:t>Aynı ortamda bulunanların benzer davranışlar göstermelerini sağlar</a:t>
            </a:r>
            <a:r>
              <a:rPr lang="tr-TR" sz="5900" dirty="0" smtClean="0"/>
              <a:t>. Aynı ortamı paylaşan insanlardan birinin veya birkaçının yaptığı bir hareketi, ortamda bulunan başkaları tarafından da yapıldığı gözlenir. Örneğin, bir ortamda birisi ayak ayaküstüne attığında, esnediğinde, güldüğünde veya ağladığında, ortamda bulunanlarda da, benzer davranışlar gözlenir. Hatta bunun için aynı ortamda olmaya gerek yoktur. </a:t>
            </a:r>
          </a:p>
          <a:p>
            <a:pPr lvl="0"/>
            <a:r>
              <a:rPr lang="tr-TR" sz="5900" b="1" dirty="0" smtClean="0"/>
              <a:t>İlişkileri tanımlar ve belirler.</a:t>
            </a:r>
          </a:p>
          <a:p>
            <a:pPr lvl="0"/>
            <a:r>
              <a:rPr lang="tr-TR" sz="5900" b="1" dirty="0" smtClean="0"/>
              <a:t>Daha etkili ve harekete geçiricidir.</a:t>
            </a:r>
          </a:p>
          <a:p>
            <a:pPr lvl="0"/>
            <a:r>
              <a:rPr lang="tr-TR" sz="5900" b="1" dirty="0" smtClean="0"/>
              <a:t>Daha güvenilirdir.</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260648"/>
            <a:ext cx="8682168" cy="6336704"/>
          </a:xfrm>
        </p:spPr>
        <p:txBody>
          <a:bodyPr>
            <a:normAutofit fontScale="70000" lnSpcReduction="20000"/>
          </a:bodyPr>
          <a:lstStyle/>
          <a:p>
            <a:r>
              <a:rPr lang="tr-TR" b="1" dirty="0" smtClean="0"/>
              <a:t>Sözsüz İletişimin Öğeleri</a:t>
            </a:r>
            <a:r>
              <a:rPr lang="tr-TR" dirty="0" smtClean="0"/>
              <a:t> </a:t>
            </a:r>
          </a:p>
          <a:p>
            <a:r>
              <a:rPr lang="tr-TR" dirty="0" smtClean="0"/>
              <a:t>Sözsüz iletişimin birçok öğesi vardır. Bunlar;</a:t>
            </a:r>
          </a:p>
          <a:p>
            <a:r>
              <a:rPr lang="tr-TR" b="1" dirty="0" smtClean="0"/>
              <a:t>	a. Bedenin Duruşu:</a:t>
            </a:r>
            <a:r>
              <a:rPr lang="tr-TR" dirty="0" smtClean="0"/>
              <a:t> Bedenin duruşu, genel hal ve tavırlarımızda karşımızdakilere mesaj iletmektedir. Vücudun gergin bir şekilde durması, bireyin iletişime kapalı olduğunu göstermektedir. Bir konuşmacının kol ve bacaklarındaki rahatlık, onun iletişime açık olduğunu ve dostluğunu gösterir. </a:t>
            </a:r>
          </a:p>
          <a:p>
            <a:r>
              <a:rPr lang="tr-TR" dirty="0" smtClean="0"/>
              <a:t>	İletişimde bulunduğumuz kişinin, ellerinin arkada veya göğsünde bağlı olması, omuzlarının dik ya da çökük durması, kollarının açık ya da kapalı oluşu, ayaklarının açıklığı ya da kapalılığı, bacak bacak üstüne atmış olması, ayrı ya da bitişik durması bize birer mesaj vermektedir. Sıkıldığımız durumda yorgun ya da mutsuz olduğumuzda vücudumuzu aşağı doğru bırakırız, güvenli ve coşkulu isek dik dururuz.</a:t>
            </a:r>
          </a:p>
          <a:p>
            <a:r>
              <a:rPr lang="tr-TR" dirty="0" smtClean="0"/>
              <a:t>	</a:t>
            </a:r>
            <a:r>
              <a:rPr lang="tr-TR" b="1" dirty="0" smtClean="0"/>
              <a:t>b. Jestler:</a:t>
            </a:r>
            <a:r>
              <a:rPr lang="tr-TR" dirty="0" smtClean="0"/>
              <a:t> Herhangi bir mesajı daha iyi iletmek için insanın vücuduyla (el, kol, ya da baş ile yapılan hareketler) yaptığı davranışlardır. Örneğin, yumruğunu sık­mak, saldırganlık ifadesi; ellerini yüzüne dayamak, üzüntü, kaygı ifadesidir. Elini alnına dayamak, yorgunluk ifadesidir. "Başını sallama", konuşmanın ilgiyle izlendiğinin ve konuşmanın devam etmesinin istendiğinin göstergesidir.</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188640"/>
            <a:ext cx="8610160" cy="6336704"/>
          </a:xfrm>
        </p:spPr>
        <p:txBody>
          <a:bodyPr>
            <a:normAutofit fontScale="92500" lnSpcReduction="20000"/>
          </a:bodyPr>
          <a:lstStyle/>
          <a:p>
            <a:pPr>
              <a:buNone/>
            </a:pPr>
            <a:r>
              <a:rPr lang="tr-TR" b="1" dirty="0" smtClean="0"/>
              <a:t>c- Göz Kontağı ve Yüz İfadeleri</a:t>
            </a:r>
          </a:p>
          <a:p>
            <a:r>
              <a:rPr lang="tr-TR" dirty="0" smtClean="0"/>
              <a:t>Bireylerin duygu ve düşüncelerini karşısındakilere iletmek amacıyla yüzleri ile yapmış oldukları her türlü harekete </a:t>
            </a:r>
            <a:r>
              <a:rPr lang="tr-TR" b="1" dirty="0" smtClean="0"/>
              <a:t>mimik </a:t>
            </a:r>
            <a:r>
              <a:rPr lang="tr-TR" dirty="0" smtClean="0"/>
              <a:t>denir. İletişim sırasında insan bedeninin en dikkat çeken yeri yüzü ve gözleridir.</a:t>
            </a:r>
          </a:p>
          <a:p>
            <a:r>
              <a:rPr lang="tr-TR" dirty="0" smtClean="0"/>
              <a:t>Göz kontağı, iki kişi arasında iletişimi geliştirmenin en etkili yoludur. Gözler, konuşmanın anlamını oldukça etkilemektedir. Gözlerin farklı kullanımlarına göre, konuşma da farklı anlamlar taşıyabilmektedir.</a:t>
            </a:r>
          </a:p>
          <a:p>
            <a:r>
              <a:rPr lang="tr-TR" dirty="0" smtClean="0"/>
              <a:t>Uzun süren dik bakışlar, hakimiyet kurma ve etkilemeyi; gülen göz ise, iyi niyeti temsil eder. Gözleri sık sık kaçırma ise, karşıdakini üstün görme ve ilgisizliği gösterir. Göz bebeklerinin büyümesi, kişinin konuya ilgisinin arttığını; küçülmesi ise, ona karşı nefret ve kızgınlık duyduğunu gösterir.</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260648"/>
            <a:ext cx="8610160" cy="6408712"/>
          </a:xfrm>
        </p:spPr>
        <p:txBody>
          <a:bodyPr/>
          <a:lstStyle/>
          <a:p>
            <a:pPr>
              <a:buNone/>
            </a:pPr>
            <a:r>
              <a:rPr lang="tr-TR" b="1" dirty="0" smtClean="0"/>
              <a:t>d- Mekan (alan) Kullanımı</a:t>
            </a:r>
            <a:r>
              <a:rPr lang="tr-TR" dirty="0" smtClean="0"/>
              <a:t>: İnsanlarla aramızdaki mesafe onlarla kurduğumuz iletişimin düzeyini belirler. Aramızdaki mesafelere göre de çeşitli mesajlar veririz. Örneğin; bir arkadaşımız bize yaklaşırken ona yaklaşır, bir yabancı yaklaştığında ondan sakınır, geri çekiliriz. Bir kişiye karşı iç dünyamızda beslediğimiz duygulara bağlı olarak onlara yakınlaşır veya uzaklaşırız. Örneğin duygusal yakınlaşma artıkça, mesafeler de azalır. Ülkeden ülkeye kültürden kültüre bu mesafeler değişebilmektedir. </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260648"/>
            <a:ext cx="8682168" cy="6336704"/>
          </a:xfrm>
        </p:spPr>
        <p:txBody>
          <a:bodyPr>
            <a:normAutofit lnSpcReduction="10000"/>
          </a:bodyPr>
          <a:lstStyle/>
          <a:p>
            <a:pPr>
              <a:buNone/>
            </a:pPr>
            <a:r>
              <a:rPr lang="tr-TR" b="1" dirty="0" smtClean="0"/>
              <a:t>e. Zamanın Dili:</a:t>
            </a:r>
            <a:r>
              <a:rPr lang="tr-TR" dirty="0" smtClean="0"/>
              <a:t> İletişim sürecinde bir bireye gereken zamanı ayırmak ya da ayırmamak o bireye verilen önemin derecesini gösterir. </a:t>
            </a:r>
          </a:p>
          <a:p>
            <a:pPr>
              <a:buNone/>
            </a:pPr>
            <a:r>
              <a:rPr lang="tr-TR" b="1" dirty="0" smtClean="0"/>
              <a:t>f. Sesin Dili: </a:t>
            </a:r>
            <a:r>
              <a:rPr lang="tr-TR" dirty="0" smtClean="0"/>
              <a:t>Sesin tonu, tınısı ve perdesi (vurgusu) sözcüklerin kendisinden daha etkilidir. Sesimiz nasıl söylediğimizi belirler ve büyük ölçüde mesaja yön verir. Ses, ciddi ve dostça olmalıdır. Olumlu veya olumsuz konuşmamızı tutumlarınızla desteklemiyorsak etkisi zayıflar. Susmak, kuvvetli bir sözsüz iletişim mesajıdır.</a:t>
            </a:r>
          </a:p>
          <a:p>
            <a:pPr>
              <a:buNone/>
            </a:pPr>
            <a:r>
              <a:rPr lang="tr-TR" dirty="0" smtClean="0"/>
              <a:t>	Sesimizi etkili bir şekilde kullanabiliriz. Bu amaçla; sesimizi yükseltebilir veya alçaltabiliriz. Aynı zamanda sesimizin hızını ayarlayabiliriz.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332656"/>
            <a:ext cx="8820472" cy="6336704"/>
          </a:xfrm>
        </p:spPr>
        <p:txBody>
          <a:bodyPr>
            <a:normAutofit lnSpcReduction="10000"/>
          </a:bodyPr>
          <a:lstStyle/>
          <a:p>
            <a:pPr>
              <a:buNone/>
            </a:pPr>
            <a:r>
              <a:rPr lang="tr-TR" sz="4700" b="1" dirty="0" smtClean="0">
                <a:solidFill>
                  <a:schemeClr val="accent5">
                    <a:lumMod val="75000"/>
                  </a:schemeClr>
                </a:solidFill>
              </a:rPr>
              <a:t>SÖZSÜZ İLETİŞİM</a:t>
            </a:r>
          </a:p>
          <a:p>
            <a:pPr algn="just"/>
            <a:r>
              <a:rPr lang="tr-TR" dirty="0" smtClean="0"/>
              <a:t>Sözsüz iletişim; beden dili, jestler, mimikler, oturuş, duruş gibi çeşitli tavırlarla kendini ortaya koyar. İnsanlar arası iletişimde, bireyin durumuna ilişkin değerlendirmeleri taşıyan bu aracılara “sözsüz mesajlar”; bu mesajlarla yapılan anlatım şekline de “sözsüz iletişim” denir. Sözsüz iletişim, sözlü iletişimi destekler niteliktedir. Bu yüzden de sözsüz iletişime “İkincil mesaj kanalları” denir.</a:t>
            </a:r>
          </a:p>
          <a:p>
            <a:pPr algn="just">
              <a:buNone/>
            </a:pPr>
            <a:endParaRPr lang="tr-TR" dirty="0" smtClean="0"/>
          </a:p>
          <a:p>
            <a:pPr algn="just"/>
            <a:r>
              <a:rPr lang="tr-TR" dirty="0" smtClean="0"/>
              <a:t>Sözsüz iletişim, beden dili diye adlandırılan, sözsüz anlatımlardır. Sesin tonlanarak kullanımı mesaja farklı anlamlar yükleyebilir. Konuşulan dil, dilin kullanım şekli, ses tonu, yazılı iletişimdeki yazının biçimi, içinde bulunduğu ruhsal durum, gönderici veya hedef kitle durumundaki kişinin dile getirmek istediklerine ilişkin bir anahtar oluşturur. Sözsüz iletişimde, kişinin yüz ifadeleri, göz hareketleri, duruşu ve giyim kuşamı sesin özelliklerini içerir.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260648"/>
            <a:ext cx="8610160" cy="6336704"/>
          </a:xfrm>
        </p:spPr>
        <p:txBody>
          <a:bodyPr>
            <a:normAutofit fontScale="70000" lnSpcReduction="20000"/>
          </a:bodyPr>
          <a:lstStyle/>
          <a:p>
            <a:r>
              <a:rPr lang="tr-TR" b="1" dirty="0" smtClean="0"/>
              <a:t>h. Giyimin Dili:</a:t>
            </a:r>
            <a:r>
              <a:rPr lang="tr-TR" dirty="0" smtClean="0"/>
              <a:t> Seçtiğimiz kıyafetin stili, rengi, modeliyle çevremize çeşitli mesajlar yollarız. Örneğin canlı renkler enerjik, moralimizin yüksek olduğunu ve iyi bir ruh hali içinde olduğumuzun belirtisi olabilmektedir.  Şapka, kot, mini etek, yırtmaçlı etek, şalvar ve bunların renkleri değişik mesajlar iletir. Karşımızdakinin giyimi bize kişi hakkında bilgi verir. </a:t>
            </a:r>
          </a:p>
          <a:p>
            <a:r>
              <a:rPr lang="tr-TR" dirty="0" smtClean="0"/>
              <a:t>Genel görünüşümüz çevremizdekiler tarafından algılanmamızı yönlendirir. Daha önce bizi hiç görmemiş ve tanımayan kişilerin bulunduğu bir odaya gir­diğimizde, bu kişiler bizim hakkımızda sadece kıyafetimize bakarak aşağıda sıralanan tahminlerde bulunabilirler:</a:t>
            </a:r>
          </a:p>
          <a:p>
            <a:pPr lvl="0"/>
            <a:r>
              <a:rPr lang="tr-TR" dirty="0" smtClean="0"/>
              <a:t>Ekonomik durumumuz,</a:t>
            </a:r>
          </a:p>
          <a:p>
            <a:pPr lvl="0"/>
            <a:r>
              <a:rPr lang="tr-TR" dirty="0" smtClean="0"/>
              <a:t>Eğitim düzeyimiz,</a:t>
            </a:r>
          </a:p>
          <a:p>
            <a:pPr lvl="0"/>
            <a:r>
              <a:rPr lang="tr-TR" dirty="0" smtClean="0"/>
              <a:t>Güvenilirliğimiz,</a:t>
            </a:r>
          </a:p>
          <a:p>
            <a:pPr lvl="0"/>
            <a:r>
              <a:rPr lang="tr-TR" dirty="0" smtClean="0"/>
              <a:t>Sosyal konumumuz,</a:t>
            </a:r>
          </a:p>
          <a:p>
            <a:pPr lvl="0"/>
            <a:r>
              <a:rPr lang="tr-TR" dirty="0" smtClean="0"/>
              <a:t>Entelektüel düzeyimiz,</a:t>
            </a:r>
          </a:p>
          <a:p>
            <a:pPr lvl="0"/>
            <a:r>
              <a:rPr lang="tr-TR" dirty="0" smtClean="0"/>
              <a:t>Ekonomik geçmişimiz,</a:t>
            </a:r>
          </a:p>
          <a:p>
            <a:pPr lvl="0"/>
            <a:r>
              <a:rPr lang="tr-TR" dirty="0" smtClean="0"/>
              <a:t>Sosyal geçmişimiz,</a:t>
            </a:r>
          </a:p>
          <a:p>
            <a:pPr lvl="0"/>
            <a:r>
              <a:rPr lang="tr-TR" dirty="0" smtClean="0"/>
              <a:t>Kültürel temelimiz,</a:t>
            </a:r>
          </a:p>
          <a:p>
            <a:pPr lvl="0"/>
            <a:r>
              <a:rPr lang="tr-TR" dirty="0" smtClean="0"/>
              <a:t>Başarımız,</a:t>
            </a:r>
          </a:p>
          <a:p>
            <a:pPr lvl="0"/>
            <a:r>
              <a:rPr lang="tr-TR" dirty="0" smtClean="0"/>
              <a:t>Ahlaki değerler açısından karakterimiz.</a:t>
            </a:r>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260648"/>
            <a:ext cx="8682168" cy="6264696"/>
          </a:xfrm>
        </p:spPr>
        <p:txBody>
          <a:bodyPr>
            <a:normAutofit fontScale="62500" lnSpcReduction="20000"/>
          </a:bodyPr>
          <a:lstStyle/>
          <a:p>
            <a:pPr>
              <a:buNone/>
            </a:pPr>
            <a:r>
              <a:rPr lang="tr-TR" b="1" dirty="0" smtClean="0"/>
              <a:t>Olumlu İzlenim Yaratmak için Beden Dilini Kullanma Önerileri</a:t>
            </a:r>
            <a:endParaRPr lang="tr-TR" dirty="0" smtClean="0"/>
          </a:p>
          <a:p>
            <a:pPr>
              <a:buNone/>
            </a:pPr>
            <a:r>
              <a:rPr lang="tr-TR" b="1" dirty="0" smtClean="0"/>
              <a:t>1-Göz Teması (Göz irtibatı-Göz kontağı):</a:t>
            </a:r>
            <a:r>
              <a:rPr lang="tr-TR" dirty="0" smtClean="0"/>
              <a:t> Karşılaştığımız ve iletişimde bulunduğumuz kişilerden bakışlarımızı kaçırmamalıyız. Karşımızdakini rahatsız etmeyecek şekilde ve mümkün olduğu kadar göz teması kurmalıyız. Karşımızdakinin gözlerine bakarken, göz bebeklerinin içine değil burnunun üst kısmına bakmalıyız.</a:t>
            </a:r>
          </a:p>
          <a:p>
            <a:r>
              <a:rPr lang="tr-TR" dirty="0" smtClean="0"/>
              <a:t>Bakışın gücünün farkında olanlar göz kontağını tüm ilişkilerinde (iletişimin her aşamasında) kullanırlar. Göz kontağı ile dinleme ve konuşma daha etkili yapılır. Çünkü mesajların söylenmeyen kısımları bedene yansır. İnsanların yüzüne bakanlar, bakmayanlardan daha çok hoşa gider. Göz teması, dinlemenin de konuşmanın da anahtar aracıdır. </a:t>
            </a:r>
          </a:p>
          <a:p>
            <a:pPr>
              <a:buNone/>
            </a:pPr>
            <a:r>
              <a:rPr lang="tr-TR" b="1" dirty="0" smtClean="0"/>
              <a:t>2-Yüz İfadesi:</a:t>
            </a:r>
            <a:r>
              <a:rPr lang="tr-TR" dirty="0" smtClean="0"/>
              <a:t> Bedenin süsü ve en çok ilgi çeken noktası insan yüzüdür. İnsanlar arasında güler yüz kadar ilişki geliştiren daha başka bir faktör yoktur. Gülümseme tüm dünyada kabul gören bir referans mektubudur. Sıcak ve dostça tebessüm ederek gülümsemeliyiz. Donuk ve ifadesiz gözükmekten kaçınmalıyız.</a:t>
            </a:r>
          </a:p>
          <a:p>
            <a:pPr>
              <a:buNone/>
            </a:pPr>
            <a:r>
              <a:rPr lang="tr-TR" b="1" dirty="0" smtClean="0"/>
              <a:t>3-Baş Hareketleri: </a:t>
            </a:r>
            <a:r>
              <a:rPr lang="tr-TR" dirty="0" smtClean="0"/>
              <a:t>İnsan kendisine yakın bulduğu kişi veya görüşlere doğru başıyla hafif yakınlaşır, uzak bulduklarından başıyla hafifçe uzaklaşır. Bu son derece küçük hareket, insanın gerçek duygularını ortaya koymak açısından büyük önem taşır.</a:t>
            </a:r>
          </a:p>
          <a:p>
            <a:pPr>
              <a:buNone/>
            </a:pPr>
            <a:r>
              <a:rPr lang="tr-TR" dirty="0" smtClean="0"/>
              <a:t>	Karşımızdaki dinlerken sık sık başımızı hafifçe aşağı, yukarı hareket ettirerek onu dinlediğimizi ve anladığımızı hissettirmeliyiz. Söylenenleri kabul edip etmememiz önemli değildir. Konuşana "anlaşıldım" duygusu yaşatmalıyız.</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188640"/>
            <a:ext cx="8682168" cy="6480720"/>
          </a:xfrm>
        </p:spPr>
        <p:txBody>
          <a:bodyPr>
            <a:normAutofit fontScale="70000" lnSpcReduction="20000"/>
          </a:bodyPr>
          <a:lstStyle/>
          <a:p>
            <a:pPr>
              <a:buNone/>
            </a:pPr>
            <a:r>
              <a:rPr lang="tr-TR" b="1" dirty="0" smtClean="0"/>
              <a:t>4-Jestler:</a:t>
            </a:r>
            <a:r>
              <a:rPr lang="tr-TR" dirty="0" smtClean="0"/>
              <a:t> Abartılı jestlerden uzak durmalıyız. Jestlerimiz açık ve anlaşılır olmalıdır. İletişim sırasında bir yere dayanmamalı, ellerimiz cebimizden çıkarılmalı, kollarımızı göğsümüzde çapraz şekilde bağlanmamalıyız. Kaş ve dudaklarla, alay etme, büyüklük taslama ve küçümseme gibi olumsuz mesajlar vermemeliyiz.</a:t>
            </a:r>
          </a:p>
          <a:p>
            <a:pPr>
              <a:buNone/>
            </a:pPr>
            <a:r>
              <a:rPr lang="tr-TR" b="1" dirty="0" smtClean="0"/>
              <a:t>5-Bedenin Duruşu:</a:t>
            </a:r>
            <a:r>
              <a:rPr lang="tr-TR" dirty="0" smtClean="0"/>
              <a:t> Otururken arkamıza yaslanıp düzgün oturmalıyız. Dinlerken vücudumuzu öne doğru hafifçe eğmek, konuşmacıya olan ilgimizi gösterecektir. Ayaktaysak, dik ve rahat olmalıyız. Omuzlar sarkmış olmamalıdır. Birisiyle konuşurken, kollarımız açık olup kişiye dönük durmalıyız.</a:t>
            </a:r>
          </a:p>
          <a:p>
            <a:pPr>
              <a:buNone/>
            </a:pPr>
            <a:r>
              <a:rPr lang="tr-TR" b="1" dirty="0" smtClean="0"/>
              <a:t>6-Karşınızdakiyle Aranızdaki Mesafe (Yakınlık):</a:t>
            </a:r>
            <a:r>
              <a:rPr lang="tr-TR" dirty="0" smtClean="0"/>
              <a:t> İletişim kurduğumuz bireyleri rahatsız etmeyecek bir yakınlıkta durmalıyız.   Kişisel alanları asla ihlal etmemeliyiz. Karşımızdaki insana gerektiğinden çok yaklaşırsak tedirgin edebiliriz. Buna en çok asansörlerde yan yana durmak zorunda olan ve birbirine gereğinden çok yaklaşmış insanların çektikleri sıkıntı örnek gösterilebilir.</a:t>
            </a:r>
          </a:p>
          <a:p>
            <a:pPr>
              <a:buNone/>
            </a:pPr>
            <a:r>
              <a:rPr lang="tr-TR" b="1" dirty="0" smtClean="0"/>
              <a:t>7- Bacaklar ve oturma: </a:t>
            </a:r>
            <a:r>
              <a:rPr lang="tr-TR" dirty="0" smtClean="0"/>
              <a:t>Oturma biçimimizin ve bacaklarımızın </a:t>
            </a:r>
            <a:r>
              <a:rPr lang="tr-TR" dirty="0" err="1" smtClean="0"/>
              <a:t>duruşlarınında</a:t>
            </a:r>
            <a:r>
              <a:rPr lang="tr-TR" dirty="0" smtClean="0"/>
              <a:t> çeşitli mesajları vardır. Bu sebeple oturan bir insanın ayak ve bacaklarının kullanılış biçimi birçok anlam taşır. Örneğin; ayağın sandalyenin kenarına takılması veya bazen ayakların sandalyeye dolanarak oturulması bir iç gerginliğin yansıması şeklinde anlaşılabilir.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188640"/>
            <a:ext cx="8610160" cy="6669360"/>
          </a:xfrm>
        </p:spPr>
        <p:txBody>
          <a:bodyPr>
            <a:normAutofit fontScale="77500" lnSpcReduction="20000"/>
          </a:bodyPr>
          <a:lstStyle/>
          <a:p>
            <a:pPr>
              <a:buNone/>
            </a:pPr>
            <a:r>
              <a:rPr lang="tr-TR" b="1" dirty="0" smtClean="0"/>
              <a:t>8- Kollar ve eller: </a:t>
            </a:r>
            <a:r>
              <a:rPr lang="tr-TR" dirty="0" smtClean="0"/>
              <a:t>İyi bir iletişim için kollar açık tutulmalı ve koltuk altında kavuşturulmamalı (bağlanmamalı) dır. Bu bir içe dönme ve dışa kapanma ifadesi olarak kabul edilmektedir. Bazen kollar kavuşturulurken elde kitap, defter vb. tutulmaktadır. Bu da, yine araya bir mesafe koyma davranışıdır. Ayrıca, kollar, bir başkasının çok yakınında iken, aniden havaya kaldırılmamalıdır.</a:t>
            </a:r>
          </a:p>
          <a:p>
            <a:pPr>
              <a:buNone/>
            </a:pPr>
            <a:r>
              <a:rPr lang="tr-TR" b="1" dirty="0" smtClean="0"/>
              <a:t>9- Duruş Yönü (Yöneliş):</a:t>
            </a:r>
            <a:r>
              <a:rPr lang="tr-TR" dirty="0" smtClean="0"/>
              <a:t> Vücudumuzu konuştuğunuz kişiye doğru çevirmeliyiz. Birden fazla kişiyle ko­nuşurken gruba doğru yönelerek mümkün olduğu kadar çok kişiye merkezimizi açık tutmalıyız.</a:t>
            </a:r>
          </a:p>
          <a:p>
            <a:pPr>
              <a:buNone/>
            </a:pPr>
            <a:r>
              <a:rPr lang="tr-TR" b="1" dirty="0" smtClean="0"/>
              <a:t>10- Fiziksel Temas (Dokunma):</a:t>
            </a:r>
            <a:r>
              <a:rPr lang="tr-TR" dirty="0" smtClean="0"/>
              <a:t> Beden teması kurmak, iletişimde etkili yöntemlerden birisidir. Ancak, insanları tedirgin etmeden, gençlere ve daha alt düzeyde çalışanlara dokunmak iletişimi güçlendirmektedir. Örneğin, bir yöneticinin bir çalışanla konuşurken elini omzuna koyması çalışanda olumlu etkiler yapacaktır. Dokunma eylemleri ve verilebilecek anlamlar: Omuza dokunmanın, sırt sıvazlamanın destek; kola girmenin yakınlık; baş okşamanın merhamet, şefkat ve sevgi gösterme; el sıkmanın dostluk; el öpmenin saygı ve sevgi gibi ayrı ayrı mesajları vardır.</a:t>
            </a:r>
          </a:p>
          <a:p>
            <a:pPr>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188640"/>
            <a:ext cx="8538152" cy="6669360"/>
          </a:xfrm>
        </p:spPr>
        <p:txBody>
          <a:bodyPr>
            <a:normAutofit fontScale="77500" lnSpcReduction="20000"/>
          </a:bodyPr>
          <a:lstStyle/>
          <a:p>
            <a:pPr>
              <a:buNone/>
            </a:pPr>
            <a:r>
              <a:rPr lang="tr-TR" b="1" dirty="0" smtClean="0"/>
              <a:t>11- Tokalaşma:</a:t>
            </a:r>
            <a:r>
              <a:rPr lang="tr-TR" dirty="0" smtClean="0"/>
              <a:t> İnsan ilişkilerinde "tokalaşma" en sık yapılan hareketlerdendir ve tüm dünya kültürlerinde gözlemlenmektedir. Beden dili konusunda yeterli bilgisi olmayan kişiler bile elini sıktıkları kişilerin karakterleri konusunda fikir sahibi olabilmektedirler. Tokalaşma çeşitlerinin be-den dilinde anlamları bulunmakta ve üç kategoride değerlendirilmektedir. Bunlar kendini </a:t>
            </a:r>
            <a:r>
              <a:rPr lang="tr-TR" b="1" dirty="0" smtClean="0"/>
              <a:t>üstün görme</a:t>
            </a:r>
            <a:r>
              <a:rPr lang="tr-TR" dirty="0" smtClean="0"/>
              <a:t>, </a:t>
            </a:r>
            <a:r>
              <a:rPr lang="tr-TR" b="1" dirty="0" smtClean="0"/>
              <a:t>eşitlik</a:t>
            </a:r>
            <a:r>
              <a:rPr lang="tr-TR" dirty="0" smtClean="0"/>
              <a:t> ve </a:t>
            </a:r>
            <a:r>
              <a:rPr lang="tr-TR" b="1" dirty="0" smtClean="0"/>
              <a:t>boyun eğmedir</a:t>
            </a:r>
            <a:r>
              <a:rPr lang="tr-TR" dirty="0" smtClean="0"/>
              <a:t>. İlk çağlardan beri teslimiyet işaretinin gös­tergesi kollarını havaya kaldırarak avuç içlerini karşıdakilere göstermektir. Ya­pılan araştırmalarda yöneticilerin el sıkmayı önce başlattıkları ve avuç içlerini aşağıya doğru tuttukları şeklindedir.</a:t>
            </a:r>
          </a:p>
          <a:p>
            <a:r>
              <a:rPr lang="tr-TR" dirty="0" smtClean="0"/>
              <a:t>İnsanları en rahatsız eden tokalaşma şekli sadece parmaklarının ucu ile yapılan tokalaşmadır. Karşımızdaki kişi bize gevşek, yumuşak bir el uzattığında ölü bir balığı tutuyormuş veya bir pasta ile tokalaşıyormuş gibi olur. Böyle tokalaşan kişilerin, genellikle yaşam konusunda olumsuz bir bakışa sahip, geleceğe güveni olmayan, endişeli ve ürkek bir kişiliğe sahip oldukları söylenmektedir.</a:t>
            </a:r>
          </a:p>
          <a:p>
            <a:pPr>
              <a:buNone/>
            </a:pPr>
            <a:endParaRPr lang="tr-T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260648"/>
            <a:ext cx="8610160" cy="6408712"/>
          </a:xfrm>
        </p:spPr>
        <p:txBody>
          <a:bodyPr>
            <a:normAutofit fontScale="92500" lnSpcReduction="10000"/>
          </a:bodyPr>
          <a:lstStyle/>
          <a:p>
            <a:pPr>
              <a:buNone/>
            </a:pPr>
            <a:r>
              <a:rPr lang="tr-TR" b="1" dirty="0" smtClean="0"/>
              <a:t>12- Dış Görünüş: </a:t>
            </a:r>
            <a:r>
              <a:rPr lang="tr-TR" dirty="0" smtClean="0"/>
              <a:t>İş ortamına, kültüre, toplumsal statüye uygun bir dış görüntüye sahip olunmalıdır. Kişisel temizliğe dikkat edilmeli, her zaman bakımlı olmaya özen gösterilmelidir.</a:t>
            </a:r>
            <a:r>
              <a:rPr lang="tr-TR" b="1" dirty="0" smtClean="0"/>
              <a:t> </a:t>
            </a:r>
            <a:r>
              <a:rPr lang="tr-TR" dirty="0" smtClean="0"/>
              <a:t>Kendimize gösterdiğiniz özen, şahsımıza verdiğiniz değerin ifadesidir. Başkasının bize verdiği değer, bizim kendinize verdiğimiz değerden daha fazla olamaz. Her zaman bakımlı, derli toplu ve temiz bir görüntü sergilenmeli, grup normlarına, toplumsal rol ve statüye uygun giyinilmelidir.</a:t>
            </a:r>
          </a:p>
          <a:p>
            <a:r>
              <a:rPr lang="tr-TR" dirty="0" smtClean="0"/>
              <a:t>Giyim ve görünüm ilk karşılaşmalarda iletişim aracıdır. Uzmanlar ilk 30 saniyenin insanlar arasındaki iletişimdeki önemi belirtilmektedir. Dolayısıyla insanlar bizi nasıl göründüğümüze göre değerlendiriyor­lar.</a:t>
            </a:r>
          </a:p>
          <a:p>
            <a:pPr>
              <a:buNone/>
            </a:pP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tr-TR"/>
              <a:t>El Kol ve Avuçlar</a:t>
            </a:r>
          </a:p>
        </p:txBody>
      </p:sp>
      <p:pic>
        <p:nvPicPr>
          <p:cNvPr id="44036" name="Picture 4" descr="beden1"/>
          <p:cNvPicPr>
            <a:picLocks noGrp="1" noChangeAspect="1" noChangeArrowheads="1"/>
          </p:cNvPicPr>
          <p:nvPr>
            <p:ph sz="quarter" idx="1"/>
          </p:nvPr>
        </p:nvPicPr>
        <p:blipFill>
          <a:blip r:embed="rId2" cstate="print"/>
          <a:srcRect/>
          <a:stretch>
            <a:fillRect/>
          </a:stretch>
        </p:blipFill>
        <p:spPr>
          <a:xfrm>
            <a:off x="1051278" y="2133601"/>
            <a:ext cx="1879600" cy="2047875"/>
          </a:xfrm>
          <a:noFill/>
          <a:ln/>
        </p:spPr>
      </p:pic>
      <p:sp>
        <p:nvSpPr>
          <p:cNvPr id="44037" name="Rectangle 5"/>
          <p:cNvSpPr>
            <a:spLocks noChangeArrowheads="1"/>
          </p:cNvSpPr>
          <p:nvPr/>
        </p:nvSpPr>
        <p:spPr bwMode="auto">
          <a:xfrm>
            <a:off x="987778" y="4218673"/>
            <a:ext cx="2263761"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Sana karşı tamamen</a:t>
            </a:r>
          </a:p>
          <a:p>
            <a:pPr eaLnBrk="1" hangingPunct="1"/>
            <a:r>
              <a:rPr lang="tr-TR" sz="1800">
                <a:solidFill>
                  <a:schemeClr val="tx2"/>
                </a:solidFill>
                <a:latin typeface="Tahoma" pitchFamily="34" charset="0"/>
              </a:rPr>
              <a:t> dürüst olacağım. </a:t>
            </a:r>
          </a:p>
        </p:txBody>
      </p:sp>
      <p:pic>
        <p:nvPicPr>
          <p:cNvPr id="44038" name="Picture 6" descr="beden35"/>
          <p:cNvPicPr>
            <a:picLocks noChangeAspect="1" noChangeArrowheads="1"/>
          </p:cNvPicPr>
          <p:nvPr/>
        </p:nvPicPr>
        <p:blipFill>
          <a:blip r:embed="rId3" cstate="print"/>
          <a:srcRect/>
          <a:stretch>
            <a:fillRect/>
          </a:stretch>
        </p:blipFill>
        <p:spPr bwMode="auto">
          <a:xfrm>
            <a:off x="3420534" y="2133601"/>
            <a:ext cx="1693333" cy="2087563"/>
          </a:xfrm>
          <a:prstGeom prst="rect">
            <a:avLst/>
          </a:prstGeom>
          <a:noFill/>
          <a:ln w="9525">
            <a:noFill/>
            <a:miter lim="800000"/>
            <a:headEnd/>
            <a:tailEnd/>
          </a:ln>
        </p:spPr>
      </p:pic>
      <p:sp>
        <p:nvSpPr>
          <p:cNvPr id="44039" name="Rectangle 7"/>
          <p:cNvSpPr>
            <a:spLocks noChangeArrowheads="1"/>
          </p:cNvSpPr>
          <p:nvPr/>
        </p:nvSpPr>
        <p:spPr bwMode="auto">
          <a:xfrm>
            <a:off x="3547534" y="4364317"/>
            <a:ext cx="169469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Ağız Koruyucu </a:t>
            </a:r>
          </a:p>
        </p:txBody>
      </p:sp>
      <p:pic>
        <p:nvPicPr>
          <p:cNvPr id="44040" name="Picture 8" descr="beden3"/>
          <p:cNvPicPr>
            <a:picLocks noChangeAspect="1" noChangeArrowheads="1"/>
          </p:cNvPicPr>
          <p:nvPr/>
        </p:nvPicPr>
        <p:blipFill>
          <a:blip r:embed="rId4" cstate="print"/>
          <a:srcRect/>
          <a:stretch>
            <a:fillRect/>
          </a:stretch>
        </p:blipFill>
        <p:spPr bwMode="auto">
          <a:xfrm>
            <a:off x="5408790" y="2162175"/>
            <a:ext cx="2810933" cy="1479550"/>
          </a:xfrm>
          <a:prstGeom prst="rect">
            <a:avLst/>
          </a:prstGeom>
          <a:noFill/>
          <a:ln w="9525">
            <a:noFill/>
            <a:miter lim="800000"/>
            <a:headEnd/>
            <a:tailEnd/>
          </a:ln>
        </p:spPr>
      </p:pic>
      <p:sp>
        <p:nvSpPr>
          <p:cNvPr id="44041" name="Rectangle 9"/>
          <p:cNvSpPr>
            <a:spLocks noChangeArrowheads="1"/>
          </p:cNvSpPr>
          <p:nvPr/>
        </p:nvSpPr>
        <p:spPr bwMode="auto">
          <a:xfrm>
            <a:off x="5723467" y="4291292"/>
            <a:ext cx="2560316"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Saldırgan avuç konumu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diamond(in)">
                                      <p:cBhvr>
                                        <p:cTn id="7" dur="1000"/>
                                        <p:tgtEl>
                                          <p:spTgt spid="4403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4039"/>
                                        </p:tgtEl>
                                        <p:attrNameLst>
                                          <p:attrName>style.visibility</p:attrName>
                                        </p:attrNameLst>
                                      </p:cBhvr>
                                      <p:to>
                                        <p:strVal val="visible"/>
                                      </p:to>
                                    </p:set>
                                    <p:animEffect transition="in" filter="diamond(in)">
                                      <p:cBhvr>
                                        <p:cTn id="12" dur="1000"/>
                                        <p:tgtEl>
                                          <p:spTgt spid="44039"/>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4041"/>
                                        </p:tgtEl>
                                        <p:attrNameLst>
                                          <p:attrName>style.visibility</p:attrName>
                                        </p:attrNameLst>
                                      </p:cBhvr>
                                      <p:to>
                                        <p:strVal val="visible"/>
                                      </p:to>
                                    </p:set>
                                    <p:animEffect transition="in" filter="diamond(in)">
                                      <p:cBhvr>
                                        <p:cTn id="17" dur="1000"/>
                                        <p:tgtEl>
                                          <p:spTgt spid="44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9" grpId="0"/>
      <p:bldP spid="4404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a:t>El Kol ve Avuçlar</a:t>
            </a:r>
          </a:p>
        </p:txBody>
      </p:sp>
      <p:pic>
        <p:nvPicPr>
          <p:cNvPr id="45060" name="Picture 4" descr="beden30"/>
          <p:cNvPicPr>
            <a:picLocks noGrp="1" noChangeAspect="1" noChangeArrowheads="1"/>
          </p:cNvPicPr>
          <p:nvPr>
            <p:ph sz="quarter" idx="1"/>
          </p:nvPr>
        </p:nvPicPr>
        <p:blipFill>
          <a:blip r:embed="rId2" cstate="print"/>
          <a:srcRect/>
          <a:stretch>
            <a:fillRect/>
          </a:stretch>
        </p:blipFill>
        <p:spPr>
          <a:xfrm>
            <a:off x="1051279" y="2133601"/>
            <a:ext cx="1430867" cy="2314575"/>
          </a:xfrm>
          <a:noFill/>
          <a:ln/>
        </p:spPr>
      </p:pic>
      <p:sp>
        <p:nvSpPr>
          <p:cNvPr id="45061" name="Rectangle 5"/>
          <p:cNvSpPr>
            <a:spLocks noChangeArrowheads="1"/>
          </p:cNvSpPr>
          <p:nvPr/>
        </p:nvSpPr>
        <p:spPr bwMode="auto">
          <a:xfrm>
            <a:off x="294850" y="4579035"/>
            <a:ext cx="3036857" cy="646331"/>
          </a:xfrm>
          <a:prstGeom prst="rect">
            <a:avLst/>
          </a:prstGeom>
          <a:noFill/>
          <a:ln w="9525">
            <a:noFill/>
            <a:miter lim="800000"/>
            <a:headEnd/>
            <a:tailEnd/>
          </a:ln>
          <a:effectLst/>
        </p:spPr>
        <p:txBody>
          <a:bodyPr wrap="none" anchor="ctr">
            <a:spAutoFit/>
          </a:bodyPr>
          <a:lstStyle/>
          <a:p>
            <a:pPr algn="ctr" eaLnBrk="1" hangingPunct="1"/>
            <a:r>
              <a:rPr lang="tr-TR" sz="1800">
                <a:solidFill>
                  <a:schemeClr val="tx2"/>
                </a:solidFill>
                <a:latin typeface="Tahoma" pitchFamily="34" charset="0"/>
              </a:rPr>
              <a:t>'Sayın hakimim, benim</a:t>
            </a:r>
          </a:p>
          <a:p>
            <a:pPr algn="ctr" eaLnBrk="1" hangingPunct="1"/>
            <a:r>
              <a:rPr lang="tr-TR" sz="1800">
                <a:solidFill>
                  <a:schemeClr val="tx2"/>
                </a:solidFill>
                <a:latin typeface="Tahoma" pitchFamily="34" charset="0"/>
              </a:rPr>
              <a:t> naçizane görüşüme göre... </a:t>
            </a:r>
          </a:p>
        </p:txBody>
      </p:sp>
      <p:pic>
        <p:nvPicPr>
          <p:cNvPr id="45062" name="Picture 6" descr="beden31"/>
          <p:cNvPicPr>
            <a:picLocks noChangeAspect="1" noChangeArrowheads="1"/>
          </p:cNvPicPr>
          <p:nvPr/>
        </p:nvPicPr>
        <p:blipFill>
          <a:blip r:embed="rId3" cstate="print"/>
          <a:srcRect/>
          <a:stretch>
            <a:fillRect/>
          </a:stretch>
        </p:blipFill>
        <p:spPr bwMode="auto">
          <a:xfrm>
            <a:off x="3852334" y="2276476"/>
            <a:ext cx="829733" cy="2232025"/>
          </a:xfrm>
          <a:prstGeom prst="rect">
            <a:avLst/>
          </a:prstGeom>
          <a:noFill/>
          <a:ln w="9525">
            <a:noFill/>
            <a:miter lim="800000"/>
            <a:headEnd/>
            <a:tailEnd/>
          </a:ln>
        </p:spPr>
      </p:pic>
      <p:sp>
        <p:nvSpPr>
          <p:cNvPr id="45063" name="Rectangle 7"/>
          <p:cNvSpPr>
            <a:spLocks noChangeArrowheads="1"/>
          </p:cNvSpPr>
          <p:nvPr/>
        </p:nvSpPr>
        <p:spPr bwMode="auto">
          <a:xfrm>
            <a:off x="3292123" y="4579035"/>
            <a:ext cx="2346925"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  Başparmaklar arka</a:t>
            </a:r>
          </a:p>
          <a:p>
            <a:pPr eaLnBrk="1" hangingPunct="1"/>
            <a:r>
              <a:rPr lang="tr-TR" sz="1800">
                <a:solidFill>
                  <a:schemeClr val="tx2"/>
                </a:solidFill>
                <a:latin typeface="Tahoma" pitchFamily="34" charset="0"/>
              </a:rPr>
              <a:t> cepten dışarı çıkıyor </a:t>
            </a:r>
          </a:p>
        </p:txBody>
      </p:sp>
      <p:pic>
        <p:nvPicPr>
          <p:cNvPr id="45064" name="Picture 8" descr="beden32"/>
          <p:cNvPicPr>
            <a:picLocks noChangeAspect="1" noChangeArrowheads="1"/>
          </p:cNvPicPr>
          <p:nvPr/>
        </p:nvPicPr>
        <p:blipFill>
          <a:blip r:embed="rId4" cstate="print"/>
          <a:srcRect/>
          <a:stretch>
            <a:fillRect/>
          </a:stretch>
        </p:blipFill>
        <p:spPr bwMode="auto">
          <a:xfrm>
            <a:off x="6556022" y="2276475"/>
            <a:ext cx="1028700" cy="2447925"/>
          </a:xfrm>
          <a:prstGeom prst="rect">
            <a:avLst/>
          </a:prstGeom>
          <a:noFill/>
          <a:ln w="9525">
            <a:noFill/>
            <a:miter lim="800000"/>
            <a:headEnd/>
            <a:tailEnd/>
          </a:ln>
        </p:spPr>
      </p:pic>
      <p:sp>
        <p:nvSpPr>
          <p:cNvPr id="45065" name="Rectangle 9"/>
          <p:cNvSpPr>
            <a:spLocks noChangeArrowheads="1"/>
          </p:cNvSpPr>
          <p:nvPr/>
        </p:nvSpPr>
        <p:spPr bwMode="auto">
          <a:xfrm>
            <a:off x="6492523" y="4723092"/>
            <a:ext cx="1533946"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Baskın kadın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5061"/>
                                        </p:tgtEl>
                                        <p:attrNameLst>
                                          <p:attrName>style.visibility</p:attrName>
                                        </p:attrNameLst>
                                      </p:cBhvr>
                                      <p:to>
                                        <p:strVal val="visible"/>
                                      </p:to>
                                    </p:set>
                                    <p:animEffect transition="in" filter="diamond(in)">
                                      <p:cBhvr>
                                        <p:cTn id="7" dur="1000"/>
                                        <p:tgtEl>
                                          <p:spTgt spid="4506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5063"/>
                                        </p:tgtEl>
                                        <p:attrNameLst>
                                          <p:attrName>style.visibility</p:attrName>
                                        </p:attrNameLst>
                                      </p:cBhvr>
                                      <p:to>
                                        <p:strVal val="visible"/>
                                      </p:to>
                                    </p:set>
                                    <p:animEffect transition="in" filter="diamond(in)">
                                      <p:cBhvr>
                                        <p:cTn id="12" dur="1000"/>
                                        <p:tgtEl>
                                          <p:spTgt spid="4506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5065"/>
                                        </p:tgtEl>
                                        <p:attrNameLst>
                                          <p:attrName>style.visibility</p:attrName>
                                        </p:attrNameLst>
                                      </p:cBhvr>
                                      <p:to>
                                        <p:strVal val="visible"/>
                                      </p:to>
                                    </p:set>
                                    <p:animEffect transition="in" filter="diamond(in)">
                                      <p:cBhvr>
                                        <p:cTn id="17" dur="1000"/>
                                        <p:tgtEl>
                                          <p:spTgt spid="45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p:bldP spid="45063" grpId="0"/>
      <p:bldP spid="4506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p:spPr>
        <p:txBody>
          <a:bodyPr lIns="91440" tIns="45720" rIns="91440" bIns="45720" anchor="b"/>
          <a:lstStyle/>
          <a:p>
            <a:pPr marL="838200" indent="-838200"/>
            <a:r>
              <a:rPr lang="tr-TR"/>
              <a:t>El Kol ve Avuçlar</a:t>
            </a:r>
          </a:p>
        </p:txBody>
      </p:sp>
      <p:pic>
        <p:nvPicPr>
          <p:cNvPr id="47107" name="Picture 3" descr="beden39"/>
          <p:cNvPicPr>
            <a:picLocks noChangeAspect="1" noChangeArrowheads="1"/>
          </p:cNvPicPr>
          <p:nvPr/>
        </p:nvPicPr>
        <p:blipFill>
          <a:blip r:embed="rId2" cstate="print"/>
          <a:srcRect/>
          <a:stretch>
            <a:fillRect/>
          </a:stretch>
        </p:blipFill>
        <p:spPr bwMode="auto">
          <a:xfrm>
            <a:off x="1371601" y="2133601"/>
            <a:ext cx="1686278" cy="1438275"/>
          </a:xfrm>
          <a:prstGeom prst="rect">
            <a:avLst/>
          </a:prstGeom>
          <a:noFill/>
          <a:ln w="9525">
            <a:noFill/>
            <a:miter lim="800000"/>
            <a:headEnd/>
            <a:tailEnd/>
          </a:ln>
        </p:spPr>
      </p:pic>
      <p:pic>
        <p:nvPicPr>
          <p:cNvPr id="47108" name="Picture 4" descr="beden40"/>
          <p:cNvPicPr>
            <a:picLocks noChangeAspect="1" noChangeArrowheads="1"/>
          </p:cNvPicPr>
          <p:nvPr/>
        </p:nvPicPr>
        <p:blipFill>
          <a:blip r:embed="rId3" cstate="print"/>
          <a:srcRect/>
          <a:stretch>
            <a:fillRect/>
          </a:stretch>
        </p:blipFill>
        <p:spPr bwMode="auto">
          <a:xfrm>
            <a:off x="3867856" y="2060575"/>
            <a:ext cx="1619956" cy="1409700"/>
          </a:xfrm>
          <a:prstGeom prst="rect">
            <a:avLst/>
          </a:prstGeom>
          <a:noFill/>
          <a:ln w="9525">
            <a:noFill/>
            <a:miter lim="800000"/>
            <a:headEnd/>
            <a:tailEnd/>
          </a:ln>
        </p:spPr>
      </p:pic>
      <p:sp>
        <p:nvSpPr>
          <p:cNvPr id="47109" name="Rectangle 5"/>
          <p:cNvSpPr>
            <a:spLocks noChangeArrowheads="1"/>
          </p:cNvSpPr>
          <p:nvPr/>
        </p:nvSpPr>
        <p:spPr bwMode="auto">
          <a:xfrm>
            <a:off x="1627012" y="3643592"/>
            <a:ext cx="1535741"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Ense Kaşıma </a:t>
            </a:r>
          </a:p>
        </p:txBody>
      </p:sp>
      <p:sp>
        <p:nvSpPr>
          <p:cNvPr id="47110" name="Rectangle 6"/>
          <p:cNvSpPr>
            <a:spLocks noChangeArrowheads="1"/>
          </p:cNvSpPr>
          <p:nvPr/>
        </p:nvSpPr>
        <p:spPr bwMode="auto">
          <a:xfrm>
            <a:off x="3739445" y="3500438"/>
            <a:ext cx="1792111" cy="641350"/>
          </a:xfrm>
          <a:prstGeom prst="rect">
            <a:avLst/>
          </a:prstGeom>
          <a:noFill/>
          <a:ln w="9525">
            <a:noFill/>
            <a:miter lim="800000"/>
            <a:headEnd/>
            <a:tailEnd/>
          </a:ln>
          <a:effectLst/>
        </p:spPr>
        <p:txBody>
          <a:bodyPr anchor="ctr">
            <a:spAutoFit/>
          </a:bodyPr>
          <a:lstStyle/>
          <a:p>
            <a:pPr eaLnBrk="1" hangingPunct="1"/>
            <a:r>
              <a:rPr lang="tr-TR" sz="1800">
                <a:solidFill>
                  <a:schemeClr val="tx2"/>
                </a:solidFill>
                <a:latin typeface="Tahoma" pitchFamily="34" charset="0"/>
              </a:rPr>
              <a:t>Yaka Çekiştirme</a:t>
            </a:r>
          </a:p>
          <a:p>
            <a:endParaRPr lang="tr-TR" sz="1800">
              <a:solidFill>
                <a:schemeClr val="tx2"/>
              </a:solidFill>
              <a:latin typeface="Arial" pitchFamily="34" charset="0"/>
            </a:endParaRPr>
          </a:p>
        </p:txBody>
      </p:sp>
      <p:pic>
        <p:nvPicPr>
          <p:cNvPr id="47111" name="Picture 7" descr="beden36"/>
          <p:cNvPicPr>
            <a:picLocks noChangeAspect="1" noChangeArrowheads="1"/>
          </p:cNvPicPr>
          <p:nvPr/>
        </p:nvPicPr>
        <p:blipFill>
          <a:blip r:embed="rId4" cstate="print"/>
          <a:srcRect/>
          <a:stretch>
            <a:fillRect/>
          </a:stretch>
        </p:blipFill>
        <p:spPr bwMode="auto">
          <a:xfrm>
            <a:off x="6043790" y="2060575"/>
            <a:ext cx="1635477" cy="1512888"/>
          </a:xfrm>
          <a:prstGeom prst="rect">
            <a:avLst/>
          </a:prstGeom>
          <a:noFill/>
          <a:ln w="9525">
            <a:noFill/>
            <a:miter lim="800000"/>
            <a:headEnd/>
            <a:tailEnd/>
          </a:ln>
        </p:spPr>
      </p:pic>
      <p:sp>
        <p:nvSpPr>
          <p:cNvPr id="47112" name="Rectangle 8"/>
          <p:cNvSpPr>
            <a:spLocks noChangeArrowheads="1"/>
          </p:cNvSpPr>
          <p:nvPr/>
        </p:nvSpPr>
        <p:spPr bwMode="auto">
          <a:xfrm>
            <a:off x="5980289" y="3572153"/>
            <a:ext cx="1868973"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Burna dokunma </a:t>
            </a:r>
          </a:p>
        </p:txBody>
      </p:sp>
      <p:pic>
        <p:nvPicPr>
          <p:cNvPr id="47113" name="Picture 9" descr="beden42"/>
          <p:cNvPicPr>
            <a:picLocks noChangeAspect="1" noChangeArrowheads="1"/>
          </p:cNvPicPr>
          <p:nvPr/>
        </p:nvPicPr>
        <p:blipFill>
          <a:blip r:embed="rId5" cstate="print"/>
          <a:srcRect/>
          <a:stretch>
            <a:fillRect/>
          </a:stretch>
        </p:blipFill>
        <p:spPr bwMode="auto">
          <a:xfrm>
            <a:off x="1371600" y="4076701"/>
            <a:ext cx="1728612" cy="1871663"/>
          </a:xfrm>
          <a:prstGeom prst="rect">
            <a:avLst/>
          </a:prstGeom>
          <a:noFill/>
          <a:ln w="9525">
            <a:noFill/>
            <a:miter lim="800000"/>
            <a:headEnd/>
            <a:tailEnd/>
          </a:ln>
        </p:spPr>
      </p:pic>
      <p:sp>
        <p:nvSpPr>
          <p:cNvPr id="47114" name="Rectangle 10"/>
          <p:cNvSpPr>
            <a:spLocks noChangeArrowheads="1"/>
          </p:cNvSpPr>
          <p:nvPr/>
        </p:nvSpPr>
        <p:spPr bwMode="auto">
          <a:xfrm>
            <a:off x="1691923" y="6091517"/>
            <a:ext cx="1454244"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Can sıkıntısı </a:t>
            </a:r>
          </a:p>
        </p:txBody>
      </p:sp>
      <p:sp>
        <p:nvSpPr>
          <p:cNvPr id="47116" name="Rectangle 12"/>
          <p:cNvSpPr>
            <a:spLocks noChangeArrowheads="1"/>
          </p:cNvSpPr>
          <p:nvPr/>
        </p:nvSpPr>
        <p:spPr bwMode="auto">
          <a:xfrm>
            <a:off x="3780368" y="6092826"/>
            <a:ext cx="1389944" cy="366713"/>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Yüksek çatı </a:t>
            </a:r>
          </a:p>
        </p:txBody>
      </p:sp>
      <p:sp>
        <p:nvSpPr>
          <p:cNvPr id="47117" name="Rectangle 13"/>
          <p:cNvSpPr>
            <a:spLocks noChangeArrowheads="1"/>
          </p:cNvSpPr>
          <p:nvPr/>
        </p:nvSpPr>
        <p:spPr bwMode="auto">
          <a:xfrm>
            <a:off x="6156679" y="6092826"/>
            <a:ext cx="1209322" cy="366713"/>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Alçak çatı </a:t>
            </a:r>
          </a:p>
        </p:txBody>
      </p:sp>
      <p:pic>
        <p:nvPicPr>
          <p:cNvPr id="47118" name="Picture 14" descr="beden25"/>
          <p:cNvPicPr>
            <a:picLocks noChangeAspect="1" noChangeArrowheads="1"/>
          </p:cNvPicPr>
          <p:nvPr/>
        </p:nvPicPr>
        <p:blipFill>
          <a:blip r:embed="rId6" cstate="print"/>
          <a:srcRect/>
          <a:stretch>
            <a:fillRect/>
          </a:stretch>
        </p:blipFill>
        <p:spPr bwMode="auto">
          <a:xfrm>
            <a:off x="3739444" y="4005264"/>
            <a:ext cx="3996267" cy="19446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7109"/>
                                        </p:tgtEl>
                                        <p:attrNameLst>
                                          <p:attrName>style.visibility</p:attrName>
                                        </p:attrNameLst>
                                      </p:cBhvr>
                                      <p:to>
                                        <p:strVal val="visible"/>
                                      </p:to>
                                    </p:set>
                                    <p:animEffect transition="in" filter="diamond(in)">
                                      <p:cBhvr>
                                        <p:cTn id="7" dur="1000"/>
                                        <p:tgtEl>
                                          <p:spTgt spid="4710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7110"/>
                                        </p:tgtEl>
                                        <p:attrNameLst>
                                          <p:attrName>style.visibility</p:attrName>
                                        </p:attrNameLst>
                                      </p:cBhvr>
                                      <p:to>
                                        <p:strVal val="visible"/>
                                      </p:to>
                                    </p:set>
                                    <p:animEffect transition="in" filter="diamond(in)">
                                      <p:cBhvr>
                                        <p:cTn id="12" dur="1000"/>
                                        <p:tgtEl>
                                          <p:spTgt spid="47110"/>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7112"/>
                                        </p:tgtEl>
                                        <p:attrNameLst>
                                          <p:attrName>style.visibility</p:attrName>
                                        </p:attrNameLst>
                                      </p:cBhvr>
                                      <p:to>
                                        <p:strVal val="visible"/>
                                      </p:to>
                                    </p:set>
                                    <p:animEffect transition="in" filter="diamond(in)">
                                      <p:cBhvr>
                                        <p:cTn id="17" dur="1000"/>
                                        <p:tgtEl>
                                          <p:spTgt spid="47112"/>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7114"/>
                                        </p:tgtEl>
                                        <p:attrNameLst>
                                          <p:attrName>style.visibility</p:attrName>
                                        </p:attrNameLst>
                                      </p:cBhvr>
                                      <p:to>
                                        <p:strVal val="visible"/>
                                      </p:to>
                                    </p:set>
                                    <p:animEffect transition="in" filter="diamond(in)">
                                      <p:cBhvr>
                                        <p:cTn id="22" dur="1000"/>
                                        <p:tgtEl>
                                          <p:spTgt spid="47114"/>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7116"/>
                                        </p:tgtEl>
                                        <p:attrNameLst>
                                          <p:attrName>style.visibility</p:attrName>
                                        </p:attrNameLst>
                                      </p:cBhvr>
                                      <p:to>
                                        <p:strVal val="visible"/>
                                      </p:to>
                                    </p:set>
                                    <p:animEffect transition="in" filter="diamond(in)">
                                      <p:cBhvr>
                                        <p:cTn id="27" dur="1000"/>
                                        <p:tgtEl>
                                          <p:spTgt spid="4711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7117"/>
                                        </p:tgtEl>
                                        <p:attrNameLst>
                                          <p:attrName>style.visibility</p:attrName>
                                        </p:attrNameLst>
                                      </p:cBhvr>
                                      <p:to>
                                        <p:strVal val="visible"/>
                                      </p:to>
                                    </p:set>
                                    <p:animEffect transition="in" filter="diamond(in)">
                                      <p:cBhvr>
                                        <p:cTn id="32" dur="1000"/>
                                        <p:tgtEl>
                                          <p:spTgt spid="47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p:bldP spid="47110" grpId="0"/>
      <p:bldP spid="47112" grpId="0"/>
      <p:bldP spid="47114" grpId="0"/>
      <p:bldP spid="47116" grpId="0"/>
      <p:bldP spid="4711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beden44"/>
          <p:cNvPicPr>
            <a:picLocks noChangeAspect="1" noChangeArrowheads="1"/>
          </p:cNvPicPr>
          <p:nvPr/>
        </p:nvPicPr>
        <p:blipFill>
          <a:blip r:embed="rId2" cstate="print"/>
          <a:srcRect/>
          <a:stretch>
            <a:fillRect/>
          </a:stretch>
        </p:blipFill>
        <p:spPr bwMode="auto">
          <a:xfrm>
            <a:off x="924279" y="2205039"/>
            <a:ext cx="1666522" cy="1781175"/>
          </a:xfrm>
          <a:prstGeom prst="rect">
            <a:avLst/>
          </a:prstGeom>
          <a:noFill/>
          <a:ln w="9525">
            <a:noFill/>
            <a:miter lim="800000"/>
            <a:headEnd/>
            <a:tailEnd/>
          </a:ln>
        </p:spPr>
      </p:pic>
      <p:sp>
        <p:nvSpPr>
          <p:cNvPr id="49155" name="Rectangle 3"/>
          <p:cNvSpPr>
            <a:spLocks noGrp="1" noChangeArrowheads="1"/>
          </p:cNvSpPr>
          <p:nvPr>
            <p:ph type="title"/>
          </p:nvPr>
        </p:nvSpPr>
        <p:spPr>
          <a:noFill/>
          <a:ln/>
        </p:spPr>
        <p:txBody>
          <a:bodyPr lIns="91440" tIns="45720" rIns="91440" bIns="45720" anchor="b"/>
          <a:lstStyle/>
          <a:p>
            <a:pPr marL="838200" indent="-838200"/>
            <a:r>
              <a:rPr lang="tr-TR"/>
              <a:t>El Kol ve Avuçlar</a:t>
            </a:r>
          </a:p>
        </p:txBody>
      </p:sp>
      <p:pic>
        <p:nvPicPr>
          <p:cNvPr id="49156" name="Picture 4" descr="beden45"/>
          <p:cNvPicPr>
            <a:picLocks noChangeAspect="1" noChangeArrowheads="1"/>
          </p:cNvPicPr>
          <p:nvPr/>
        </p:nvPicPr>
        <p:blipFill>
          <a:blip r:embed="rId3" cstate="print"/>
          <a:srcRect/>
          <a:stretch>
            <a:fillRect/>
          </a:stretch>
        </p:blipFill>
        <p:spPr bwMode="auto">
          <a:xfrm>
            <a:off x="2843390" y="2133601"/>
            <a:ext cx="1428044" cy="1781175"/>
          </a:xfrm>
          <a:prstGeom prst="rect">
            <a:avLst/>
          </a:prstGeom>
          <a:noFill/>
          <a:ln w="9525">
            <a:noFill/>
            <a:miter lim="800000"/>
            <a:headEnd/>
            <a:tailEnd/>
          </a:ln>
        </p:spPr>
      </p:pic>
      <p:sp>
        <p:nvSpPr>
          <p:cNvPr id="49157" name="Rectangle 5"/>
          <p:cNvSpPr>
            <a:spLocks noChangeArrowheads="1"/>
          </p:cNvSpPr>
          <p:nvPr/>
        </p:nvSpPr>
        <p:spPr bwMode="auto">
          <a:xfrm>
            <a:off x="730956" y="4002773"/>
            <a:ext cx="1980029"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Çene okşamanın</a:t>
            </a:r>
          </a:p>
          <a:p>
            <a:pPr eaLnBrk="1" hangingPunct="1"/>
            <a:r>
              <a:rPr lang="tr-TR" sz="1800">
                <a:solidFill>
                  <a:schemeClr val="tx2"/>
                </a:solidFill>
                <a:latin typeface="Tahoma" pitchFamily="34" charset="0"/>
              </a:rPr>
              <a:t> bayan versiyonu </a:t>
            </a:r>
          </a:p>
        </p:txBody>
      </p:sp>
      <p:sp>
        <p:nvSpPr>
          <p:cNvPr id="49158" name="Rectangle 6"/>
          <p:cNvSpPr>
            <a:spLocks noChangeArrowheads="1"/>
          </p:cNvSpPr>
          <p:nvPr/>
        </p:nvSpPr>
        <p:spPr bwMode="auto">
          <a:xfrm>
            <a:off x="2779889" y="4148417"/>
            <a:ext cx="1501117"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Karar verme </a:t>
            </a:r>
          </a:p>
        </p:txBody>
      </p:sp>
      <p:pic>
        <p:nvPicPr>
          <p:cNvPr id="49159" name="Picture 7" descr="beden43"/>
          <p:cNvPicPr>
            <a:picLocks noChangeAspect="1" noChangeArrowheads="1"/>
          </p:cNvPicPr>
          <p:nvPr/>
        </p:nvPicPr>
        <p:blipFill>
          <a:blip r:embed="rId4" cstate="print"/>
          <a:srcRect/>
          <a:stretch>
            <a:fillRect/>
          </a:stretch>
        </p:blipFill>
        <p:spPr bwMode="auto">
          <a:xfrm>
            <a:off x="4572001" y="2205038"/>
            <a:ext cx="3457222" cy="1911350"/>
          </a:xfrm>
          <a:prstGeom prst="rect">
            <a:avLst/>
          </a:prstGeom>
          <a:noFill/>
          <a:ln w="9525">
            <a:noFill/>
            <a:miter lim="800000"/>
            <a:headEnd/>
            <a:tailEnd/>
          </a:ln>
        </p:spPr>
      </p:pic>
      <p:sp>
        <p:nvSpPr>
          <p:cNvPr id="49160" name="Rectangle 8"/>
          <p:cNvSpPr>
            <a:spLocks noChangeArrowheads="1"/>
          </p:cNvSpPr>
          <p:nvPr/>
        </p:nvSpPr>
        <p:spPr bwMode="auto">
          <a:xfrm>
            <a:off x="4443589" y="4219853"/>
            <a:ext cx="2222596"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İlgili değerlendirme </a:t>
            </a:r>
          </a:p>
        </p:txBody>
      </p:sp>
      <p:sp>
        <p:nvSpPr>
          <p:cNvPr id="49161" name="Rectangle 9"/>
          <p:cNvSpPr>
            <a:spLocks noChangeArrowheads="1"/>
          </p:cNvSpPr>
          <p:nvPr/>
        </p:nvSpPr>
        <p:spPr bwMode="auto">
          <a:xfrm>
            <a:off x="6364111" y="4080173"/>
            <a:ext cx="1728612" cy="923330"/>
          </a:xfrm>
          <a:prstGeom prst="rect">
            <a:avLst/>
          </a:prstGeom>
          <a:noFill/>
          <a:ln w="9525">
            <a:noFill/>
            <a:miter lim="800000"/>
            <a:headEnd/>
            <a:tailEnd/>
          </a:ln>
          <a:effectLst/>
        </p:spPr>
        <p:txBody>
          <a:bodyPr anchor="ctr">
            <a:spAutoFit/>
          </a:bodyPr>
          <a:lstStyle/>
          <a:p>
            <a:pPr algn="ctr" eaLnBrk="1" hangingPunct="1"/>
            <a:r>
              <a:rPr lang="tr-TR" sz="1800">
                <a:solidFill>
                  <a:schemeClr val="tx2"/>
                </a:solidFill>
                <a:latin typeface="Tahoma" pitchFamily="34" charset="0"/>
              </a:rPr>
              <a:t>Olumsuz </a:t>
            </a:r>
          </a:p>
          <a:p>
            <a:pPr algn="ctr" eaLnBrk="1" hangingPunct="1"/>
            <a:r>
              <a:rPr lang="tr-TR" sz="1800">
                <a:solidFill>
                  <a:schemeClr val="tx2"/>
                </a:solidFill>
                <a:latin typeface="Tahoma" pitchFamily="34" charset="0"/>
              </a:rPr>
              <a:t>Düşünceleri var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9157"/>
                                        </p:tgtEl>
                                        <p:attrNameLst>
                                          <p:attrName>style.visibility</p:attrName>
                                        </p:attrNameLst>
                                      </p:cBhvr>
                                      <p:to>
                                        <p:strVal val="visible"/>
                                      </p:to>
                                    </p:set>
                                    <p:animEffect transition="in" filter="diamond(in)">
                                      <p:cBhvr>
                                        <p:cTn id="7" dur="1000"/>
                                        <p:tgtEl>
                                          <p:spTgt spid="4915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9158"/>
                                        </p:tgtEl>
                                        <p:attrNameLst>
                                          <p:attrName>style.visibility</p:attrName>
                                        </p:attrNameLst>
                                      </p:cBhvr>
                                      <p:to>
                                        <p:strVal val="visible"/>
                                      </p:to>
                                    </p:set>
                                    <p:animEffect transition="in" filter="diamond(in)">
                                      <p:cBhvr>
                                        <p:cTn id="12" dur="1000"/>
                                        <p:tgtEl>
                                          <p:spTgt spid="4915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9160"/>
                                        </p:tgtEl>
                                        <p:attrNameLst>
                                          <p:attrName>style.visibility</p:attrName>
                                        </p:attrNameLst>
                                      </p:cBhvr>
                                      <p:to>
                                        <p:strVal val="visible"/>
                                      </p:to>
                                    </p:set>
                                    <p:animEffect transition="in" filter="diamond(in)">
                                      <p:cBhvr>
                                        <p:cTn id="17" dur="1000"/>
                                        <p:tgtEl>
                                          <p:spTgt spid="49160"/>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9161"/>
                                        </p:tgtEl>
                                        <p:attrNameLst>
                                          <p:attrName>style.visibility</p:attrName>
                                        </p:attrNameLst>
                                      </p:cBhvr>
                                      <p:to>
                                        <p:strVal val="visible"/>
                                      </p:to>
                                    </p:set>
                                    <p:animEffect transition="in" filter="diamond(in)">
                                      <p:cBhvr>
                                        <p:cTn id="22" dur="1000"/>
                                        <p:tgtEl>
                                          <p:spTgt spid="49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p:bldP spid="49158" grpId="0"/>
      <p:bldP spid="49160" grpId="0"/>
      <p:bldP spid="4916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260648"/>
            <a:ext cx="8682168" cy="6408712"/>
          </a:xfrm>
        </p:spPr>
        <p:txBody>
          <a:bodyPr>
            <a:normAutofit/>
          </a:bodyPr>
          <a:lstStyle/>
          <a:p>
            <a:pPr>
              <a:buNone/>
            </a:pPr>
            <a:r>
              <a:rPr lang="tr-TR" dirty="0" smtClean="0"/>
              <a:t>Sözsüz iletişimin özellikleri şunlardır:</a:t>
            </a:r>
          </a:p>
          <a:p>
            <a:pPr>
              <a:buNone/>
            </a:pPr>
            <a:endParaRPr lang="tr-TR" dirty="0" smtClean="0"/>
          </a:p>
          <a:p>
            <a:pPr algn="just"/>
            <a:r>
              <a:rPr lang="tr-TR" dirty="0" smtClean="0"/>
              <a:t>Sözsüz iletişim etkilidir: Duyguları dolaysız ve daha etkili ifade edebilir.</a:t>
            </a:r>
          </a:p>
          <a:p>
            <a:pPr algn="just"/>
            <a:r>
              <a:rPr lang="tr-TR" dirty="0" smtClean="0"/>
              <a:t>Sözsüz iletişim duyguları ifade edebilir: Düşünceler sözlü iletişimle, duygular ise sözsüz iletişimle daha iyi ifade edilebilir. Yorgunluğun ve kızgınlığın yüzümüzdeki ifadesi bu türden bir iletişimdir.</a:t>
            </a:r>
          </a:p>
          <a:p>
            <a:pPr algn="just"/>
            <a:r>
              <a:rPr lang="tr-TR" dirty="0" smtClean="0"/>
              <a:t>Sözsüz iletişim çift anlamlıdır: Sinirli bir insanın yüz ifadesi, ses tonu ve bedeni kızgınlığı yansıtırken, sözleri bu kızgınlığı saklamaya çalışabilir.</a:t>
            </a:r>
          </a:p>
          <a:p>
            <a:pPr algn="just"/>
            <a:r>
              <a:rPr lang="tr-TR" dirty="0" smtClean="0"/>
              <a:t>Sözsüz iletişim belirsizdir: Eğlenceli bir ortamdan sonra sessizliğe bürünme gibi.</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beden4"/>
          <p:cNvPicPr>
            <a:picLocks noChangeAspect="1" noChangeArrowheads="1"/>
          </p:cNvPicPr>
          <p:nvPr/>
        </p:nvPicPr>
        <p:blipFill>
          <a:blip r:embed="rId2" cstate="print"/>
          <a:srcRect/>
          <a:stretch>
            <a:fillRect/>
          </a:stretch>
        </p:blipFill>
        <p:spPr bwMode="auto">
          <a:xfrm>
            <a:off x="924278" y="2276475"/>
            <a:ext cx="2143477" cy="1150938"/>
          </a:xfrm>
          <a:prstGeom prst="rect">
            <a:avLst/>
          </a:prstGeom>
          <a:noFill/>
          <a:ln w="9525">
            <a:noFill/>
            <a:miter lim="800000"/>
            <a:headEnd/>
            <a:tailEnd/>
          </a:ln>
        </p:spPr>
      </p:pic>
      <p:sp>
        <p:nvSpPr>
          <p:cNvPr id="51203" name="Rectangle 3"/>
          <p:cNvSpPr>
            <a:spLocks noChangeArrowheads="1"/>
          </p:cNvSpPr>
          <p:nvPr/>
        </p:nvSpPr>
        <p:spPr bwMode="auto">
          <a:xfrm>
            <a:off x="1051278" y="3499128"/>
            <a:ext cx="2036583"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Kontrolü ele alma </a:t>
            </a:r>
          </a:p>
        </p:txBody>
      </p:sp>
      <p:pic>
        <p:nvPicPr>
          <p:cNvPr id="51204" name="Picture 4" descr="beden5"/>
          <p:cNvPicPr>
            <a:picLocks noChangeAspect="1" noChangeArrowheads="1"/>
          </p:cNvPicPr>
          <p:nvPr/>
        </p:nvPicPr>
        <p:blipFill>
          <a:blip r:embed="rId3" cstate="print"/>
          <a:srcRect/>
          <a:stretch>
            <a:fillRect/>
          </a:stretch>
        </p:blipFill>
        <p:spPr bwMode="auto">
          <a:xfrm>
            <a:off x="3739445" y="2133600"/>
            <a:ext cx="1638300" cy="1314450"/>
          </a:xfrm>
          <a:prstGeom prst="rect">
            <a:avLst/>
          </a:prstGeom>
          <a:noFill/>
          <a:ln w="9525">
            <a:noFill/>
            <a:miter lim="800000"/>
            <a:headEnd/>
            <a:tailEnd/>
          </a:ln>
        </p:spPr>
      </p:pic>
      <p:sp>
        <p:nvSpPr>
          <p:cNvPr id="51205" name="Rectangle 5"/>
          <p:cNvSpPr>
            <a:spLocks noChangeArrowheads="1"/>
          </p:cNvSpPr>
          <p:nvPr/>
        </p:nvSpPr>
        <p:spPr bwMode="auto">
          <a:xfrm>
            <a:off x="3675945" y="3427692"/>
            <a:ext cx="1990930"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Kontrolü bırakma </a:t>
            </a:r>
          </a:p>
        </p:txBody>
      </p:sp>
      <p:pic>
        <p:nvPicPr>
          <p:cNvPr id="51206" name="Picture 6" descr="beden6"/>
          <p:cNvPicPr>
            <a:picLocks noChangeAspect="1" noChangeArrowheads="1"/>
          </p:cNvPicPr>
          <p:nvPr/>
        </p:nvPicPr>
        <p:blipFill>
          <a:blip r:embed="rId4" cstate="print"/>
          <a:srcRect/>
          <a:stretch>
            <a:fillRect/>
          </a:stretch>
        </p:blipFill>
        <p:spPr bwMode="auto">
          <a:xfrm>
            <a:off x="6108701" y="2205039"/>
            <a:ext cx="2029178" cy="1246187"/>
          </a:xfrm>
          <a:prstGeom prst="rect">
            <a:avLst/>
          </a:prstGeom>
          <a:noFill/>
          <a:ln w="9525">
            <a:noFill/>
            <a:miter lim="800000"/>
            <a:headEnd/>
            <a:tailEnd/>
          </a:ln>
        </p:spPr>
      </p:pic>
      <p:sp>
        <p:nvSpPr>
          <p:cNvPr id="51207" name="Rectangle 7"/>
          <p:cNvSpPr>
            <a:spLocks noChangeArrowheads="1"/>
          </p:cNvSpPr>
          <p:nvPr/>
        </p:nvSpPr>
        <p:spPr bwMode="auto">
          <a:xfrm>
            <a:off x="6172200" y="3572153"/>
            <a:ext cx="2334293"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Adam gibi el sıkışma </a:t>
            </a:r>
          </a:p>
        </p:txBody>
      </p:sp>
      <p:sp>
        <p:nvSpPr>
          <p:cNvPr id="51208" name="Rectangle 8"/>
          <p:cNvSpPr>
            <a:spLocks noGrp="1" noChangeArrowheads="1"/>
          </p:cNvSpPr>
          <p:nvPr>
            <p:ph type="title"/>
          </p:nvPr>
        </p:nvSpPr>
        <p:spPr>
          <a:noFill/>
          <a:ln/>
        </p:spPr>
        <p:txBody>
          <a:bodyPr lIns="91440" tIns="45720" rIns="91440" bIns="45720" anchor="b"/>
          <a:lstStyle/>
          <a:p>
            <a:pPr marL="838200" indent="-838200"/>
            <a:r>
              <a:rPr lang="tr-TR"/>
              <a:t>El Kol ve Avuçlar</a:t>
            </a:r>
          </a:p>
        </p:txBody>
      </p:sp>
      <p:pic>
        <p:nvPicPr>
          <p:cNvPr id="51209" name="Picture 9" descr="beden13"/>
          <p:cNvPicPr>
            <a:picLocks noChangeAspect="1" noChangeArrowheads="1"/>
          </p:cNvPicPr>
          <p:nvPr/>
        </p:nvPicPr>
        <p:blipFill>
          <a:blip r:embed="rId5" cstate="print"/>
          <a:srcRect/>
          <a:stretch>
            <a:fillRect/>
          </a:stretch>
        </p:blipFill>
        <p:spPr bwMode="auto">
          <a:xfrm>
            <a:off x="3484034" y="3789364"/>
            <a:ext cx="2146300" cy="2168525"/>
          </a:xfrm>
          <a:prstGeom prst="rect">
            <a:avLst/>
          </a:prstGeom>
          <a:noFill/>
          <a:ln w="9525">
            <a:noFill/>
            <a:miter lim="800000"/>
            <a:headEnd/>
            <a:tailEnd/>
          </a:ln>
        </p:spPr>
      </p:pic>
      <p:sp>
        <p:nvSpPr>
          <p:cNvPr id="51210" name="Rectangle 10"/>
          <p:cNvSpPr>
            <a:spLocks noChangeArrowheads="1"/>
          </p:cNvSpPr>
          <p:nvPr/>
        </p:nvSpPr>
        <p:spPr bwMode="auto">
          <a:xfrm>
            <a:off x="3675946" y="6020078"/>
            <a:ext cx="1933734"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Politikacı el sıkışı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203"/>
                                        </p:tgtEl>
                                        <p:attrNameLst>
                                          <p:attrName>style.visibility</p:attrName>
                                        </p:attrNameLst>
                                      </p:cBhvr>
                                      <p:to>
                                        <p:strVal val="visible"/>
                                      </p:to>
                                    </p:set>
                                    <p:animEffect transition="in" filter="diamond(in)">
                                      <p:cBhvr>
                                        <p:cTn id="7" dur="1000"/>
                                        <p:tgtEl>
                                          <p:spTgt spid="5120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1205"/>
                                        </p:tgtEl>
                                        <p:attrNameLst>
                                          <p:attrName>style.visibility</p:attrName>
                                        </p:attrNameLst>
                                      </p:cBhvr>
                                      <p:to>
                                        <p:strVal val="visible"/>
                                      </p:to>
                                    </p:set>
                                    <p:animEffect transition="in" filter="diamond(in)">
                                      <p:cBhvr>
                                        <p:cTn id="12" dur="1000"/>
                                        <p:tgtEl>
                                          <p:spTgt spid="5120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1207"/>
                                        </p:tgtEl>
                                        <p:attrNameLst>
                                          <p:attrName>style.visibility</p:attrName>
                                        </p:attrNameLst>
                                      </p:cBhvr>
                                      <p:to>
                                        <p:strVal val="visible"/>
                                      </p:to>
                                    </p:set>
                                    <p:animEffect transition="in" filter="diamond(in)">
                                      <p:cBhvr>
                                        <p:cTn id="17" dur="1000"/>
                                        <p:tgtEl>
                                          <p:spTgt spid="5120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51210"/>
                                        </p:tgtEl>
                                        <p:attrNameLst>
                                          <p:attrName>style.visibility</p:attrName>
                                        </p:attrNameLst>
                                      </p:cBhvr>
                                      <p:to>
                                        <p:strVal val="visible"/>
                                      </p:to>
                                    </p:set>
                                    <p:animEffect transition="in" filter="blinds(horizontal)">
                                      <p:cBhvr>
                                        <p:cTn id="20" dur="500"/>
                                        <p:tgtEl>
                                          <p:spTgt spid="51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p:bldP spid="51205" grpId="0"/>
      <p:bldP spid="51207" grpId="0"/>
      <p:bldP spid="512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71223" y="260350"/>
            <a:ext cx="6985000" cy="1462088"/>
          </a:xfrm>
          <a:noFill/>
          <a:ln/>
        </p:spPr>
        <p:txBody>
          <a:bodyPr lIns="91440" tIns="45720" rIns="91440" bIns="45720" anchor="b"/>
          <a:lstStyle/>
          <a:p>
            <a:pPr marL="838200" indent="-838200"/>
            <a:r>
              <a:rPr lang="tr-TR" sz="3600"/>
              <a:t>Baskın El Sıkıcıyı Etkisiz Hale Getirmek</a:t>
            </a:r>
          </a:p>
        </p:txBody>
      </p:sp>
      <p:pic>
        <p:nvPicPr>
          <p:cNvPr id="53251" name="Picture 3" descr="http://www.bilgilik.com/images/beden7.jpg"/>
          <p:cNvPicPr>
            <a:picLocks noChangeAspect="1" noChangeArrowheads="1"/>
          </p:cNvPicPr>
          <p:nvPr/>
        </p:nvPicPr>
        <p:blipFill>
          <a:blip r:embed="rId2" r:link="rId3" cstate="print"/>
          <a:srcRect/>
          <a:stretch>
            <a:fillRect/>
          </a:stretch>
        </p:blipFill>
        <p:spPr bwMode="auto">
          <a:xfrm>
            <a:off x="987778" y="2060575"/>
            <a:ext cx="1735667" cy="2160588"/>
          </a:xfrm>
          <a:prstGeom prst="rect">
            <a:avLst/>
          </a:prstGeom>
          <a:noFill/>
        </p:spPr>
      </p:pic>
      <p:pic>
        <p:nvPicPr>
          <p:cNvPr id="53252" name="Picture 4" descr="http://www.bilgilik.com/images/beden8.jpg"/>
          <p:cNvPicPr>
            <a:picLocks noChangeAspect="1" noChangeArrowheads="1"/>
          </p:cNvPicPr>
          <p:nvPr/>
        </p:nvPicPr>
        <p:blipFill>
          <a:blip r:embed="rId4" r:link="rId5" cstate="print"/>
          <a:srcRect/>
          <a:stretch>
            <a:fillRect/>
          </a:stretch>
        </p:blipFill>
        <p:spPr bwMode="auto">
          <a:xfrm>
            <a:off x="3867856" y="2060576"/>
            <a:ext cx="1696156" cy="2187575"/>
          </a:xfrm>
          <a:prstGeom prst="rect">
            <a:avLst/>
          </a:prstGeom>
          <a:noFill/>
        </p:spPr>
      </p:pic>
      <p:pic>
        <p:nvPicPr>
          <p:cNvPr id="53253" name="Picture 5" descr="http://www.bilgilik.com/images/beden9.jpg"/>
          <p:cNvPicPr>
            <a:picLocks noChangeAspect="1" noChangeArrowheads="1"/>
          </p:cNvPicPr>
          <p:nvPr/>
        </p:nvPicPr>
        <p:blipFill>
          <a:blip r:embed="rId6" r:link="rId7" cstate="print"/>
          <a:srcRect/>
          <a:stretch>
            <a:fillRect/>
          </a:stretch>
        </p:blipFill>
        <p:spPr bwMode="auto">
          <a:xfrm>
            <a:off x="6620933" y="2060576"/>
            <a:ext cx="1406878" cy="2225675"/>
          </a:xfrm>
          <a:prstGeom prst="rect">
            <a:avLst/>
          </a:prstGeom>
          <a:noFill/>
        </p:spPr>
      </p:pic>
      <p:sp>
        <p:nvSpPr>
          <p:cNvPr id="53254" name="Rectangle 6"/>
          <p:cNvSpPr>
            <a:spLocks noChangeArrowheads="1"/>
          </p:cNvSpPr>
          <p:nvPr/>
        </p:nvSpPr>
        <p:spPr bwMode="auto">
          <a:xfrm>
            <a:off x="0" y="188397"/>
            <a:ext cx="184731" cy="369332"/>
          </a:xfrm>
          <a:prstGeom prst="rect">
            <a:avLst/>
          </a:prstGeom>
          <a:noFill/>
          <a:ln w="9525">
            <a:noFill/>
            <a:miter lim="800000"/>
            <a:headEnd/>
            <a:tailEnd/>
          </a:ln>
          <a:effectLst/>
        </p:spPr>
        <p:txBody>
          <a:bodyPr wrap="none" anchor="ctr">
            <a:spAutoFit/>
          </a:bodyPr>
          <a:lstStyle/>
          <a:p>
            <a:endParaRPr lang="tr-TR"/>
          </a:p>
        </p:txBody>
      </p:sp>
      <p:sp>
        <p:nvSpPr>
          <p:cNvPr id="53255" name="Rectangle 7"/>
          <p:cNvSpPr>
            <a:spLocks noChangeArrowheads="1"/>
          </p:cNvSpPr>
          <p:nvPr/>
        </p:nvSpPr>
        <p:spPr bwMode="auto">
          <a:xfrm>
            <a:off x="347133" y="4221164"/>
            <a:ext cx="3167945" cy="581025"/>
          </a:xfrm>
          <a:prstGeom prst="rect">
            <a:avLst/>
          </a:prstGeom>
          <a:noFill/>
          <a:ln w="9525">
            <a:noFill/>
            <a:miter lim="800000"/>
            <a:headEnd/>
            <a:tailEnd/>
          </a:ln>
          <a:effectLst/>
        </p:spPr>
        <p:txBody>
          <a:bodyPr anchor="ctr">
            <a:spAutoFit/>
          </a:bodyPr>
          <a:lstStyle/>
          <a:p>
            <a:pPr algn="ctr" eaLnBrk="1" hangingPunct="1"/>
            <a:r>
              <a:rPr lang="tr-TR" sz="1600">
                <a:solidFill>
                  <a:schemeClr val="tx2"/>
                </a:solidFill>
                <a:latin typeface="Tahoma" pitchFamily="34" charset="0"/>
              </a:rPr>
              <a:t>Sağdaki adama</a:t>
            </a:r>
          </a:p>
          <a:p>
            <a:pPr algn="ctr" eaLnBrk="1" hangingPunct="1"/>
            <a:r>
              <a:rPr lang="tr-TR" sz="1600">
                <a:solidFill>
                  <a:schemeClr val="tx2"/>
                </a:solidFill>
                <a:latin typeface="Tahoma" pitchFamily="34" charset="0"/>
              </a:rPr>
              <a:t> baskın bir el uzatılır  </a:t>
            </a:r>
          </a:p>
        </p:txBody>
      </p:sp>
      <p:sp>
        <p:nvSpPr>
          <p:cNvPr id="53256" name="Text Box 8"/>
          <p:cNvSpPr txBox="1">
            <a:spLocks noChangeArrowheads="1"/>
          </p:cNvSpPr>
          <p:nvPr/>
        </p:nvSpPr>
        <p:spPr bwMode="auto">
          <a:xfrm>
            <a:off x="3804356" y="4365625"/>
            <a:ext cx="2088444" cy="630942"/>
          </a:xfrm>
          <a:prstGeom prst="rect">
            <a:avLst/>
          </a:prstGeom>
          <a:noFill/>
          <a:ln w="9525">
            <a:noFill/>
            <a:miter lim="800000"/>
            <a:headEnd/>
            <a:tailEnd/>
          </a:ln>
          <a:effectLst/>
        </p:spPr>
        <p:txBody>
          <a:bodyPr>
            <a:spAutoFit/>
          </a:bodyPr>
          <a:lstStyle/>
          <a:p>
            <a:pPr algn="ctr" eaLnBrk="1" hangingPunct="1">
              <a:spcBef>
                <a:spcPct val="50000"/>
              </a:spcBef>
            </a:pPr>
            <a:r>
              <a:rPr lang="tr-TR" sz="1400">
                <a:solidFill>
                  <a:schemeClr val="tx2"/>
                </a:solidFill>
                <a:latin typeface="Tahoma" pitchFamily="34" charset="0"/>
              </a:rPr>
              <a:t> Eli alır ve sol ayağıyla </a:t>
            </a:r>
          </a:p>
          <a:p>
            <a:pPr algn="ctr" eaLnBrk="1" hangingPunct="1">
              <a:spcBef>
                <a:spcPct val="50000"/>
              </a:spcBef>
            </a:pPr>
            <a:r>
              <a:rPr lang="tr-TR" sz="1400">
                <a:solidFill>
                  <a:schemeClr val="tx2"/>
                </a:solidFill>
                <a:latin typeface="Tahoma" pitchFamily="34" charset="0"/>
              </a:rPr>
              <a:t>öne adım atar</a:t>
            </a:r>
          </a:p>
        </p:txBody>
      </p:sp>
      <p:sp>
        <p:nvSpPr>
          <p:cNvPr id="53257" name="Text Box 9"/>
          <p:cNvSpPr txBox="1">
            <a:spLocks noChangeArrowheads="1"/>
          </p:cNvSpPr>
          <p:nvPr/>
        </p:nvSpPr>
        <p:spPr bwMode="auto">
          <a:xfrm>
            <a:off x="5916789" y="4437064"/>
            <a:ext cx="3024011" cy="1492716"/>
          </a:xfrm>
          <a:prstGeom prst="rect">
            <a:avLst/>
          </a:prstGeom>
          <a:noFill/>
          <a:ln w="9525">
            <a:noFill/>
            <a:miter lim="800000"/>
            <a:headEnd/>
            <a:tailEnd/>
          </a:ln>
          <a:effectLst/>
        </p:spPr>
        <p:txBody>
          <a:bodyPr>
            <a:spAutoFit/>
          </a:bodyPr>
          <a:lstStyle/>
          <a:p>
            <a:pPr algn="ctr" eaLnBrk="1" hangingPunct="1">
              <a:spcBef>
                <a:spcPct val="50000"/>
              </a:spcBef>
            </a:pPr>
            <a:r>
              <a:rPr lang="tr-TR" sz="1400">
                <a:solidFill>
                  <a:schemeClr val="tx2"/>
                </a:solidFill>
                <a:latin typeface="Tahoma" pitchFamily="34" charset="0"/>
              </a:rPr>
              <a:t>Sağ ayağını çapraz getirerek </a:t>
            </a:r>
          </a:p>
          <a:p>
            <a:pPr algn="ctr" eaLnBrk="1" hangingPunct="1">
              <a:spcBef>
                <a:spcPct val="50000"/>
              </a:spcBef>
            </a:pPr>
            <a:r>
              <a:rPr lang="tr-TR" sz="1400">
                <a:solidFill>
                  <a:schemeClr val="tx2"/>
                </a:solidFill>
                <a:latin typeface="Tahoma" pitchFamily="34" charset="0"/>
              </a:rPr>
              <a:t>karşıdakinin mahrem</a:t>
            </a:r>
          </a:p>
          <a:p>
            <a:pPr algn="ctr" eaLnBrk="1" hangingPunct="1">
              <a:spcBef>
                <a:spcPct val="50000"/>
              </a:spcBef>
            </a:pPr>
            <a:r>
              <a:rPr lang="tr-TR" sz="1400">
                <a:solidFill>
                  <a:schemeClr val="tx2"/>
                </a:solidFill>
                <a:latin typeface="Tahoma" pitchFamily="34" charset="0"/>
              </a:rPr>
              <a:t> bölgesine girer ve </a:t>
            </a:r>
          </a:p>
          <a:p>
            <a:pPr algn="ctr" eaLnBrk="1" hangingPunct="1">
              <a:spcBef>
                <a:spcPct val="50000"/>
              </a:spcBef>
            </a:pPr>
            <a:r>
              <a:rPr lang="tr-TR" sz="1400">
                <a:solidFill>
                  <a:schemeClr val="tx2"/>
                </a:solidFill>
                <a:latin typeface="Tahoma" pitchFamily="34" charset="0"/>
              </a:rPr>
              <a:t>el sıkışmayı dikey hale getirir.</a:t>
            </a:r>
            <a:br>
              <a:rPr lang="tr-TR" sz="1400">
                <a:solidFill>
                  <a:schemeClr val="tx2"/>
                </a:solidFill>
                <a:latin typeface="Tahoma" pitchFamily="34" charset="0"/>
              </a:rPr>
            </a:br>
            <a:endParaRPr lang="tr-TR" sz="1400">
              <a:solidFill>
                <a:schemeClr val="tx2"/>
              </a:solidFill>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256"/>
                                        </p:tgtEl>
                                        <p:attrNameLst>
                                          <p:attrName>style.visibility</p:attrName>
                                        </p:attrNameLst>
                                      </p:cBhvr>
                                      <p:to>
                                        <p:strVal val="visible"/>
                                      </p:to>
                                    </p:set>
                                    <p:animEffect transition="in" filter="blinds(horizontal)">
                                      <p:cBhvr>
                                        <p:cTn id="7" dur="500"/>
                                        <p:tgtEl>
                                          <p:spTgt spid="5325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3255"/>
                                        </p:tgtEl>
                                        <p:attrNameLst>
                                          <p:attrName>style.visibility</p:attrName>
                                        </p:attrNameLst>
                                      </p:cBhvr>
                                      <p:to>
                                        <p:strVal val="visible"/>
                                      </p:to>
                                    </p:set>
                                    <p:animEffect transition="in" filter="blinds(horizontal)">
                                      <p:cBhvr>
                                        <p:cTn id="10" dur="500"/>
                                        <p:tgtEl>
                                          <p:spTgt spid="5325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3257"/>
                                        </p:tgtEl>
                                        <p:attrNameLst>
                                          <p:attrName>style.visibility</p:attrName>
                                        </p:attrNameLst>
                                      </p:cBhvr>
                                      <p:to>
                                        <p:strVal val="visible"/>
                                      </p:to>
                                    </p:set>
                                    <p:animEffect transition="in" filter="blinds(horizontal)">
                                      <p:cBhvr>
                                        <p:cTn id="13" dur="500"/>
                                        <p:tgtEl>
                                          <p:spTgt spid="53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5" grpId="0"/>
      <p:bldP spid="53256" grpId="0"/>
      <p:bldP spid="5325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r>
              <a:rPr lang="tr-TR" sz="4000"/>
              <a:t>El Kol ve Avuçlar </a:t>
            </a:r>
            <a:br>
              <a:rPr lang="tr-TR" sz="4000"/>
            </a:br>
            <a:r>
              <a:rPr lang="tr-TR" sz="4000"/>
              <a:t>(El sıkma stilleri)</a:t>
            </a:r>
          </a:p>
        </p:txBody>
      </p:sp>
      <p:pic>
        <p:nvPicPr>
          <p:cNvPr id="55299" name="Picture 3" descr="beden10"/>
          <p:cNvPicPr>
            <a:picLocks noChangeAspect="1" noChangeArrowheads="1"/>
          </p:cNvPicPr>
          <p:nvPr/>
        </p:nvPicPr>
        <p:blipFill>
          <a:blip r:embed="rId2" cstate="print"/>
          <a:srcRect/>
          <a:stretch>
            <a:fillRect/>
          </a:stretch>
        </p:blipFill>
        <p:spPr bwMode="auto">
          <a:xfrm>
            <a:off x="1435101" y="2133600"/>
            <a:ext cx="1584677" cy="755650"/>
          </a:xfrm>
          <a:prstGeom prst="rect">
            <a:avLst/>
          </a:prstGeom>
          <a:noFill/>
          <a:ln w="9525">
            <a:noFill/>
            <a:miter lim="800000"/>
            <a:headEnd/>
            <a:tailEnd/>
          </a:ln>
        </p:spPr>
      </p:pic>
      <p:pic>
        <p:nvPicPr>
          <p:cNvPr id="55300" name="Picture 4" descr="beden11"/>
          <p:cNvPicPr>
            <a:picLocks noChangeAspect="1" noChangeArrowheads="1"/>
          </p:cNvPicPr>
          <p:nvPr/>
        </p:nvPicPr>
        <p:blipFill>
          <a:blip r:embed="rId3" cstate="print"/>
          <a:srcRect/>
          <a:stretch>
            <a:fillRect/>
          </a:stretch>
        </p:blipFill>
        <p:spPr bwMode="auto">
          <a:xfrm>
            <a:off x="1308101" y="3789364"/>
            <a:ext cx="1656644" cy="1082675"/>
          </a:xfrm>
          <a:prstGeom prst="rect">
            <a:avLst/>
          </a:prstGeom>
          <a:noFill/>
          <a:ln w="9525">
            <a:noFill/>
            <a:miter lim="800000"/>
            <a:headEnd/>
            <a:tailEnd/>
          </a:ln>
        </p:spPr>
      </p:pic>
      <p:pic>
        <p:nvPicPr>
          <p:cNvPr id="55301" name="Picture 5" descr="beden12"/>
          <p:cNvPicPr>
            <a:picLocks noChangeAspect="1" noChangeArrowheads="1"/>
          </p:cNvPicPr>
          <p:nvPr/>
        </p:nvPicPr>
        <p:blipFill>
          <a:blip r:embed="rId4" cstate="print"/>
          <a:srcRect/>
          <a:stretch>
            <a:fillRect/>
          </a:stretch>
        </p:blipFill>
        <p:spPr bwMode="auto">
          <a:xfrm>
            <a:off x="5531556" y="2133601"/>
            <a:ext cx="1945923" cy="1008063"/>
          </a:xfrm>
          <a:prstGeom prst="rect">
            <a:avLst/>
          </a:prstGeom>
          <a:noFill/>
          <a:ln w="9525">
            <a:noFill/>
            <a:miter lim="800000"/>
            <a:headEnd/>
            <a:tailEnd/>
          </a:ln>
        </p:spPr>
      </p:pic>
      <p:sp>
        <p:nvSpPr>
          <p:cNvPr id="55302" name="Rectangle 6"/>
          <p:cNvSpPr>
            <a:spLocks noChangeArrowheads="1"/>
          </p:cNvSpPr>
          <p:nvPr/>
        </p:nvSpPr>
        <p:spPr bwMode="auto">
          <a:xfrm>
            <a:off x="6235700" y="5083453"/>
            <a:ext cx="114486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Ölü balık </a:t>
            </a:r>
          </a:p>
        </p:txBody>
      </p:sp>
      <p:sp>
        <p:nvSpPr>
          <p:cNvPr id="55303" name="Rectangle 7"/>
          <p:cNvSpPr>
            <a:spLocks noChangeArrowheads="1"/>
          </p:cNvSpPr>
          <p:nvPr/>
        </p:nvSpPr>
        <p:spPr bwMode="auto">
          <a:xfrm>
            <a:off x="6172200" y="3356253"/>
            <a:ext cx="984372"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Eldiven </a:t>
            </a:r>
          </a:p>
        </p:txBody>
      </p:sp>
      <p:sp>
        <p:nvSpPr>
          <p:cNvPr id="55304" name="Rectangle 8"/>
          <p:cNvSpPr>
            <a:spLocks noChangeArrowheads="1"/>
          </p:cNvSpPr>
          <p:nvPr/>
        </p:nvSpPr>
        <p:spPr bwMode="auto">
          <a:xfrm>
            <a:off x="667457" y="4941889"/>
            <a:ext cx="2836333" cy="915987"/>
          </a:xfrm>
          <a:prstGeom prst="rect">
            <a:avLst/>
          </a:prstGeom>
          <a:noFill/>
          <a:ln w="9525">
            <a:noFill/>
            <a:miter lim="800000"/>
            <a:headEnd/>
            <a:tailEnd/>
          </a:ln>
          <a:effectLst/>
        </p:spPr>
        <p:txBody>
          <a:bodyPr anchor="ctr">
            <a:spAutoFit/>
          </a:bodyPr>
          <a:lstStyle/>
          <a:p>
            <a:pPr algn="ctr" eaLnBrk="1" hangingPunct="1"/>
            <a:r>
              <a:rPr lang="tr-TR" sz="1800">
                <a:solidFill>
                  <a:schemeClr val="tx2"/>
                </a:solidFill>
                <a:latin typeface="Tahoma" pitchFamily="34" charset="0"/>
              </a:rPr>
              <a:t>Avuç aşağıya doğru  uzatmanın etkisiz hale getirilmesi </a:t>
            </a:r>
          </a:p>
        </p:txBody>
      </p:sp>
      <p:sp>
        <p:nvSpPr>
          <p:cNvPr id="55305" name="Rectangle 9"/>
          <p:cNvSpPr>
            <a:spLocks noChangeArrowheads="1"/>
          </p:cNvSpPr>
          <p:nvPr/>
        </p:nvSpPr>
        <p:spPr bwMode="auto">
          <a:xfrm>
            <a:off x="1308101" y="3068638"/>
            <a:ext cx="1943100" cy="641350"/>
          </a:xfrm>
          <a:prstGeom prst="rect">
            <a:avLst/>
          </a:prstGeom>
          <a:noFill/>
          <a:ln w="9525">
            <a:noFill/>
            <a:miter lim="800000"/>
            <a:headEnd/>
            <a:tailEnd/>
          </a:ln>
          <a:effectLst/>
        </p:spPr>
        <p:txBody>
          <a:bodyPr anchor="ctr">
            <a:spAutoFit/>
          </a:bodyPr>
          <a:lstStyle/>
          <a:p>
            <a:pPr algn="ctr" eaLnBrk="1" hangingPunct="1"/>
            <a:r>
              <a:rPr lang="tr-TR" sz="1800">
                <a:solidFill>
                  <a:schemeClr val="tx2"/>
                </a:solidFill>
                <a:latin typeface="Tahoma" pitchFamily="34" charset="0"/>
              </a:rPr>
              <a:t>Avuç aşağıya doğru el uzatma </a:t>
            </a:r>
          </a:p>
        </p:txBody>
      </p:sp>
      <p:pic>
        <p:nvPicPr>
          <p:cNvPr id="55306" name="Picture 10" descr="beden14"/>
          <p:cNvPicPr>
            <a:picLocks noChangeAspect="1" noChangeArrowheads="1"/>
          </p:cNvPicPr>
          <p:nvPr/>
        </p:nvPicPr>
        <p:blipFill>
          <a:blip r:embed="rId5" cstate="print"/>
          <a:srcRect/>
          <a:stretch>
            <a:fillRect/>
          </a:stretch>
        </p:blipFill>
        <p:spPr bwMode="auto">
          <a:xfrm>
            <a:off x="5531556" y="3860800"/>
            <a:ext cx="2195689" cy="920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5305"/>
                                        </p:tgtEl>
                                        <p:attrNameLst>
                                          <p:attrName>style.visibility</p:attrName>
                                        </p:attrNameLst>
                                      </p:cBhvr>
                                      <p:to>
                                        <p:strVal val="visible"/>
                                      </p:to>
                                    </p:set>
                                    <p:animEffect transition="in" filter="diamond(in)">
                                      <p:cBhvr>
                                        <p:cTn id="7" dur="1000"/>
                                        <p:tgtEl>
                                          <p:spTgt spid="5530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5304"/>
                                        </p:tgtEl>
                                        <p:attrNameLst>
                                          <p:attrName>style.visibility</p:attrName>
                                        </p:attrNameLst>
                                      </p:cBhvr>
                                      <p:to>
                                        <p:strVal val="visible"/>
                                      </p:to>
                                    </p:set>
                                    <p:animEffect transition="in" filter="diamond(in)">
                                      <p:cBhvr>
                                        <p:cTn id="12" dur="1000"/>
                                        <p:tgtEl>
                                          <p:spTgt spid="5530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5303"/>
                                        </p:tgtEl>
                                        <p:attrNameLst>
                                          <p:attrName>style.visibility</p:attrName>
                                        </p:attrNameLst>
                                      </p:cBhvr>
                                      <p:to>
                                        <p:strVal val="visible"/>
                                      </p:to>
                                    </p:set>
                                    <p:animEffect transition="in" filter="diamond(in)">
                                      <p:cBhvr>
                                        <p:cTn id="17" dur="1000"/>
                                        <p:tgtEl>
                                          <p:spTgt spid="55303"/>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5302"/>
                                        </p:tgtEl>
                                        <p:attrNameLst>
                                          <p:attrName>style.visibility</p:attrName>
                                        </p:attrNameLst>
                                      </p:cBhvr>
                                      <p:to>
                                        <p:strVal val="visible"/>
                                      </p:to>
                                    </p:set>
                                    <p:animEffect transition="in" filter="diamond(in)">
                                      <p:cBhvr>
                                        <p:cTn id="22" dur="1000"/>
                                        <p:tgtEl>
                                          <p:spTgt spid="55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p:bldP spid="55303" grpId="0"/>
      <p:bldP spid="55304" grpId="0"/>
      <p:bldP spid="5530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beden19"/>
          <p:cNvPicPr>
            <a:picLocks noChangeAspect="1" noChangeArrowheads="1"/>
          </p:cNvPicPr>
          <p:nvPr/>
        </p:nvPicPr>
        <p:blipFill>
          <a:blip r:embed="rId2" cstate="print"/>
          <a:srcRect/>
          <a:stretch>
            <a:fillRect/>
          </a:stretch>
        </p:blipFill>
        <p:spPr bwMode="auto">
          <a:xfrm>
            <a:off x="987778" y="2133601"/>
            <a:ext cx="3520723" cy="1489075"/>
          </a:xfrm>
          <a:prstGeom prst="rect">
            <a:avLst/>
          </a:prstGeom>
          <a:noFill/>
          <a:ln w="9525">
            <a:noFill/>
            <a:miter lim="800000"/>
            <a:headEnd/>
            <a:tailEnd/>
          </a:ln>
        </p:spPr>
      </p:pic>
      <p:sp>
        <p:nvSpPr>
          <p:cNvPr id="57347" name="Rectangle 3"/>
          <p:cNvSpPr>
            <a:spLocks noGrp="1" noChangeArrowheads="1"/>
          </p:cNvSpPr>
          <p:nvPr>
            <p:ph type="title"/>
          </p:nvPr>
        </p:nvSpPr>
        <p:spPr>
          <a:noFill/>
          <a:ln/>
        </p:spPr>
        <p:txBody>
          <a:bodyPr lIns="91440" tIns="45720" rIns="91440" bIns="45720" anchor="b"/>
          <a:lstStyle/>
          <a:p>
            <a:pPr marL="838200" indent="-838200"/>
            <a:r>
              <a:rPr lang="tr-TR"/>
              <a:t>El Kol ve Avuçlar</a:t>
            </a:r>
          </a:p>
        </p:txBody>
      </p:sp>
      <p:pic>
        <p:nvPicPr>
          <p:cNvPr id="57348" name="Picture 4" descr="beden20"/>
          <p:cNvPicPr>
            <a:picLocks noChangeAspect="1" noChangeArrowheads="1"/>
          </p:cNvPicPr>
          <p:nvPr/>
        </p:nvPicPr>
        <p:blipFill>
          <a:blip r:embed="rId3" cstate="print"/>
          <a:srcRect/>
          <a:stretch>
            <a:fillRect/>
          </a:stretch>
        </p:blipFill>
        <p:spPr bwMode="auto">
          <a:xfrm>
            <a:off x="4443590" y="4076701"/>
            <a:ext cx="3616677" cy="1343025"/>
          </a:xfrm>
          <a:prstGeom prst="rect">
            <a:avLst/>
          </a:prstGeom>
          <a:noFill/>
          <a:ln w="9525">
            <a:noFill/>
            <a:miter lim="800000"/>
            <a:headEnd/>
            <a:tailEnd/>
          </a:ln>
        </p:spPr>
      </p:pic>
      <p:sp>
        <p:nvSpPr>
          <p:cNvPr id="57349" name="Rectangle 5"/>
          <p:cNvSpPr>
            <a:spLocks noChangeArrowheads="1"/>
          </p:cNvSpPr>
          <p:nvPr/>
        </p:nvSpPr>
        <p:spPr bwMode="auto">
          <a:xfrm>
            <a:off x="1243190" y="3715028"/>
            <a:ext cx="140756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Bilek tutma </a:t>
            </a:r>
          </a:p>
        </p:txBody>
      </p:sp>
      <p:sp>
        <p:nvSpPr>
          <p:cNvPr id="57350" name="Rectangle 6"/>
          <p:cNvSpPr>
            <a:spLocks noChangeArrowheads="1"/>
          </p:cNvSpPr>
          <p:nvPr/>
        </p:nvSpPr>
        <p:spPr bwMode="auto">
          <a:xfrm>
            <a:off x="2779890" y="3715028"/>
            <a:ext cx="1830181"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Dirsek kavrama </a:t>
            </a:r>
          </a:p>
        </p:txBody>
      </p:sp>
      <p:sp>
        <p:nvSpPr>
          <p:cNvPr id="57351" name="Rectangle 7"/>
          <p:cNvSpPr>
            <a:spLocks noChangeArrowheads="1"/>
          </p:cNvSpPr>
          <p:nvPr/>
        </p:nvSpPr>
        <p:spPr bwMode="auto">
          <a:xfrm>
            <a:off x="4508501" y="5443817"/>
            <a:ext cx="1890646"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Üst kol kavrama </a:t>
            </a:r>
          </a:p>
        </p:txBody>
      </p:sp>
      <p:sp>
        <p:nvSpPr>
          <p:cNvPr id="57352" name="Rectangle 8"/>
          <p:cNvSpPr>
            <a:spLocks noChangeArrowheads="1"/>
          </p:cNvSpPr>
          <p:nvPr/>
        </p:nvSpPr>
        <p:spPr bwMode="auto">
          <a:xfrm>
            <a:off x="6556023" y="5443817"/>
            <a:ext cx="1515158"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Omuz tutma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7349"/>
                                        </p:tgtEl>
                                        <p:attrNameLst>
                                          <p:attrName>style.visibility</p:attrName>
                                        </p:attrNameLst>
                                      </p:cBhvr>
                                      <p:to>
                                        <p:strVal val="visible"/>
                                      </p:to>
                                    </p:set>
                                    <p:animEffect transition="in" filter="diamond(in)">
                                      <p:cBhvr>
                                        <p:cTn id="7" dur="1000"/>
                                        <p:tgtEl>
                                          <p:spTgt spid="5734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7350"/>
                                        </p:tgtEl>
                                        <p:attrNameLst>
                                          <p:attrName>style.visibility</p:attrName>
                                        </p:attrNameLst>
                                      </p:cBhvr>
                                      <p:to>
                                        <p:strVal val="visible"/>
                                      </p:to>
                                    </p:set>
                                    <p:animEffect transition="in" filter="diamond(in)">
                                      <p:cBhvr>
                                        <p:cTn id="12" dur="1000"/>
                                        <p:tgtEl>
                                          <p:spTgt spid="57350"/>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7351"/>
                                        </p:tgtEl>
                                        <p:attrNameLst>
                                          <p:attrName>style.visibility</p:attrName>
                                        </p:attrNameLst>
                                      </p:cBhvr>
                                      <p:to>
                                        <p:strVal val="visible"/>
                                      </p:to>
                                    </p:set>
                                    <p:animEffect transition="in" filter="diamond(in)">
                                      <p:cBhvr>
                                        <p:cTn id="17" dur="1000"/>
                                        <p:tgtEl>
                                          <p:spTgt spid="57351"/>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7352"/>
                                        </p:tgtEl>
                                        <p:attrNameLst>
                                          <p:attrName>style.visibility</p:attrName>
                                        </p:attrNameLst>
                                      </p:cBhvr>
                                      <p:to>
                                        <p:strVal val="visible"/>
                                      </p:to>
                                    </p:set>
                                    <p:animEffect transition="in" filter="diamond(in)">
                                      <p:cBhvr>
                                        <p:cTn id="22" dur="1000"/>
                                        <p:tgtEl>
                                          <p:spTgt spid="57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p:bldP spid="57350" grpId="0"/>
      <p:bldP spid="57351" grpId="0"/>
      <p:bldP spid="5735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tr-TR"/>
              <a:t>El Kol ve Avuçlar</a:t>
            </a:r>
          </a:p>
        </p:txBody>
      </p:sp>
      <p:pic>
        <p:nvPicPr>
          <p:cNvPr id="59395" name="Picture 3" descr="beden26"/>
          <p:cNvPicPr>
            <a:picLocks noChangeAspect="1" noChangeArrowheads="1"/>
          </p:cNvPicPr>
          <p:nvPr/>
        </p:nvPicPr>
        <p:blipFill>
          <a:blip r:embed="rId2" cstate="print"/>
          <a:srcRect/>
          <a:stretch>
            <a:fillRect/>
          </a:stretch>
        </p:blipFill>
        <p:spPr bwMode="auto">
          <a:xfrm>
            <a:off x="1691923" y="2276475"/>
            <a:ext cx="1919111" cy="3743325"/>
          </a:xfrm>
          <a:prstGeom prst="rect">
            <a:avLst/>
          </a:prstGeom>
          <a:noFill/>
          <a:ln w="9525">
            <a:noFill/>
            <a:miter lim="800000"/>
            <a:headEnd/>
            <a:tailEnd/>
          </a:ln>
        </p:spPr>
      </p:pic>
      <p:pic>
        <p:nvPicPr>
          <p:cNvPr id="59396" name="Picture 4" descr="beden27"/>
          <p:cNvPicPr>
            <a:picLocks noChangeAspect="1" noChangeArrowheads="1"/>
          </p:cNvPicPr>
          <p:nvPr/>
        </p:nvPicPr>
        <p:blipFill>
          <a:blip r:embed="rId3" cstate="print"/>
          <a:srcRect/>
          <a:stretch>
            <a:fillRect/>
          </a:stretch>
        </p:blipFill>
        <p:spPr bwMode="auto">
          <a:xfrm>
            <a:off x="5363634" y="2133600"/>
            <a:ext cx="1895122" cy="3816350"/>
          </a:xfrm>
          <a:prstGeom prst="rect">
            <a:avLst/>
          </a:prstGeom>
          <a:noFill/>
          <a:ln w="9525">
            <a:noFill/>
            <a:miter lim="800000"/>
            <a:headEnd/>
            <a:tailEnd/>
          </a:ln>
        </p:spPr>
      </p:pic>
      <p:sp>
        <p:nvSpPr>
          <p:cNvPr id="59397" name="Rectangle 5"/>
          <p:cNvSpPr>
            <a:spLocks noChangeArrowheads="1"/>
          </p:cNvSpPr>
          <p:nvPr/>
        </p:nvSpPr>
        <p:spPr bwMode="auto">
          <a:xfrm>
            <a:off x="1243189" y="6091517"/>
            <a:ext cx="3591048" cy="369332"/>
          </a:xfrm>
          <a:prstGeom prst="rect">
            <a:avLst/>
          </a:prstGeom>
          <a:noFill/>
          <a:ln w="9525">
            <a:noFill/>
            <a:miter lim="800000"/>
            <a:headEnd/>
            <a:tailEnd/>
          </a:ln>
          <a:effectLst/>
        </p:spPr>
        <p:txBody>
          <a:bodyPr wrap="none" anchor="ctr">
            <a:spAutoFit/>
          </a:bodyPr>
          <a:lstStyle/>
          <a:p>
            <a:pPr eaLnBrk="1" hangingPunct="1"/>
            <a:r>
              <a:rPr lang="tr-TR" sz="1800">
                <a:solidFill>
                  <a:schemeClr val="folHlink"/>
                </a:solidFill>
                <a:latin typeface="Tahoma" pitchFamily="34" charset="0"/>
              </a:rPr>
              <a:t>Üstünlük-kendine güven hareketi</a:t>
            </a:r>
            <a:r>
              <a:rPr lang="tr-TR" sz="1800">
                <a:latin typeface="Tahoma" pitchFamily="34" charset="0"/>
              </a:rPr>
              <a:t> </a:t>
            </a:r>
          </a:p>
        </p:txBody>
      </p:sp>
      <p:sp>
        <p:nvSpPr>
          <p:cNvPr id="59398" name="Rectangle 6"/>
          <p:cNvSpPr>
            <a:spLocks noChangeArrowheads="1"/>
          </p:cNvSpPr>
          <p:nvPr/>
        </p:nvSpPr>
        <p:spPr bwMode="auto">
          <a:xfrm>
            <a:off x="5147734" y="6091517"/>
            <a:ext cx="2640018" cy="369332"/>
          </a:xfrm>
          <a:prstGeom prst="rect">
            <a:avLst/>
          </a:prstGeom>
          <a:noFill/>
          <a:ln w="9525">
            <a:noFill/>
            <a:miter lim="800000"/>
            <a:headEnd/>
            <a:tailEnd/>
          </a:ln>
          <a:effectLst/>
        </p:spPr>
        <p:txBody>
          <a:bodyPr wrap="none" anchor="ctr">
            <a:spAutoFit/>
          </a:bodyPr>
          <a:lstStyle/>
          <a:p>
            <a:pPr eaLnBrk="1" hangingPunct="1"/>
            <a:r>
              <a:rPr lang="tr-TR" sz="1800">
                <a:solidFill>
                  <a:schemeClr val="folHlink"/>
                </a:solidFill>
                <a:latin typeface="Tahoma" pitchFamily="34" charset="0"/>
              </a:rPr>
              <a:t>Üst kolu tutma hareketi</a:t>
            </a:r>
            <a:r>
              <a:rPr lang="tr-TR" sz="1800">
                <a:latin typeface="Tahom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9397"/>
                                        </p:tgtEl>
                                        <p:attrNameLst>
                                          <p:attrName>style.visibility</p:attrName>
                                        </p:attrNameLst>
                                      </p:cBhvr>
                                      <p:to>
                                        <p:strVal val="visible"/>
                                      </p:to>
                                    </p:set>
                                    <p:animEffect transition="in" filter="diamond(in)">
                                      <p:cBhvr>
                                        <p:cTn id="7" dur="1000"/>
                                        <p:tgtEl>
                                          <p:spTgt spid="5939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9398"/>
                                        </p:tgtEl>
                                        <p:attrNameLst>
                                          <p:attrName>style.visibility</p:attrName>
                                        </p:attrNameLst>
                                      </p:cBhvr>
                                      <p:to>
                                        <p:strVal val="visible"/>
                                      </p:to>
                                    </p:set>
                                    <p:animEffect transition="in" filter="diamond(in)">
                                      <p:cBhvr>
                                        <p:cTn id="12" dur="10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P spid="5939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tr-TR"/>
              <a:t>El Kol ve Avuçlar</a:t>
            </a:r>
          </a:p>
        </p:txBody>
      </p:sp>
      <p:pic>
        <p:nvPicPr>
          <p:cNvPr id="61443" name="Picture 3" descr="beden21"/>
          <p:cNvPicPr>
            <a:picLocks noChangeAspect="1" noChangeArrowheads="1"/>
          </p:cNvPicPr>
          <p:nvPr/>
        </p:nvPicPr>
        <p:blipFill>
          <a:blip r:embed="rId2" cstate="print"/>
          <a:srcRect/>
          <a:stretch>
            <a:fillRect/>
          </a:stretch>
        </p:blipFill>
        <p:spPr bwMode="auto">
          <a:xfrm>
            <a:off x="1332089" y="2349501"/>
            <a:ext cx="2823634" cy="3311525"/>
          </a:xfrm>
          <a:prstGeom prst="rect">
            <a:avLst/>
          </a:prstGeom>
          <a:noFill/>
          <a:ln w="9525">
            <a:noFill/>
            <a:miter lim="800000"/>
            <a:headEnd/>
            <a:tailEnd/>
          </a:ln>
        </p:spPr>
      </p:pic>
      <p:sp>
        <p:nvSpPr>
          <p:cNvPr id="61444" name="Rectangle 4"/>
          <p:cNvSpPr>
            <a:spLocks noChangeArrowheads="1"/>
          </p:cNvSpPr>
          <p:nvPr/>
        </p:nvSpPr>
        <p:spPr bwMode="auto">
          <a:xfrm>
            <a:off x="1179690" y="6020078"/>
            <a:ext cx="3465116" cy="369332"/>
          </a:xfrm>
          <a:prstGeom prst="rect">
            <a:avLst/>
          </a:prstGeom>
          <a:noFill/>
          <a:ln w="9525">
            <a:noFill/>
            <a:miter lim="800000"/>
            <a:headEnd/>
            <a:tailEnd/>
          </a:ln>
          <a:effectLst/>
        </p:spPr>
        <p:txBody>
          <a:bodyPr wrap="none" anchor="ctr">
            <a:spAutoFit/>
          </a:bodyPr>
          <a:lstStyle/>
          <a:p>
            <a:pPr eaLnBrk="1" hangingPunct="1"/>
            <a:r>
              <a:rPr lang="tr-TR" sz="1800">
                <a:solidFill>
                  <a:schemeClr val="folHlink"/>
                </a:solidFill>
                <a:latin typeface="Tahoma" pitchFamily="34" charset="0"/>
              </a:rPr>
              <a:t>Elimde tam size göre bir yer var.</a:t>
            </a:r>
            <a:endParaRPr lang="tr-TR" sz="1800">
              <a:latin typeface="Tahoma" pitchFamily="34" charset="0"/>
            </a:endParaRPr>
          </a:p>
        </p:txBody>
      </p:sp>
      <p:pic>
        <p:nvPicPr>
          <p:cNvPr id="61445" name="Picture 5"/>
          <p:cNvPicPr>
            <a:picLocks noChangeAspect="1" noChangeArrowheads="1"/>
          </p:cNvPicPr>
          <p:nvPr/>
        </p:nvPicPr>
        <p:blipFill>
          <a:blip r:embed="rId3" cstate="print"/>
          <a:srcRect/>
          <a:stretch>
            <a:fillRect/>
          </a:stretch>
        </p:blipFill>
        <p:spPr bwMode="auto">
          <a:xfrm>
            <a:off x="5293078" y="2349500"/>
            <a:ext cx="2359378" cy="3240088"/>
          </a:xfrm>
          <a:prstGeom prst="rect">
            <a:avLst/>
          </a:prstGeom>
          <a:noFill/>
          <a:ln w="9525">
            <a:noFill/>
            <a:miter lim="800000"/>
            <a:headEnd/>
            <a:tailEnd/>
          </a:ln>
        </p:spPr>
      </p:pic>
      <p:sp>
        <p:nvSpPr>
          <p:cNvPr id="61446" name="Rectangle 6"/>
          <p:cNvSpPr>
            <a:spLocks noChangeArrowheads="1"/>
          </p:cNvSpPr>
          <p:nvPr/>
        </p:nvSpPr>
        <p:spPr bwMode="auto">
          <a:xfrm>
            <a:off x="4955822" y="6020078"/>
            <a:ext cx="3074944" cy="369332"/>
          </a:xfrm>
          <a:prstGeom prst="rect">
            <a:avLst/>
          </a:prstGeom>
          <a:noFill/>
          <a:ln w="9525">
            <a:noFill/>
            <a:miter lim="800000"/>
            <a:headEnd/>
            <a:tailEnd/>
          </a:ln>
          <a:effectLst/>
        </p:spPr>
        <p:txBody>
          <a:bodyPr wrap="none" anchor="ctr">
            <a:spAutoFit/>
          </a:bodyPr>
          <a:lstStyle/>
          <a:p>
            <a:pPr eaLnBrk="1" hangingPunct="1"/>
            <a:r>
              <a:rPr lang="tr-TR" sz="1800">
                <a:solidFill>
                  <a:schemeClr val="folHlink"/>
                </a:solidFill>
                <a:latin typeface="Tahoma" pitchFamily="34" charset="0"/>
              </a:rPr>
              <a:t>Ne kadar heyecanlı değil mi!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444"/>
                                        </p:tgtEl>
                                        <p:attrNameLst>
                                          <p:attrName>style.visibility</p:attrName>
                                        </p:attrNameLst>
                                      </p:cBhvr>
                                      <p:to>
                                        <p:strVal val="visible"/>
                                      </p:to>
                                    </p:set>
                                    <p:animEffect transition="in" filter="diamond(in)">
                                      <p:cBhvr>
                                        <p:cTn id="7" dur="1000"/>
                                        <p:tgtEl>
                                          <p:spTgt spid="6144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1446"/>
                                        </p:tgtEl>
                                        <p:attrNameLst>
                                          <p:attrName>style.visibility</p:attrName>
                                        </p:attrNameLst>
                                      </p:cBhvr>
                                      <p:to>
                                        <p:strVal val="visible"/>
                                      </p:to>
                                    </p:set>
                                    <p:animEffect transition="in" filter="diamond(in)">
                                      <p:cBhvr>
                                        <p:cTn id="12" dur="1000"/>
                                        <p:tgtEl>
                                          <p:spTgt spid="61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p:bldP spid="6144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descr="http://www.bilgilik.com/images/beden24.jpg"/>
          <p:cNvPicPr>
            <a:picLocks noChangeAspect="1" noChangeArrowheads="1"/>
          </p:cNvPicPr>
          <p:nvPr/>
        </p:nvPicPr>
        <p:blipFill>
          <a:blip r:embed="rId2" r:link="rId3" cstate="print"/>
          <a:srcRect/>
          <a:stretch>
            <a:fillRect/>
          </a:stretch>
        </p:blipFill>
        <p:spPr bwMode="auto">
          <a:xfrm>
            <a:off x="6939845" y="2060576"/>
            <a:ext cx="742244" cy="1687513"/>
          </a:xfrm>
          <a:prstGeom prst="rect">
            <a:avLst/>
          </a:prstGeom>
          <a:noFill/>
        </p:spPr>
      </p:pic>
      <p:sp>
        <p:nvSpPr>
          <p:cNvPr id="63491" name="Rectangle 3"/>
          <p:cNvSpPr>
            <a:spLocks noChangeArrowheads="1"/>
          </p:cNvSpPr>
          <p:nvPr/>
        </p:nvSpPr>
        <p:spPr bwMode="auto">
          <a:xfrm>
            <a:off x="0" y="1050409"/>
            <a:ext cx="184731" cy="369332"/>
          </a:xfrm>
          <a:prstGeom prst="rect">
            <a:avLst/>
          </a:prstGeom>
          <a:noFill/>
          <a:ln w="9525">
            <a:noFill/>
            <a:miter lim="800000"/>
            <a:headEnd/>
            <a:tailEnd/>
          </a:ln>
          <a:effectLst/>
        </p:spPr>
        <p:txBody>
          <a:bodyPr wrap="none" anchor="ctr">
            <a:spAutoFit/>
          </a:bodyPr>
          <a:lstStyle/>
          <a:p>
            <a:endParaRPr lang="tr-TR"/>
          </a:p>
        </p:txBody>
      </p:sp>
      <p:sp>
        <p:nvSpPr>
          <p:cNvPr id="63492" name="Rectangle 4"/>
          <p:cNvSpPr>
            <a:spLocks noChangeArrowheads="1"/>
          </p:cNvSpPr>
          <p:nvPr/>
        </p:nvSpPr>
        <p:spPr bwMode="auto">
          <a:xfrm>
            <a:off x="0" y="5045075"/>
            <a:ext cx="184856" cy="579438"/>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sp>
        <p:nvSpPr>
          <p:cNvPr id="63493" name="Rectangle 5"/>
          <p:cNvSpPr>
            <a:spLocks noChangeArrowheads="1"/>
          </p:cNvSpPr>
          <p:nvPr/>
        </p:nvSpPr>
        <p:spPr bwMode="auto">
          <a:xfrm>
            <a:off x="795867" y="3932517"/>
            <a:ext cx="2378087"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Eller yukarıda kenetli </a:t>
            </a:r>
          </a:p>
        </p:txBody>
      </p:sp>
      <p:sp>
        <p:nvSpPr>
          <p:cNvPr id="63494" name="Rectangle 6"/>
          <p:cNvSpPr>
            <a:spLocks noChangeArrowheads="1"/>
          </p:cNvSpPr>
          <p:nvPr/>
        </p:nvSpPr>
        <p:spPr bwMode="auto">
          <a:xfrm>
            <a:off x="3996266" y="3931335"/>
            <a:ext cx="2008242"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     Eller orta</a:t>
            </a:r>
          </a:p>
          <a:p>
            <a:pPr eaLnBrk="1" hangingPunct="1"/>
            <a:r>
              <a:rPr lang="tr-TR" sz="1800">
                <a:solidFill>
                  <a:schemeClr val="tx2"/>
                </a:solidFill>
                <a:latin typeface="Tahoma" pitchFamily="34" charset="0"/>
              </a:rPr>
              <a:t> konumda kenetli </a:t>
            </a:r>
          </a:p>
        </p:txBody>
      </p:sp>
      <p:sp>
        <p:nvSpPr>
          <p:cNvPr id="63495" name="Rectangle 7"/>
          <p:cNvSpPr>
            <a:spLocks noChangeArrowheads="1"/>
          </p:cNvSpPr>
          <p:nvPr/>
        </p:nvSpPr>
        <p:spPr bwMode="auto">
          <a:xfrm>
            <a:off x="6235701" y="3715028"/>
            <a:ext cx="222740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Eller alçakta kenetli </a:t>
            </a:r>
          </a:p>
        </p:txBody>
      </p:sp>
      <p:pic>
        <p:nvPicPr>
          <p:cNvPr id="63496" name="Picture 8" descr="beden38"/>
          <p:cNvPicPr>
            <a:picLocks noChangeAspect="1" noChangeArrowheads="1"/>
          </p:cNvPicPr>
          <p:nvPr/>
        </p:nvPicPr>
        <p:blipFill>
          <a:blip r:embed="rId4" cstate="print"/>
          <a:srcRect/>
          <a:stretch>
            <a:fillRect/>
          </a:stretch>
        </p:blipFill>
        <p:spPr bwMode="auto">
          <a:xfrm>
            <a:off x="5788378" y="4292601"/>
            <a:ext cx="1727200" cy="1673225"/>
          </a:xfrm>
          <a:prstGeom prst="rect">
            <a:avLst/>
          </a:prstGeom>
          <a:noFill/>
          <a:ln w="9525">
            <a:noFill/>
            <a:miter lim="800000"/>
            <a:headEnd/>
            <a:tailEnd/>
          </a:ln>
        </p:spPr>
      </p:pic>
      <p:sp>
        <p:nvSpPr>
          <p:cNvPr id="63497" name="Rectangle 9"/>
          <p:cNvSpPr>
            <a:spLocks noChangeArrowheads="1"/>
          </p:cNvSpPr>
          <p:nvPr/>
        </p:nvSpPr>
        <p:spPr bwMode="auto">
          <a:xfrm>
            <a:off x="5916790" y="6091517"/>
            <a:ext cx="1953227"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Kulak ovuşturma </a:t>
            </a:r>
          </a:p>
        </p:txBody>
      </p:sp>
      <p:sp>
        <p:nvSpPr>
          <p:cNvPr id="63498" name="Rectangle 10"/>
          <p:cNvSpPr>
            <a:spLocks noGrp="1" noChangeArrowheads="1"/>
          </p:cNvSpPr>
          <p:nvPr>
            <p:ph type="title"/>
          </p:nvPr>
        </p:nvSpPr>
        <p:spPr>
          <a:noFill/>
          <a:ln/>
        </p:spPr>
        <p:txBody>
          <a:bodyPr lIns="91440" tIns="45720" rIns="91440" bIns="45720" anchor="b"/>
          <a:lstStyle/>
          <a:p>
            <a:pPr marL="838200" indent="-838200"/>
            <a:r>
              <a:rPr lang="tr-TR"/>
              <a:t>El Kol ve Avuçlar</a:t>
            </a:r>
          </a:p>
        </p:txBody>
      </p:sp>
      <p:pic>
        <p:nvPicPr>
          <p:cNvPr id="63499" name="Picture 11" descr="beden41"/>
          <p:cNvPicPr>
            <a:picLocks noChangeAspect="1" noChangeArrowheads="1"/>
          </p:cNvPicPr>
          <p:nvPr/>
        </p:nvPicPr>
        <p:blipFill>
          <a:blip r:embed="rId5" cstate="print"/>
          <a:srcRect/>
          <a:stretch>
            <a:fillRect/>
          </a:stretch>
        </p:blipFill>
        <p:spPr bwMode="auto">
          <a:xfrm>
            <a:off x="2139244" y="4365625"/>
            <a:ext cx="1728612" cy="1511300"/>
          </a:xfrm>
          <a:prstGeom prst="rect">
            <a:avLst/>
          </a:prstGeom>
          <a:noFill/>
          <a:ln w="9525">
            <a:noFill/>
            <a:miter lim="800000"/>
            <a:headEnd/>
            <a:tailEnd/>
          </a:ln>
        </p:spPr>
      </p:pic>
      <p:sp>
        <p:nvSpPr>
          <p:cNvPr id="63500" name="Rectangle 12"/>
          <p:cNvSpPr>
            <a:spLocks noChangeArrowheads="1"/>
          </p:cNvSpPr>
          <p:nvPr/>
        </p:nvSpPr>
        <p:spPr bwMode="auto">
          <a:xfrm>
            <a:off x="1627012" y="5946667"/>
            <a:ext cx="2753077" cy="646331"/>
          </a:xfrm>
          <a:prstGeom prst="rect">
            <a:avLst/>
          </a:prstGeom>
          <a:noFill/>
          <a:ln w="9525">
            <a:noFill/>
            <a:miter lim="800000"/>
            <a:headEnd/>
            <a:tailEnd/>
          </a:ln>
          <a:effectLst/>
        </p:spPr>
        <p:txBody>
          <a:bodyPr anchor="ctr">
            <a:spAutoFit/>
          </a:bodyPr>
          <a:lstStyle/>
          <a:p>
            <a:pPr eaLnBrk="1" hangingPunct="1"/>
            <a:r>
              <a:rPr lang="tr-TR" sz="1800">
                <a:solidFill>
                  <a:schemeClr val="tx2"/>
                </a:solidFill>
                <a:latin typeface="Tahoma" pitchFamily="34" charset="0"/>
              </a:rPr>
              <a:t>Burada güven verme gerekir </a:t>
            </a:r>
          </a:p>
        </p:txBody>
      </p:sp>
      <p:sp>
        <p:nvSpPr>
          <p:cNvPr id="63501" name="Rectangle 13"/>
          <p:cNvSpPr>
            <a:spLocks noChangeArrowheads="1"/>
          </p:cNvSpPr>
          <p:nvPr/>
        </p:nvSpPr>
        <p:spPr bwMode="auto">
          <a:xfrm>
            <a:off x="0" y="1469509"/>
            <a:ext cx="184731" cy="369332"/>
          </a:xfrm>
          <a:prstGeom prst="rect">
            <a:avLst/>
          </a:prstGeom>
          <a:noFill/>
          <a:ln w="9525">
            <a:noFill/>
            <a:miter lim="800000"/>
            <a:headEnd/>
            <a:tailEnd/>
          </a:ln>
          <a:effectLst/>
        </p:spPr>
        <p:txBody>
          <a:bodyPr wrap="none" anchor="ctr">
            <a:spAutoFit/>
          </a:bodyPr>
          <a:lstStyle/>
          <a:p>
            <a:endParaRPr lang="tr-TR"/>
          </a:p>
        </p:txBody>
      </p:sp>
      <p:sp>
        <p:nvSpPr>
          <p:cNvPr id="63502" name="Rectangle 14"/>
          <p:cNvSpPr>
            <a:spLocks noChangeArrowheads="1"/>
          </p:cNvSpPr>
          <p:nvPr/>
        </p:nvSpPr>
        <p:spPr bwMode="auto">
          <a:xfrm>
            <a:off x="0" y="4625975"/>
            <a:ext cx="184856" cy="579438"/>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pic>
        <p:nvPicPr>
          <p:cNvPr id="63503" name="Picture 15"/>
          <p:cNvPicPr>
            <a:picLocks noChangeAspect="1" noChangeArrowheads="1"/>
          </p:cNvPicPr>
          <p:nvPr/>
        </p:nvPicPr>
        <p:blipFill>
          <a:blip r:embed="rId6" cstate="print"/>
          <a:srcRect/>
          <a:stretch>
            <a:fillRect/>
          </a:stretch>
        </p:blipFill>
        <p:spPr bwMode="auto">
          <a:xfrm>
            <a:off x="3931356" y="2060575"/>
            <a:ext cx="1711678" cy="1790700"/>
          </a:xfrm>
          <a:prstGeom prst="rect">
            <a:avLst/>
          </a:prstGeom>
          <a:noFill/>
        </p:spPr>
      </p:pic>
      <p:pic>
        <p:nvPicPr>
          <p:cNvPr id="63504" name="Picture 16"/>
          <p:cNvPicPr>
            <a:picLocks noChangeAspect="1" noChangeArrowheads="1"/>
          </p:cNvPicPr>
          <p:nvPr/>
        </p:nvPicPr>
        <p:blipFill>
          <a:blip r:embed="rId7" cstate="print"/>
          <a:srcRect/>
          <a:stretch>
            <a:fillRect/>
          </a:stretch>
        </p:blipFill>
        <p:spPr bwMode="auto">
          <a:xfrm>
            <a:off x="1051278" y="2060576"/>
            <a:ext cx="1512711" cy="18716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3493"/>
                                        </p:tgtEl>
                                        <p:attrNameLst>
                                          <p:attrName>style.visibility</p:attrName>
                                        </p:attrNameLst>
                                      </p:cBhvr>
                                      <p:to>
                                        <p:strVal val="visible"/>
                                      </p:to>
                                    </p:set>
                                    <p:animEffect transition="in" filter="diamond(in)">
                                      <p:cBhvr>
                                        <p:cTn id="7" dur="1000"/>
                                        <p:tgtEl>
                                          <p:spTgt spid="6349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3494"/>
                                        </p:tgtEl>
                                        <p:attrNameLst>
                                          <p:attrName>style.visibility</p:attrName>
                                        </p:attrNameLst>
                                      </p:cBhvr>
                                      <p:to>
                                        <p:strVal val="visible"/>
                                      </p:to>
                                    </p:set>
                                    <p:animEffect transition="in" filter="diamond(in)">
                                      <p:cBhvr>
                                        <p:cTn id="12" dur="1000"/>
                                        <p:tgtEl>
                                          <p:spTgt spid="6349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3495"/>
                                        </p:tgtEl>
                                        <p:attrNameLst>
                                          <p:attrName>style.visibility</p:attrName>
                                        </p:attrNameLst>
                                      </p:cBhvr>
                                      <p:to>
                                        <p:strVal val="visible"/>
                                      </p:to>
                                    </p:set>
                                    <p:animEffect transition="in" filter="diamond(in)">
                                      <p:cBhvr>
                                        <p:cTn id="17" dur="1000"/>
                                        <p:tgtEl>
                                          <p:spTgt spid="6349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3500"/>
                                        </p:tgtEl>
                                        <p:attrNameLst>
                                          <p:attrName>style.visibility</p:attrName>
                                        </p:attrNameLst>
                                      </p:cBhvr>
                                      <p:to>
                                        <p:strVal val="visible"/>
                                      </p:to>
                                    </p:set>
                                    <p:animEffect transition="in" filter="diamond(in)">
                                      <p:cBhvr>
                                        <p:cTn id="22" dur="1000"/>
                                        <p:tgtEl>
                                          <p:spTgt spid="6350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3497"/>
                                        </p:tgtEl>
                                        <p:attrNameLst>
                                          <p:attrName>style.visibility</p:attrName>
                                        </p:attrNameLst>
                                      </p:cBhvr>
                                      <p:to>
                                        <p:strVal val="visible"/>
                                      </p:to>
                                    </p:set>
                                    <p:animEffect transition="in" filter="diamond(in)">
                                      <p:cBhvr>
                                        <p:cTn id="27" dur="1000"/>
                                        <p:tgtEl>
                                          <p:spTgt spid="63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3" grpId="0"/>
      <p:bldP spid="63494" grpId="0"/>
      <p:bldP spid="63495" grpId="0"/>
      <p:bldP spid="63497" grpId="0"/>
      <p:bldP spid="6350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tr-TR"/>
              <a:t>Bakışları Denetleme </a:t>
            </a:r>
          </a:p>
        </p:txBody>
      </p:sp>
      <p:pic>
        <p:nvPicPr>
          <p:cNvPr id="65539" name="Picture 3" descr="http://www.bilgilik.com/images/beden89.jpg"/>
          <p:cNvPicPr>
            <a:picLocks noChangeAspect="1" noChangeArrowheads="1"/>
          </p:cNvPicPr>
          <p:nvPr/>
        </p:nvPicPr>
        <p:blipFill>
          <a:blip r:embed="rId2" r:link="rId3" cstate="print"/>
          <a:srcRect/>
          <a:stretch>
            <a:fillRect/>
          </a:stretch>
        </p:blipFill>
        <p:spPr bwMode="auto">
          <a:xfrm>
            <a:off x="1902178" y="2133600"/>
            <a:ext cx="2380545" cy="2733675"/>
          </a:xfrm>
          <a:prstGeom prst="rect">
            <a:avLst/>
          </a:prstGeom>
          <a:noFill/>
        </p:spPr>
      </p:pic>
      <p:pic>
        <p:nvPicPr>
          <p:cNvPr id="65540" name="Picture 4" descr="http://www.bilgilik.com/images/beden90.jpg"/>
          <p:cNvPicPr>
            <a:picLocks noChangeAspect="1" noChangeArrowheads="1"/>
          </p:cNvPicPr>
          <p:nvPr/>
        </p:nvPicPr>
        <p:blipFill>
          <a:blip r:embed="rId4" r:link="rId5" cstate="print"/>
          <a:srcRect/>
          <a:stretch>
            <a:fillRect/>
          </a:stretch>
        </p:blipFill>
        <p:spPr bwMode="auto">
          <a:xfrm>
            <a:off x="4931834" y="2133600"/>
            <a:ext cx="2277533" cy="2733675"/>
          </a:xfrm>
          <a:prstGeom prst="rect">
            <a:avLst/>
          </a:prstGeom>
          <a:noFill/>
        </p:spPr>
      </p:pic>
      <p:sp>
        <p:nvSpPr>
          <p:cNvPr id="65541" name="Rectangle 5"/>
          <p:cNvSpPr>
            <a:spLocks noChangeArrowheads="1"/>
          </p:cNvSpPr>
          <p:nvPr/>
        </p:nvSpPr>
        <p:spPr bwMode="auto">
          <a:xfrm>
            <a:off x="2195690" y="5013326"/>
            <a:ext cx="4762500" cy="366713"/>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Bakışını denetleyebilmek için kalem kullanımı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5541"/>
                                        </p:tgtEl>
                                        <p:attrNameLst>
                                          <p:attrName>style.visibility</p:attrName>
                                        </p:attrNameLst>
                                      </p:cBhvr>
                                      <p:to>
                                        <p:strVal val="visible"/>
                                      </p:to>
                                    </p:set>
                                    <p:animEffect transition="in" filter="diamond(in)">
                                      <p:cBhvr>
                                        <p:cTn id="7" dur="1000"/>
                                        <p:tgtEl>
                                          <p:spTgt spid="655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marL="838200" indent="-838200"/>
            <a:r>
              <a:rPr lang="tr-TR"/>
              <a:t>Gözlük Hareketleri</a:t>
            </a:r>
          </a:p>
        </p:txBody>
      </p:sp>
      <p:pic>
        <p:nvPicPr>
          <p:cNvPr id="67587" name="Picture 3" descr="http://www.bilgilik.com/images/beden98.jpg"/>
          <p:cNvPicPr>
            <a:picLocks noChangeAspect="1" noChangeArrowheads="1"/>
          </p:cNvPicPr>
          <p:nvPr/>
        </p:nvPicPr>
        <p:blipFill>
          <a:blip r:embed="rId2" r:link="rId3" cstate="print"/>
          <a:srcRect/>
          <a:stretch>
            <a:fillRect/>
          </a:stretch>
        </p:blipFill>
        <p:spPr bwMode="auto">
          <a:xfrm>
            <a:off x="1051279" y="2205038"/>
            <a:ext cx="3235677" cy="3155950"/>
          </a:xfrm>
          <a:prstGeom prst="rect">
            <a:avLst/>
          </a:prstGeom>
          <a:noFill/>
        </p:spPr>
      </p:pic>
      <p:pic>
        <p:nvPicPr>
          <p:cNvPr id="67588" name="Picture 4" descr="http://www.bilgilik.com/images/beden99.jpg"/>
          <p:cNvPicPr>
            <a:picLocks noChangeAspect="1" noChangeArrowheads="1"/>
          </p:cNvPicPr>
          <p:nvPr/>
        </p:nvPicPr>
        <p:blipFill>
          <a:blip r:embed="rId4" r:link="rId5" cstate="print"/>
          <a:srcRect/>
          <a:stretch>
            <a:fillRect/>
          </a:stretch>
        </p:blipFill>
        <p:spPr bwMode="auto">
          <a:xfrm>
            <a:off x="4892323" y="2205038"/>
            <a:ext cx="3169356" cy="3155950"/>
          </a:xfrm>
          <a:prstGeom prst="rect">
            <a:avLst/>
          </a:prstGeom>
          <a:noFill/>
        </p:spPr>
      </p:pic>
      <p:sp>
        <p:nvSpPr>
          <p:cNvPr id="67589" name="Rectangle 5"/>
          <p:cNvSpPr>
            <a:spLocks noChangeArrowheads="1"/>
          </p:cNvSpPr>
          <p:nvPr/>
        </p:nvSpPr>
        <p:spPr bwMode="auto">
          <a:xfrm>
            <a:off x="0" y="688459"/>
            <a:ext cx="184731" cy="369332"/>
          </a:xfrm>
          <a:prstGeom prst="rect">
            <a:avLst/>
          </a:prstGeom>
          <a:noFill/>
          <a:ln w="9525">
            <a:noFill/>
            <a:miter lim="800000"/>
            <a:headEnd/>
            <a:tailEnd/>
          </a:ln>
          <a:effectLst/>
        </p:spPr>
        <p:txBody>
          <a:bodyPr wrap="none" anchor="ctr">
            <a:spAutoFit/>
          </a:bodyPr>
          <a:lstStyle/>
          <a:p>
            <a:endParaRPr lang="tr-TR"/>
          </a:p>
        </p:txBody>
      </p:sp>
      <p:sp>
        <p:nvSpPr>
          <p:cNvPr id="67590" name="Rectangle 6"/>
          <p:cNvSpPr>
            <a:spLocks noChangeArrowheads="1"/>
          </p:cNvSpPr>
          <p:nvPr/>
        </p:nvSpPr>
        <p:spPr bwMode="auto">
          <a:xfrm>
            <a:off x="0" y="5407025"/>
            <a:ext cx="184856" cy="579438"/>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sp>
        <p:nvSpPr>
          <p:cNvPr id="67591" name="Rectangle 7"/>
          <p:cNvSpPr>
            <a:spLocks noChangeArrowheads="1"/>
          </p:cNvSpPr>
          <p:nvPr/>
        </p:nvSpPr>
        <p:spPr bwMode="auto">
          <a:xfrm>
            <a:off x="1435101" y="5443817"/>
            <a:ext cx="290002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Vakit kazanmaya çalışmak </a:t>
            </a:r>
          </a:p>
        </p:txBody>
      </p:sp>
      <p:sp>
        <p:nvSpPr>
          <p:cNvPr id="67592" name="Rectangle 8"/>
          <p:cNvSpPr>
            <a:spLocks noChangeArrowheads="1"/>
          </p:cNvSpPr>
          <p:nvPr/>
        </p:nvSpPr>
        <p:spPr bwMode="auto">
          <a:xfrm>
            <a:off x="5851878" y="5443817"/>
            <a:ext cx="1201419"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Saldırgan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7591"/>
                                        </p:tgtEl>
                                        <p:attrNameLst>
                                          <p:attrName>style.visibility</p:attrName>
                                        </p:attrNameLst>
                                      </p:cBhvr>
                                      <p:to>
                                        <p:strVal val="visible"/>
                                      </p:to>
                                    </p:set>
                                    <p:animEffect transition="in" filter="diamond(in)">
                                      <p:cBhvr>
                                        <p:cTn id="7" dur="1000"/>
                                        <p:tgtEl>
                                          <p:spTgt spid="6759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7592"/>
                                        </p:tgtEl>
                                        <p:attrNameLst>
                                          <p:attrName>style.visibility</p:attrName>
                                        </p:attrNameLst>
                                      </p:cBhvr>
                                      <p:to>
                                        <p:strVal val="visible"/>
                                      </p:to>
                                    </p:set>
                                    <p:animEffect transition="in" filter="diamond(in)">
                                      <p:cBhvr>
                                        <p:cTn id="12" dur="1000"/>
                                        <p:tgtEl>
                                          <p:spTgt spid="67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1" grpId="0"/>
      <p:bldP spid="6759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tr-TR"/>
              <a:t>Kollar ve Bacaklar</a:t>
            </a:r>
          </a:p>
        </p:txBody>
      </p:sp>
      <p:grpSp>
        <p:nvGrpSpPr>
          <p:cNvPr id="2" name="Group 3"/>
          <p:cNvGrpSpPr>
            <a:grpSpLocks/>
          </p:cNvGrpSpPr>
          <p:nvPr/>
        </p:nvGrpSpPr>
        <p:grpSpPr bwMode="auto">
          <a:xfrm>
            <a:off x="1051279" y="2276475"/>
            <a:ext cx="3383844" cy="2736850"/>
            <a:chOff x="612" y="1434"/>
            <a:chExt cx="1768" cy="1332"/>
          </a:xfrm>
        </p:grpSpPr>
        <p:pic>
          <p:nvPicPr>
            <p:cNvPr id="69636" name="Picture 4" descr="http://www.bilgilik.com/images/beden60.jpg"/>
            <p:cNvPicPr>
              <a:picLocks noChangeAspect="1" noChangeArrowheads="1"/>
            </p:cNvPicPr>
            <p:nvPr/>
          </p:nvPicPr>
          <p:blipFill>
            <a:blip r:embed="rId2" r:link="rId3" cstate="print"/>
            <a:srcRect/>
            <a:stretch>
              <a:fillRect/>
            </a:stretch>
          </p:blipFill>
          <p:spPr bwMode="auto">
            <a:xfrm>
              <a:off x="612" y="1480"/>
              <a:ext cx="330" cy="1284"/>
            </a:xfrm>
            <a:prstGeom prst="rect">
              <a:avLst/>
            </a:prstGeom>
            <a:noFill/>
          </p:spPr>
        </p:pic>
        <p:pic>
          <p:nvPicPr>
            <p:cNvPr id="69637" name="Picture 5" descr="http://www.bilgilik.com/images/beden61.jpg"/>
            <p:cNvPicPr>
              <a:picLocks noChangeAspect="1" noChangeArrowheads="1"/>
            </p:cNvPicPr>
            <p:nvPr/>
          </p:nvPicPr>
          <p:blipFill>
            <a:blip r:embed="rId4" r:link="rId5" cstate="print"/>
            <a:srcRect/>
            <a:stretch>
              <a:fillRect/>
            </a:stretch>
          </p:blipFill>
          <p:spPr bwMode="auto">
            <a:xfrm>
              <a:off x="1066" y="1434"/>
              <a:ext cx="1314" cy="1332"/>
            </a:xfrm>
            <a:prstGeom prst="rect">
              <a:avLst/>
            </a:prstGeom>
            <a:noFill/>
          </p:spPr>
        </p:pic>
      </p:grpSp>
      <p:sp>
        <p:nvSpPr>
          <p:cNvPr id="69638" name="Rectangle 6"/>
          <p:cNvSpPr>
            <a:spLocks noChangeArrowheads="1"/>
          </p:cNvSpPr>
          <p:nvPr/>
        </p:nvSpPr>
        <p:spPr bwMode="auto">
          <a:xfrm>
            <a:off x="0" y="878959"/>
            <a:ext cx="184731" cy="369332"/>
          </a:xfrm>
          <a:prstGeom prst="rect">
            <a:avLst/>
          </a:prstGeom>
          <a:noFill/>
          <a:ln w="9525">
            <a:noFill/>
            <a:miter lim="800000"/>
            <a:headEnd/>
            <a:tailEnd/>
          </a:ln>
          <a:effectLst/>
        </p:spPr>
        <p:txBody>
          <a:bodyPr wrap="none" anchor="ctr">
            <a:spAutoFit/>
          </a:bodyPr>
          <a:lstStyle/>
          <a:p>
            <a:endParaRPr lang="tr-TR"/>
          </a:p>
        </p:txBody>
      </p:sp>
      <p:sp>
        <p:nvSpPr>
          <p:cNvPr id="69639" name="Rectangle 7"/>
          <p:cNvSpPr>
            <a:spLocks noChangeArrowheads="1"/>
          </p:cNvSpPr>
          <p:nvPr/>
        </p:nvSpPr>
        <p:spPr bwMode="auto">
          <a:xfrm>
            <a:off x="795867" y="5155298"/>
            <a:ext cx="1727909"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Kapalı vücut ve</a:t>
            </a:r>
          </a:p>
          <a:p>
            <a:pPr eaLnBrk="1" hangingPunct="1"/>
            <a:r>
              <a:rPr lang="tr-TR" sz="1800">
                <a:solidFill>
                  <a:schemeClr val="tx2"/>
                </a:solidFill>
                <a:latin typeface="Tahoma" pitchFamily="34" charset="0"/>
              </a:rPr>
              <a:t>   kapalı tavır </a:t>
            </a:r>
          </a:p>
        </p:txBody>
      </p:sp>
      <p:sp>
        <p:nvSpPr>
          <p:cNvPr id="69640" name="Rectangle 8"/>
          <p:cNvSpPr>
            <a:spLocks noChangeArrowheads="1"/>
          </p:cNvSpPr>
          <p:nvPr/>
        </p:nvSpPr>
        <p:spPr bwMode="auto">
          <a:xfrm>
            <a:off x="2587978" y="5155298"/>
            <a:ext cx="1675267"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 Açık vücut ve </a:t>
            </a:r>
          </a:p>
          <a:p>
            <a:pPr eaLnBrk="1" hangingPunct="1"/>
            <a:r>
              <a:rPr lang="tr-TR" sz="1800">
                <a:solidFill>
                  <a:schemeClr val="tx2"/>
                </a:solidFill>
                <a:latin typeface="Tahoma" pitchFamily="34" charset="0"/>
              </a:rPr>
              <a:t>    açık tavır </a:t>
            </a:r>
          </a:p>
        </p:txBody>
      </p:sp>
      <p:pic>
        <p:nvPicPr>
          <p:cNvPr id="69641" name="Picture 9" descr="http://www.bilgilik.com/images/beden56.jpg"/>
          <p:cNvPicPr>
            <a:picLocks noChangeAspect="1" noChangeArrowheads="1"/>
          </p:cNvPicPr>
          <p:nvPr/>
        </p:nvPicPr>
        <p:blipFill>
          <a:blip r:embed="rId6" r:link="rId7" cstate="print"/>
          <a:srcRect/>
          <a:stretch>
            <a:fillRect/>
          </a:stretch>
        </p:blipFill>
        <p:spPr bwMode="auto">
          <a:xfrm>
            <a:off x="4715933" y="2276475"/>
            <a:ext cx="1581856" cy="2592388"/>
          </a:xfrm>
          <a:prstGeom prst="rect">
            <a:avLst/>
          </a:prstGeom>
          <a:noFill/>
        </p:spPr>
      </p:pic>
      <p:pic>
        <p:nvPicPr>
          <p:cNvPr id="69642" name="Picture 10" descr="http://www.bilgilik.com/images/beden57.jpg"/>
          <p:cNvPicPr>
            <a:picLocks noChangeAspect="1" noChangeArrowheads="1"/>
          </p:cNvPicPr>
          <p:nvPr/>
        </p:nvPicPr>
        <p:blipFill>
          <a:blip r:embed="rId8" r:link="rId9" cstate="print"/>
          <a:srcRect/>
          <a:stretch>
            <a:fillRect/>
          </a:stretch>
        </p:blipFill>
        <p:spPr bwMode="auto">
          <a:xfrm>
            <a:off x="6506634" y="2276475"/>
            <a:ext cx="1713089" cy="2592388"/>
          </a:xfrm>
          <a:prstGeom prst="rect">
            <a:avLst/>
          </a:prstGeom>
          <a:noFill/>
        </p:spPr>
      </p:pic>
      <p:sp>
        <p:nvSpPr>
          <p:cNvPr id="69643" name="Rectangle 11"/>
          <p:cNvSpPr>
            <a:spLocks noChangeArrowheads="1"/>
          </p:cNvSpPr>
          <p:nvPr/>
        </p:nvSpPr>
        <p:spPr bwMode="auto">
          <a:xfrm>
            <a:off x="0" y="397947"/>
            <a:ext cx="184731" cy="369332"/>
          </a:xfrm>
          <a:prstGeom prst="rect">
            <a:avLst/>
          </a:prstGeom>
          <a:noFill/>
          <a:ln w="9525">
            <a:noFill/>
            <a:miter lim="800000"/>
            <a:headEnd/>
            <a:tailEnd/>
          </a:ln>
          <a:effectLst/>
        </p:spPr>
        <p:txBody>
          <a:bodyPr wrap="none" anchor="ctr">
            <a:spAutoFit/>
          </a:bodyPr>
          <a:lstStyle/>
          <a:p>
            <a:endParaRPr lang="tr-TR"/>
          </a:p>
        </p:txBody>
      </p:sp>
      <p:sp>
        <p:nvSpPr>
          <p:cNvPr id="69644" name="Rectangle 12"/>
          <p:cNvSpPr>
            <a:spLocks noChangeArrowheads="1"/>
          </p:cNvSpPr>
          <p:nvPr/>
        </p:nvSpPr>
        <p:spPr bwMode="auto">
          <a:xfrm>
            <a:off x="0" y="5697539"/>
            <a:ext cx="184856" cy="579437"/>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sp>
        <p:nvSpPr>
          <p:cNvPr id="69645" name="Rectangle 13"/>
          <p:cNvSpPr>
            <a:spLocks noChangeArrowheads="1"/>
          </p:cNvSpPr>
          <p:nvPr/>
        </p:nvSpPr>
        <p:spPr bwMode="auto">
          <a:xfrm>
            <a:off x="4583137" y="5082273"/>
            <a:ext cx="1980094" cy="646331"/>
          </a:xfrm>
          <a:prstGeom prst="rect">
            <a:avLst/>
          </a:prstGeom>
          <a:noFill/>
          <a:ln w="9525">
            <a:noFill/>
            <a:miter lim="800000"/>
            <a:headEnd/>
            <a:tailEnd/>
          </a:ln>
          <a:effectLst/>
        </p:spPr>
        <p:txBody>
          <a:bodyPr wrap="none" anchor="ctr">
            <a:spAutoFit/>
          </a:bodyPr>
          <a:lstStyle/>
          <a:p>
            <a:pPr algn="ctr" eaLnBrk="1" hangingPunct="1"/>
            <a:r>
              <a:rPr lang="tr-TR" sz="1800">
                <a:solidFill>
                  <a:schemeClr val="tx2"/>
                </a:solidFill>
                <a:latin typeface="Tahoma" pitchFamily="34" charset="0"/>
              </a:rPr>
              <a:t>Memnuniyetsizlik </a:t>
            </a:r>
          </a:p>
          <a:p>
            <a:pPr algn="ctr" eaLnBrk="1" hangingPunct="1"/>
            <a:r>
              <a:rPr lang="tr-TR" sz="1800">
                <a:solidFill>
                  <a:schemeClr val="tx2"/>
                </a:solidFill>
                <a:latin typeface="Tahoma" pitchFamily="34" charset="0"/>
              </a:rPr>
              <a:t>gösteren kadın </a:t>
            </a:r>
          </a:p>
        </p:txBody>
      </p:sp>
      <p:sp>
        <p:nvSpPr>
          <p:cNvPr id="69646" name="Rectangle 14"/>
          <p:cNvSpPr>
            <a:spLocks noChangeArrowheads="1"/>
          </p:cNvSpPr>
          <p:nvPr/>
        </p:nvSpPr>
        <p:spPr bwMode="auto">
          <a:xfrm>
            <a:off x="6556023" y="5156478"/>
            <a:ext cx="2034531"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Amerikalı oturuşu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9639"/>
                                        </p:tgtEl>
                                        <p:attrNameLst>
                                          <p:attrName>style.visibility</p:attrName>
                                        </p:attrNameLst>
                                      </p:cBhvr>
                                      <p:to>
                                        <p:strVal val="visible"/>
                                      </p:to>
                                    </p:set>
                                    <p:animEffect transition="in" filter="diamond(in)">
                                      <p:cBhvr>
                                        <p:cTn id="7" dur="1000"/>
                                        <p:tgtEl>
                                          <p:spTgt spid="6963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9640"/>
                                        </p:tgtEl>
                                        <p:attrNameLst>
                                          <p:attrName>style.visibility</p:attrName>
                                        </p:attrNameLst>
                                      </p:cBhvr>
                                      <p:to>
                                        <p:strVal val="visible"/>
                                      </p:to>
                                    </p:set>
                                    <p:animEffect transition="in" filter="diamond(in)">
                                      <p:cBhvr>
                                        <p:cTn id="12" dur="1000"/>
                                        <p:tgtEl>
                                          <p:spTgt spid="69640"/>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9645"/>
                                        </p:tgtEl>
                                        <p:attrNameLst>
                                          <p:attrName>style.visibility</p:attrName>
                                        </p:attrNameLst>
                                      </p:cBhvr>
                                      <p:to>
                                        <p:strVal val="visible"/>
                                      </p:to>
                                    </p:set>
                                    <p:animEffect transition="in" filter="diamond(in)">
                                      <p:cBhvr>
                                        <p:cTn id="17" dur="1000"/>
                                        <p:tgtEl>
                                          <p:spTgt spid="6964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9646"/>
                                        </p:tgtEl>
                                        <p:attrNameLst>
                                          <p:attrName>style.visibility</p:attrName>
                                        </p:attrNameLst>
                                      </p:cBhvr>
                                      <p:to>
                                        <p:strVal val="visible"/>
                                      </p:to>
                                    </p:set>
                                    <p:animEffect transition="in" filter="diamond(in)">
                                      <p:cBhvr>
                                        <p:cTn id="22" dur="1000"/>
                                        <p:tgtEl>
                                          <p:spTgt spid="69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9" grpId="0"/>
      <p:bldP spid="69640" grpId="0"/>
      <p:bldP spid="69645" grpId="0"/>
      <p:bldP spid="696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tr-TR" sz="4000"/>
              <a:t>YÜZ YÜZE İLETİŞİMDE 3 UNSUR ETKİLİDİR</a:t>
            </a:r>
          </a:p>
        </p:txBody>
      </p:sp>
      <p:pic>
        <p:nvPicPr>
          <p:cNvPr id="9433" name="Picture 217"/>
          <p:cNvPicPr>
            <a:picLocks noChangeAspect="1" noChangeArrowheads="1"/>
          </p:cNvPicPr>
          <p:nvPr/>
        </p:nvPicPr>
        <p:blipFill>
          <a:blip r:embed="rId2" cstate="print"/>
          <a:srcRect/>
          <a:stretch>
            <a:fillRect/>
          </a:stretch>
        </p:blipFill>
        <p:spPr bwMode="auto">
          <a:xfrm>
            <a:off x="2012245" y="2060575"/>
            <a:ext cx="4545189" cy="3835400"/>
          </a:xfrm>
          <a:prstGeom prst="rect">
            <a:avLst/>
          </a:prstGeom>
          <a:noFill/>
        </p:spPr>
      </p:pic>
      <p:sp>
        <p:nvSpPr>
          <p:cNvPr id="9434" name="Text Box 218"/>
          <p:cNvSpPr txBox="1">
            <a:spLocks noChangeArrowheads="1"/>
          </p:cNvSpPr>
          <p:nvPr/>
        </p:nvSpPr>
        <p:spPr bwMode="auto">
          <a:xfrm>
            <a:off x="3292123" y="3711576"/>
            <a:ext cx="1003801" cy="523220"/>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sz="2800">
                <a:solidFill>
                  <a:srgbClr val="9933FF"/>
                </a:solidFill>
                <a:latin typeface="Arial" pitchFamily="34" charset="0"/>
              </a:rPr>
              <a:t>% </a:t>
            </a:r>
            <a:r>
              <a:rPr lang="da-DK" sz="2800">
                <a:solidFill>
                  <a:srgbClr val="9933FF"/>
                </a:solidFill>
                <a:latin typeface="Arial" pitchFamily="34" charset="0"/>
              </a:rPr>
              <a:t>55</a:t>
            </a:r>
            <a:endParaRPr lang="da-DK" sz="2800">
              <a:solidFill>
                <a:srgbClr val="9933FF"/>
              </a:solidFill>
              <a:effectLst>
                <a:outerShdw blurRad="38100" dist="38100" dir="2700000" algn="tl">
                  <a:srgbClr val="000000"/>
                </a:outerShdw>
              </a:effectLst>
              <a:latin typeface="Arial" pitchFamily="34" charset="0"/>
            </a:endParaRPr>
          </a:p>
        </p:txBody>
      </p:sp>
      <p:sp>
        <p:nvSpPr>
          <p:cNvPr id="9435" name="Text Box 219"/>
          <p:cNvSpPr txBox="1">
            <a:spLocks noChangeArrowheads="1"/>
          </p:cNvSpPr>
          <p:nvPr/>
        </p:nvSpPr>
        <p:spPr bwMode="auto">
          <a:xfrm>
            <a:off x="4380089" y="3711576"/>
            <a:ext cx="904415" cy="523220"/>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sz="2800">
                <a:solidFill>
                  <a:srgbClr val="006600"/>
                </a:solidFill>
                <a:latin typeface="Arial" pitchFamily="34" charset="0"/>
              </a:rPr>
              <a:t>%</a:t>
            </a:r>
            <a:r>
              <a:rPr lang="da-DK" sz="2800">
                <a:solidFill>
                  <a:srgbClr val="006600"/>
                </a:solidFill>
                <a:latin typeface="Arial" pitchFamily="34" charset="0"/>
              </a:rPr>
              <a:t>38</a:t>
            </a:r>
          </a:p>
        </p:txBody>
      </p:sp>
      <p:sp>
        <p:nvSpPr>
          <p:cNvPr id="9436" name="Text Box 220"/>
          <p:cNvSpPr txBox="1">
            <a:spLocks noChangeArrowheads="1"/>
          </p:cNvSpPr>
          <p:nvPr/>
        </p:nvSpPr>
        <p:spPr bwMode="auto">
          <a:xfrm>
            <a:off x="4123267" y="2924175"/>
            <a:ext cx="530915" cy="369332"/>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b="1">
                <a:solidFill>
                  <a:srgbClr val="FF3300"/>
                </a:solidFill>
                <a:latin typeface="Times" pitchFamily="18" charset="0"/>
              </a:rPr>
              <a:t>%</a:t>
            </a:r>
            <a:r>
              <a:rPr lang="da-DK" b="1">
                <a:solidFill>
                  <a:srgbClr val="FF3300"/>
                </a:solidFill>
                <a:latin typeface="Times" pitchFamily="18" charset="0"/>
              </a:rPr>
              <a:t>7</a:t>
            </a:r>
            <a:endParaRPr lang="da-DK">
              <a:solidFill>
                <a:srgbClr val="FF3300"/>
              </a:solidFill>
              <a:effectLst>
                <a:outerShdw blurRad="38100" dist="38100" dir="2700000" algn="tl">
                  <a:srgbClr val="000000"/>
                </a:outerShdw>
              </a:effectLst>
              <a:latin typeface="Times" pitchFamily="18" charset="0"/>
            </a:endParaRPr>
          </a:p>
        </p:txBody>
      </p:sp>
      <p:sp>
        <p:nvSpPr>
          <p:cNvPr id="9437" name="Text Box 221"/>
          <p:cNvSpPr txBox="1">
            <a:spLocks noChangeArrowheads="1"/>
          </p:cNvSpPr>
          <p:nvPr/>
        </p:nvSpPr>
        <p:spPr bwMode="auto">
          <a:xfrm>
            <a:off x="3484034" y="2349500"/>
            <a:ext cx="1253869" cy="369332"/>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a:solidFill>
                  <a:srgbClr val="FAFD00"/>
                </a:solidFill>
                <a:latin typeface="Comic Sans MS" pitchFamily="66" charset="0"/>
              </a:rPr>
              <a:t>Sözcükler</a:t>
            </a:r>
            <a:endParaRPr lang="da-DK">
              <a:latin typeface="Comic Sans MS" pitchFamily="66" charset="0"/>
            </a:endParaRPr>
          </a:p>
        </p:txBody>
      </p:sp>
      <p:sp>
        <p:nvSpPr>
          <p:cNvPr id="9438" name="Text Box 222"/>
          <p:cNvSpPr txBox="1">
            <a:spLocks noChangeArrowheads="1"/>
          </p:cNvSpPr>
          <p:nvPr/>
        </p:nvSpPr>
        <p:spPr bwMode="auto">
          <a:xfrm>
            <a:off x="5147733" y="3430589"/>
            <a:ext cx="1091966" cy="646331"/>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b="1">
                <a:solidFill>
                  <a:schemeClr val="hlink"/>
                </a:solidFill>
                <a:latin typeface="Comic Sans MS" pitchFamily="66" charset="0"/>
              </a:rPr>
              <a:t>Söyleyiş</a:t>
            </a:r>
            <a:br>
              <a:rPr lang="tr-TR" b="1">
                <a:solidFill>
                  <a:schemeClr val="hlink"/>
                </a:solidFill>
                <a:latin typeface="Comic Sans MS" pitchFamily="66" charset="0"/>
              </a:rPr>
            </a:br>
            <a:r>
              <a:rPr lang="tr-TR" b="1">
                <a:solidFill>
                  <a:schemeClr val="hlink"/>
                </a:solidFill>
                <a:latin typeface="Comic Sans MS" pitchFamily="66" charset="0"/>
              </a:rPr>
              <a:t>   tarzı</a:t>
            </a:r>
            <a:endParaRPr lang="da-DK">
              <a:effectLst>
                <a:outerShdw blurRad="38100" dist="38100" dir="2700000" algn="tl">
                  <a:srgbClr val="000000"/>
                </a:outerShdw>
              </a:effectLst>
              <a:latin typeface="Comic Sans MS" pitchFamily="66" charset="0"/>
            </a:endParaRPr>
          </a:p>
        </p:txBody>
      </p:sp>
      <p:sp>
        <p:nvSpPr>
          <p:cNvPr id="9439" name="Text Box 223"/>
          <p:cNvSpPr txBox="1">
            <a:spLocks noChangeArrowheads="1"/>
          </p:cNvSpPr>
          <p:nvPr/>
        </p:nvSpPr>
        <p:spPr bwMode="auto">
          <a:xfrm>
            <a:off x="2267656" y="3573463"/>
            <a:ext cx="1210588" cy="954107"/>
          </a:xfrm>
          <a:prstGeom prst="rect">
            <a:avLst/>
          </a:prstGeom>
          <a:noFill/>
          <a:ln w="12700">
            <a:noFill/>
            <a:miter lim="800000"/>
            <a:headEnd/>
            <a:tailEnd/>
          </a:ln>
          <a:effectLst>
            <a:outerShdw dist="35921" dir="2700000" algn="ctr" rotWithShape="0">
              <a:schemeClr val="tx1"/>
            </a:outerShdw>
          </a:effectLst>
        </p:spPr>
        <p:txBody>
          <a:bodyPr wrap="none">
            <a:spAutoFit/>
          </a:bodyPr>
          <a:lstStyle/>
          <a:p>
            <a:r>
              <a:rPr lang="tr-TR" sz="2800" b="1">
                <a:solidFill>
                  <a:schemeClr val="accent2"/>
                </a:solidFill>
                <a:effectLst>
                  <a:outerShdw blurRad="38100" dist="38100" dir="2700000" algn="tl">
                    <a:srgbClr val="000000"/>
                  </a:outerShdw>
                </a:effectLst>
                <a:latin typeface="Comic Sans MS" pitchFamily="66" charset="0"/>
              </a:rPr>
              <a:t>Beden</a:t>
            </a:r>
            <a:br>
              <a:rPr lang="tr-TR" sz="2800" b="1">
                <a:solidFill>
                  <a:schemeClr val="accent2"/>
                </a:solidFill>
                <a:effectLst>
                  <a:outerShdw blurRad="38100" dist="38100" dir="2700000" algn="tl">
                    <a:srgbClr val="000000"/>
                  </a:outerShdw>
                </a:effectLst>
                <a:latin typeface="Comic Sans MS" pitchFamily="66" charset="0"/>
              </a:rPr>
            </a:br>
            <a:r>
              <a:rPr lang="tr-TR" sz="2800" b="1">
                <a:solidFill>
                  <a:schemeClr val="accent2"/>
                </a:solidFill>
                <a:effectLst>
                  <a:outerShdw blurRad="38100" dist="38100" dir="2700000" algn="tl">
                    <a:srgbClr val="000000"/>
                  </a:outerShdw>
                </a:effectLst>
                <a:latin typeface="Comic Sans MS" pitchFamily="66" charset="0"/>
              </a:rPr>
              <a:t>  dili</a:t>
            </a:r>
            <a:endParaRPr lang="da-DK" sz="2800">
              <a:solidFill>
                <a:schemeClr val="accent2"/>
              </a:solidFill>
              <a:effectLst>
                <a:outerShdw blurRad="38100" dist="38100" dir="2700000" algn="tl">
                  <a:srgbClr val="000000"/>
                </a:outerShdw>
              </a:effectLst>
              <a:latin typeface="Comic Sans MS" pitchFamily="66" charset="0"/>
            </a:endParaRPr>
          </a:p>
        </p:txBody>
      </p:sp>
      <p:sp>
        <p:nvSpPr>
          <p:cNvPr id="9440" name="Rectangle 224"/>
          <p:cNvSpPr>
            <a:spLocks noChangeArrowheads="1"/>
          </p:cNvSpPr>
          <p:nvPr/>
        </p:nvSpPr>
        <p:spPr bwMode="auto">
          <a:xfrm>
            <a:off x="924278" y="5876926"/>
            <a:ext cx="7168444" cy="727075"/>
          </a:xfrm>
          <a:prstGeom prst="rect">
            <a:avLst/>
          </a:prstGeom>
          <a:noFill/>
          <a:ln w="12700">
            <a:noFill/>
            <a:miter lim="800000"/>
            <a:headEnd/>
            <a:tailEnd/>
          </a:ln>
          <a:effectLst/>
        </p:spPr>
        <p:txBody>
          <a:bodyPr>
            <a:spAutoFit/>
          </a:bodyPr>
          <a:lstStyle/>
          <a:p>
            <a:pPr>
              <a:lnSpc>
                <a:spcPct val="80000"/>
              </a:lnSpc>
              <a:spcBef>
                <a:spcPct val="20000"/>
              </a:spcBef>
              <a:buSzPct val="100000"/>
              <a:buFontTx/>
              <a:buChar char="•"/>
            </a:pPr>
            <a:r>
              <a:rPr lang="tr-TR" sz="1600" b="1" dirty="0"/>
              <a:t>Profesör </a:t>
            </a:r>
            <a:r>
              <a:rPr lang="tr-TR" sz="1600" b="1" dirty="0" err="1"/>
              <a:t>Albert</a:t>
            </a:r>
            <a:r>
              <a:rPr lang="tr-TR" sz="1600" b="1" dirty="0"/>
              <a:t> </a:t>
            </a:r>
            <a:r>
              <a:rPr lang="tr-TR" sz="1600" b="1" dirty="0" err="1"/>
              <a:t>Mehrabian</a:t>
            </a:r>
            <a:r>
              <a:rPr lang="tr-TR" sz="1600" b="1" dirty="0"/>
              <a:t> tarafından yapılan bir araştırma sonucunda; </a:t>
            </a:r>
          </a:p>
          <a:p>
            <a:pPr>
              <a:lnSpc>
                <a:spcPct val="80000"/>
              </a:lnSpc>
              <a:spcBef>
                <a:spcPct val="20000"/>
              </a:spcBef>
              <a:buSzPct val="100000"/>
              <a:buFontTx/>
              <a:buChar char="•"/>
            </a:pPr>
            <a:r>
              <a:rPr lang="tr-TR" sz="1600" b="1" dirty="0"/>
              <a:t>Beden dilinin % 55, Ses tonu ve Ses biçiminin % 38, Sözcüklerin ise % 7 oranında iletişimde etkili olduğu belirlenmiştir.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descr="http://www.bilgilik.com/images/beden65.jpg"/>
          <p:cNvPicPr>
            <a:picLocks noChangeAspect="1" noChangeArrowheads="1"/>
          </p:cNvPicPr>
          <p:nvPr/>
        </p:nvPicPr>
        <p:blipFill>
          <a:blip r:embed="rId2" r:link="rId3" cstate="print"/>
          <a:srcRect/>
          <a:stretch>
            <a:fillRect/>
          </a:stretch>
        </p:blipFill>
        <p:spPr bwMode="auto">
          <a:xfrm>
            <a:off x="987778" y="2133601"/>
            <a:ext cx="1457678" cy="2708275"/>
          </a:xfrm>
          <a:prstGeom prst="rect">
            <a:avLst/>
          </a:prstGeom>
          <a:noFill/>
        </p:spPr>
      </p:pic>
      <p:pic>
        <p:nvPicPr>
          <p:cNvPr id="71683" name="Picture 3" descr="http://www.bilgilik.com/images/beden66.jpg"/>
          <p:cNvPicPr>
            <a:picLocks noChangeAspect="1" noChangeArrowheads="1"/>
          </p:cNvPicPr>
          <p:nvPr/>
        </p:nvPicPr>
        <p:blipFill>
          <a:blip r:embed="rId4" r:link="rId5" cstate="print"/>
          <a:srcRect/>
          <a:stretch>
            <a:fillRect/>
          </a:stretch>
        </p:blipFill>
        <p:spPr bwMode="auto">
          <a:xfrm>
            <a:off x="2843390" y="2133601"/>
            <a:ext cx="1635477" cy="2708275"/>
          </a:xfrm>
          <a:prstGeom prst="rect">
            <a:avLst/>
          </a:prstGeom>
          <a:noFill/>
        </p:spPr>
      </p:pic>
      <p:sp>
        <p:nvSpPr>
          <p:cNvPr id="71684" name="Rectangle 4"/>
          <p:cNvSpPr>
            <a:spLocks noChangeArrowheads="1"/>
          </p:cNvSpPr>
          <p:nvPr/>
        </p:nvSpPr>
        <p:spPr bwMode="auto">
          <a:xfrm>
            <a:off x="0" y="678934"/>
            <a:ext cx="184731" cy="369332"/>
          </a:xfrm>
          <a:prstGeom prst="rect">
            <a:avLst/>
          </a:prstGeom>
          <a:noFill/>
          <a:ln w="9525">
            <a:noFill/>
            <a:miter lim="800000"/>
            <a:headEnd/>
            <a:tailEnd/>
          </a:ln>
          <a:effectLst/>
        </p:spPr>
        <p:txBody>
          <a:bodyPr wrap="none" anchor="ctr">
            <a:spAutoFit/>
          </a:bodyPr>
          <a:lstStyle/>
          <a:p>
            <a:endParaRPr lang="tr-TR"/>
          </a:p>
        </p:txBody>
      </p:sp>
      <p:sp>
        <p:nvSpPr>
          <p:cNvPr id="71685" name="Rectangle 5"/>
          <p:cNvSpPr>
            <a:spLocks noChangeArrowheads="1"/>
          </p:cNvSpPr>
          <p:nvPr/>
        </p:nvSpPr>
        <p:spPr bwMode="auto">
          <a:xfrm>
            <a:off x="0" y="5416550"/>
            <a:ext cx="184856" cy="579438"/>
          </a:xfrm>
          <a:prstGeom prst="rect">
            <a:avLst/>
          </a:prstGeom>
          <a:noFill/>
          <a:ln w="9525">
            <a:noFill/>
            <a:miter lim="800000"/>
            <a:headEnd/>
            <a:tailEnd/>
          </a:ln>
          <a:effectLst/>
        </p:spPr>
        <p:txBody>
          <a:bodyPr wrap="none" anchor="ctr">
            <a:spAutoFit/>
          </a:bodyPr>
          <a:lstStyle/>
          <a:p>
            <a:pPr eaLnBrk="1" hangingPunct="1"/>
            <a:r>
              <a:rPr lang="tr-TR" sz="700">
                <a:solidFill>
                  <a:schemeClr val="tx2"/>
                </a:solidFill>
                <a:latin typeface="Verdana" pitchFamily="34" charset="0"/>
                <a:cs typeface="Times New Roman" pitchFamily="18" charset="0"/>
              </a:rPr>
              <a:t/>
            </a:r>
            <a:br>
              <a:rPr lang="tr-TR" sz="700">
                <a:solidFill>
                  <a:schemeClr val="tx2"/>
                </a:solidFill>
                <a:latin typeface="Verdana" pitchFamily="34" charset="0"/>
                <a:cs typeface="Times New Roman" pitchFamily="18" charset="0"/>
              </a:rPr>
            </a:br>
            <a:r>
              <a:rPr lang="tr-TR" sz="700">
                <a:solidFill>
                  <a:schemeClr val="tx2"/>
                </a:solidFill>
                <a:latin typeface="Verdana" pitchFamily="34" charset="0"/>
                <a:cs typeface="Times New Roman" pitchFamily="18" charset="0"/>
              </a:rPr>
              <a:t/>
            </a:r>
            <a:br>
              <a:rPr lang="tr-TR" sz="700">
                <a:solidFill>
                  <a:schemeClr val="tx2"/>
                </a:solidFill>
                <a:latin typeface="Verdana" pitchFamily="34" charset="0"/>
                <a:cs typeface="Times New Roman" pitchFamily="18" charset="0"/>
              </a:rPr>
            </a:br>
            <a:endParaRPr lang="tr-TR" sz="1800">
              <a:solidFill>
                <a:schemeClr val="tx2"/>
              </a:solidFill>
              <a:latin typeface="Arial" pitchFamily="34" charset="0"/>
            </a:endParaRPr>
          </a:p>
        </p:txBody>
      </p:sp>
      <p:pic>
        <p:nvPicPr>
          <p:cNvPr id="71686" name="Picture 6" descr="beden59"/>
          <p:cNvPicPr>
            <a:picLocks noChangeAspect="1" noChangeArrowheads="1"/>
          </p:cNvPicPr>
          <p:nvPr/>
        </p:nvPicPr>
        <p:blipFill>
          <a:blip r:embed="rId6" cstate="print"/>
          <a:srcRect/>
          <a:stretch>
            <a:fillRect/>
          </a:stretch>
        </p:blipFill>
        <p:spPr bwMode="auto">
          <a:xfrm>
            <a:off x="4892323" y="2133601"/>
            <a:ext cx="1238956" cy="2663825"/>
          </a:xfrm>
          <a:prstGeom prst="rect">
            <a:avLst/>
          </a:prstGeom>
          <a:noFill/>
          <a:ln w="9525">
            <a:noFill/>
            <a:miter lim="800000"/>
            <a:headEnd/>
            <a:tailEnd/>
          </a:ln>
        </p:spPr>
      </p:pic>
      <p:pic>
        <p:nvPicPr>
          <p:cNvPr id="71687" name="Picture 7" descr="beden58"/>
          <p:cNvPicPr>
            <a:picLocks noChangeAspect="1" noChangeArrowheads="1"/>
          </p:cNvPicPr>
          <p:nvPr/>
        </p:nvPicPr>
        <p:blipFill>
          <a:blip r:embed="rId7" cstate="print"/>
          <a:srcRect/>
          <a:stretch>
            <a:fillRect/>
          </a:stretch>
        </p:blipFill>
        <p:spPr bwMode="auto">
          <a:xfrm>
            <a:off x="6427612" y="2133601"/>
            <a:ext cx="1697566" cy="2657475"/>
          </a:xfrm>
          <a:prstGeom prst="rect">
            <a:avLst/>
          </a:prstGeom>
          <a:noFill/>
          <a:ln w="9525">
            <a:noFill/>
            <a:miter lim="800000"/>
            <a:headEnd/>
            <a:tailEnd/>
          </a:ln>
        </p:spPr>
      </p:pic>
      <p:sp>
        <p:nvSpPr>
          <p:cNvPr id="71688" name="Rectangle 8"/>
          <p:cNvSpPr>
            <a:spLocks noChangeArrowheads="1"/>
          </p:cNvSpPr>
          <p:nvPr/>
        </p:nvSpPr>
        <p:spPr bwMode="auto">
          <a:xfrm>
            <a:off x="6492523" y="5082273"/>
            <a:ext cx="1872885"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 Bacak kollarla </a:t>
            </a:r>
          </a:p>
          <a:p>
            <a:pPr eaLnBrk="1" hangingPunct="1"/>
            <a:r>
              <a:rPr lang="tr-TR" sz="1800">
                <a:solidFill>
                  <a:schemeClr val="tx2"/>
                </a:solidFill>
                <a:latin typeface="Tahoma" pitchFamily="34" charset="0"/>
              </a:rPr>
              <a:t>yerine sabitlenir </a:t>
            </a:r>
          </a:p>
        </p:txBody>
      </p:sp>
      <p:sp>
        <p:nvSpPr>
          <p:cNvPr id="71689" name="Rectangle 9"/>
          <p:cNvSpPr>
            <a:spLocks noChangeArrowheads="1"/>
          </p:cNvSpPr>
          <p:nvPr/>
        </p:nvSpPr>
        <p:spPr bwMode="auto">
          <a:xfrm>
            <a:off x="4572001" y="5082273"/>
            <a:ext cx="2098651"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Savunmada durma</a:t>
            </a:r>
          </a:p>
          <a:p>
            <a:pPr eaLnBrk="1" hangingPunct="1"/>
            <a:r>
              <a:rPr lang="tr-TR" sz="1800">
                <a:solidFill>
                  <a:schemeClr val="tx2"/>
                </a:solidFill>
                <a:latin typeface="Tahoma" pitchFamily="34" charset="0"/>
              </a:rPr>
              <a:t>       konumu </a:t>
            </a:r>
          </a:p>
        </p:txBody>
      </p:sp>
      <p:sp>
        <p:nvSpPr>
          <p:cNvPr id="71690" name="Rectangle 10"/>
          <p:cNvSpPr>
            <a:spLocks noChangeArrowheads="1"/>
          </p:cNvSpPr>
          <p:nvPr/>
        </p:nvSpPr>
        <p:spPr bwMode="auto">
          <a:xfrm>
            <a:off x="730956" y="5010835"/>
            <a:ext cx="1925655"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Ayakta dururken </a:t>
            </a:r>
          </a:p>
          <a:p>
            <a:pPr eaLnBrk="1" hangingPunct="1"/>
            <a:r>
              <a:rPr lang="tr-TR" sz="1800">
                <a:solidFill>
                  <a:schemeClr val="tx2"/>
                </a:solidFill>
                <a:latin typeface="Tahoma" pitchFamily="34" charset="0"/>
              </a:rPr>
              <a:t>  ayak kilitleme </a:t>
            </a:r>
          </a:p>
        </p:txBody>
      </p:sp>
      <p:sp>
        <p:nvSpPr>
          <p:cNvPr id="71691" name="Rectangle 11"/>
          <p:cNvSpPr>
            <a:spLocks noChangeArrowheads="1"/>
          </p:cNvSpPr>
          <p:nvPr/>
        </p:nvSpPr>
        <p:spPr bwMode="auto">
          <a:xfrm>
            <a:off x="2716389" y="5082273"/>
            <a:ext cx="1752339"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Otururken ayak</a:t>
            </a:r>
          </a:p>
          <a:p>
            <a:pPr eaLnBrk="1" hangingPunct="1"/>
            <a:r>
              <a:rPr lang="tr-TR" sz="1800">
                <a:solidFill>
                  <a:schemeClr val="tx2"/>
                </a:solidFill>
                <a:latin typeface="Tahoma" pitchFamily="34" charset="0"/>
              </a:rPr>
              <a:t>    kilitleme </a:t>
            </a:r>
          </a:p>
        </p:txBody>
      </p:sp>
      <p:sp>
        <p:nvSpPr>
          <p:cNvPr id="71692" name="Rectangle 12"/>
          <p:cNvSpPr>
            <a:spLocks noGrp="1" noChangeArrowheads="1"/>
          </p:cNvSpPr>
          <p:nvPr>
            <p:ph type="title"/>
          </p:nvPr>
        </p:nvSpPr>
        <p:spPr>
          <a:noFill/>
          <a:ln/>
        </p:spPr>
        <p:txBody>
          <a:bodyPr lIns="91440" tIns="45720" rIns="91440" bIns="45720" anchor="b"/>
          <a:lstStyle/>
          <a:p>
            <a:r>
              <a:rPr lang="tr-TR"/>
              <a:t>Kollar ve Bacaklar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1690"/>
                                        </p:tgtEl>
                                        <p:attrNameLst>
                                          <p:attrName>style.visibility</p:attrName>
                                        </p:attrNameLst>
                                      </p:cBhvr>
                                      <p:to>
                                        <p:strVal val="visible"/>
                                      </p:to>
                                    </p:set>
                                    <p:animEffect transition="in" filter="diamond(in)">
                                      <p:cBhvr>
                                        <p:cTn id="7" dur="1000"/>
                                        <p:tgtEl>
                                          <p:spTgt spid="7169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1691"/>
                                        </p:tgtEl>
                                        <p:attrNameLst>
                                          <p:attrName>style.visibility</p:attrName>
                                        </p:attrNameLst>
                                      </p:cBhvr>
                                      <p:to>
                                        <p:strVal val="visible"/>
                                      </p:to>
                                    </p:set>
                                    <p:animEffect transition="in" filter="diamond(in)">
                                      <p:cBhvr>
                                        <p:cTn id="12" dur="1000"/>
                                        <p:tgtEl>
                                          <p:spTgt spid="71691"/>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1689"/>
                                        </p:tgtEl>
                                        <p:attrNameLst>
                                          <p:attrName>style.visibility</p:attrName>
                                        </p:attrNameLst>
                                      </p:cBhvr>
                                      <p:to>
                                        <p:strVal val="visible"/>
                                      </p:to>
                                    </p:set>
                                    <p:animEffect transition="in" filter="diamond(in)">
                                      <p:cBhvr>
                                        <p:cTn id="17" dur="1000"/>
                                        <p:tgtEl>
                                          <p:spTgt spid="7168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1688"/>
                                        </p:tgtEl>
                                        <p:attrNameLst>
                                          <p:attrName>style.visibility</p:attrName>
                                        </p:attrNameLst>
                                      </p:cBhvr>
                                      <p:to>
                                        <p:strVal val="visible"/>
                                      </p:to>
                                    </p:set>
                                    <p:animEffect transition="in" filter="diamond(in)">
                                      <p:cBhvr>
                                        <p:cTn id="22" dur="1000"/>
                                        <p:tgtEl>
                                          <p:spTgt spid="71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8" grpId="0"/>
      <p:bldP spid="71689" grpId="0"/>
      <p:bldP spid="71690" grpId="0"/>
      <p:bldP spid="7169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tr-TR"/>
              <a:t>Kollar ve Bacaklar</a:t>
            </a:r>
          </a:p>
        </p:txBody>
      </p:sp>
      <p:pic>
        <p:nvPicPr>
          <p:cNvPr id="73731" name="Picture 3" descr="http://www.bilgilik.com/images/beden63.jpg"/>
          <p:cNvPicPr>
            <a:picLocks noChangeAspect="1" noChangeArrowheads="1"/>
          </p:cNvPicPr>
          <p:nvPr/>
        </p:nvPicPr>
        <p:blipFill>
          <a:blip r:embed="rId2" r:link="rId3" cstate="print"/>
          <a:srcRect/>
          <a:stretch>
            <a:fillRect/>
          </a:stretch>
        </p:blipFill>
        <p:spPr bwMode="auto">
          <a:xfrm>
            <a:off x="1051278" y="2205038"/>
            <a:ext cx="959556" cy="2755900"/>
          </a:xfrm>
          <a:prstGeom prst="rect">
            <a:avLst/>
          </a:prstGeom>
          <a:noFill/>
        </p:spPr>
      </p:pic>
      <p:pic>
        <p:nvPicPr>
          <p:cNvPr id="73732" name="Picture 4" descr="http://www.bilgilik.com/images/beden64.jpg"/>
          <p:cNvPicPr>
            <a:picLocks noChangeAspect="1" noChangeArrowheads="1"/>
          </p:cNvPicPr>
          <p:nvPr/>
        </p:nvPicPr>
        <p:blipFill>
          <a:blip r:embed="rId4" r:link="rId5" cstate="print"/>
          <a:srcRect/>
          <a:stretch>
            <a:fillRect/>
          </a:stretch>
        </p:blipFill>
        <p:spPr bwMode="auto">
          <a:xfrm>
            <a:off x="2204156" y="2205038"/>
            <a:ext cx="769056" cy="2754312"/>
          </a:xfrm>
          <a:prstGeom prst="rect">
            <a:avLst/>
          </a:prstGeom>
          <a:noFill/>
        </p:spPr>
      </p:pic>
      <p:sp>
        <p:nvSpPr>
          <p:cNvPr id="73733" name="Rectangle 5"/>
          <p:cNvSpPr>
            <a:spLocks noChangeArrowheads="1"/>
          </p:cNvSpPr>
          <p:nvPr/>
        </p:nvSpPr>
        <p:spPr bwMode="auto">
          <a:xfrm>
            <a:off x="0" y="564634"/>
            <a:ext cx="184731" cy="369332"/>
          </a:xfrm>
          <a:prstGeom prst="rect">
            <a:avLst/>
          </a:prstGeom>
          <a:noFill/>
          <a:ln w="9525">
            <a:noFill/>
            <a:miter lim="800000"/>
            <a:headEnd/>
            <a:tailEnd/>
          </a:ln>
          <a:effectLst/>
        </p:spPr>
        <p:txBody>
          <a:bodyPr wrap="none" anchor="ctr">
            <a:spAutoFit/>
          </a:bodyPr>
          <a:lstStyle/>
          <a:p>
            <a:endParaRPr lang="tr-TR"/>
          </a:p>
        </p:txBody>
      </p:sp>
      <p:pic>
        <p:nvPicPr>
          <p:cNvPr id="73734" name="Picture 6" descr="http://www.bilgilik.com/images/beden53.jpg"/>
          <p:cNvPicPr>
            <a:picLocks noChangeAspect="1" noChangeArrowheads="1"/>
          </p:cNvPicPr>
          <p:nvPr/>
        </p:nvPicPr>
        <p:blipFill>
          <a:blip r:embed="rId6" r:link="rId7" cstate="print"/>
          <a:srcRect/>
          <a:stretch>
            <a:fillRect/>
          </a:stretch>
        </p:blipFill>
        <p:spPr bwMode="auto">
          <a:xfrm>
            <a:off x="3292123" y="2205039"/>
            <a:ext cx="1344788" cy="2808287"/>
          </a:xfrm>
          <a:prstGeom prst="rect">
            <a:avLst/>
          </a:prstGeom>
          <a:noFill/>
        </p:spPr>
      </p:pic>
      <p:pic>
        <p:nvPicPr>
          <p:cNvPr id="73735" name="Picture 7" descr="http://www.bilgilik.com/images/beden54.jpg"/>
          <p:cNvPicPr>
            <a:picLocks noChangeAspect="1" noChangeArrowheads="1"/>
          </p:cNvPicPr>
          <p:nvPr/>
        </p:nvPicPr>
        <p:blipFill>
          <a:blip r:embed="rId8" r:link="rId9" cstate="print"/>
          <a:srcRect/>
          <a:stretch>
            <a:fillRect/>
          </a:stretch>
        </p:blipFill>
        <p:spPr bwMode="auto">
          <a:xfrm>
            <a:off x="4955822" y="2205039"/>
            <a:ext cx="1536700" cy="2808287"/>
          </a:xfrm>
          <a:prstGeom prst="rect">
            <a:avLst/>
          </a:prstGeom>
          <a:noFill/>
        </p:spPr>
      </p:pic>
      <p:pic>
        <p:nvPicPr>
          <p:cNvPr id="73736" name="Picture 8" descr="http://www.bilgilik.com/images/beden55.jpg"/>
          <p:cNvPicPr>
            <a:picLocks noChangeAspect="1" noChangeArrowheads="1"/>
          </p:cNvPicPr>
          <p:nvPr/>
        </p:nvPicPr>
        <p:blipFill>
          <a:blip r:embed="rId10" r:link="rId11" cstate="print"/>
          <a:srcRect/>
          <a:stretch>
            <a:fillRect/>
          </a:stretch>
        </p:blipFill>
        <p:spPr bwMode="auto">
          <a:xfrm>
            <a:off x="6747934" y="2205038"/>
            <a:ext cx="1408289" cy="2879725"/>
          </a:xfrm>
          <a:prstGeom prst="rect">
            <a:avLst/>
          </a:prstGeom>
          <a:noFill/>
        </p:spPr>
      </p:pic>
      <p:sp>
        <p:nvSpPr>
          <p:cNvPr id="73737" name="Rectangle 9"/>
          <p:cNvSpPr>
            <a:spLocks noChangeArrowheads="1"/>
          </p:cNvSpPr>
          <p:nvPr/>
        </p:nvSpPr>
        <p:spPr bwMode="auto">
          <a:xfrm>
            <a:off x="0" y="-173553"/>
            <a:ext cx="184731" cy="369332"/>
          </a:xfrm>
          <a:prstGeom prst="rect">
            <a:avLst/>
          </a:prstGeom>
          <a:noFill/>
          <a:ln w="9525">
            <a:noFill/>
            <a:miter lim="800000"/>
            <a:headEnd/>
            <a:tailEnd/>
          </a:ln>
          <a:effectLst/>
        </p:spPr>
        <p:txBody>
          <a:bodyPr wrap="none" anchor="ctr">
            <a:spAutoFit/>
          </a:bodyPr>
          <a:lstStyle/>
          <a:p>
            <a:endParaRPr lang="tr-TR"/>
          </a:p>
        </p:txBody>
      </p:sp>
      <p:sp>
        <p:nvSpPr>
          <p:cNvPr id="73738" name="Rectangle 10"/>
          <p:cNvSpPr>
            <a:spLocks noChangeArrowheads="1"/>
          </p:cNvSpPr>
          <p:nvPr/>
        </p:nvSpPr>
        <p:spPr bwMode="auto">
          <a:xfrm>
            <a:off x="0" y="6269039"/>
            <a:ext cx="184856" cy="579437"/>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sp>
        <p:nvSpPr>
          <p:cNvPr id="73739" name="Rectangle 11"/>
          <p:cNvSpPr>
            <a:spLocks noChangeArrowheads="1"/>
          </p:cNvSpPr>
          <p:nvPr/>
        </p:nvSpPr>
        <p:spPr bwMode="auto">
          <a:xfrm>
            <a:off x="3420533" y="5155298"/>
            <a:ext cx="1249766" cy="646331"/>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Gizlenen </a:t>
            </a:r>
          </a:p>
          <a:p>
            <a:pPr eaLnBrk="1" hangingPunct="1"/>
            <a:r>
              <a:rPr lang="tr-TR" sz="1800">
                <a:solidFill>
                  <a:schemeClr val="tx2"/>
                </a:solidFill>
                <a:latin typeface="Tahoma" pitchFamily="34" charset="0"/>
              </a:rPr>
              <a:t>tedirginlik </a:t>
            </a:r>
          </a:p>
        </p:txBody>
      </p:sp>
      <p:sp>
        <p:nvSpPr>
          <p:cNvPr id="73740" name="Rectangle 12"/>
          <p:cNvSpPr>
            <a:spLocks noChangeArrowheads="1"/>
          </p:cNvSpPr>
          <p:nvPr/>
        </p:nvSpPr>
        <p:spPr bwMode="auto">
          <a:xfrm>
            <a:off x="4955823" y="5081093"/>
            <a:ext cx="1946367" cy="923330"/>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Engel oluşturmak</a:t>
            </a:r>
          </a:p>
          <a:p>
            <a:pPr eaLnBrk="1" hangingPunct="1"/>
            <a:r>
              <a:rPr lang="tr-TR" sz="1800">
                <a:solidFill>
                  <a:schemeClr val="tx2"/>
                </a:solidFill>
                <a:latin typeface="Tahoma" pitchFamily="34" charset="0"/>
              </a:rPr>
              <a:t>  için kullanılan</a:t>
            </a:r>
          </a:p>
          <a:p>
            <a:pPr eaLnBrk="1" hangingPunct="1"/>
            <a:r>
              <a:rPr lang="tr-TR" sz="1800">
                <a:solidFill>
                  <a:schemeClr val="tx2"/>
                </a:solidFill>
                <a:latin typeface="Tahoma" pitchFamily="34" charset="0"/>
              </a:rPr>
              <a:t>       çanta </a:t>
            </a:r>
          </a:p>
        </p:txBody>
      </p:sp>
      <p:sp>
        <p:nvSpPr>
          <p:cNvPr id="73741" name="Rectangle 13"/>
          <p:cNvSpPr>
            <a:spLocks noChangeArrowheads="1"/>
          </p:cNvSpPr>
          <p:nvPr/>
        </p:nvSpPr>
        <p:spPr bwMode="auto">
          <a:xfrm>
            <a:off x="6684434" y="5081093"/>
            <a:ext cx="1946367" cy="923330"/>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Engel oluşturmak</a:t>
            </a:r>
          </a:p>
          <a:p>
            <a:pPr eaLnBrk="1" hangingPunct="1"/>
            <a:r>
              <a:rPr lang="tr-TR" sz="1800">
                <a:solidFill>
                  <a:schemeClr val="tx2"/>
                </a:solidFill>
                <a:latin typeface="Tahoma" pitchFamily="34" charset="0"/>
              </a:rPr>
              <a:t>  için kullanılan</a:t>
            </a:r>
          </a:p>
          <a:p>
            <a:pPr eaLnBrk="1" hangingPunct="1"/>
            <a:r>
              <a:rPr lang="tr-TR" sz="1800">
                <a:solidFill>
                  <a:schemeClr val="tx2"/>
                </a:solidFill>
                <a:latin typeface="Tahoma" pitchFamily="34" charset="0"/>
              </a:rPr>
              <a:t>      çiçekler </a:t>
            </a:r>
          </a:p>
        </p:txBody>
      </p:sp>
      <p:sp>
        <p:nvSpPr>
          <p:cNvPr id="73742" name="Rectangle 14"/>
          <p:cNvSpPr>
            <a:spLocks noChangeArrowheads="1"/>
          </p:cNvSpPr>
          <p:nvPr/>
        </p:nvSpPr>
        <p:spPr bwMode="auto">
          <a:xfrm>
            <a:off x="1243190" y="5157788"/>
            <a:ext cx="1885244" cy="641350"/>
          </a:xfrm>
          <a:prstGeom prst="rect">
            <a:avLst/>
          </a:prstGeom>
          <a:noFill/>
          <a:ln w="9525">
            <a:noFill/>
            <a:miter lim="800000"/>
            <a:headEnd/>
            <a:tailEnd/>
          </a:ln>
          <a:effectLst/>
        </p:spPr>
        <p:txBody>
          <a:bodyPr anchor="ctr">
            <a:spAutoFit/>
          </a:bodyPr>
          <a:lstStyle/>
          <a:p>
            <a:pPr eaLnBrk="1" hangingPunct="1"/>
            <a:r>
              <a:rPr lang="tr-TR" sz="1800">
                <a:solidFill>
                  <a:schemeClr val="tx2"/>
                </a:solidFill>
                <a:latin typeface="Tahoma" pitchFamily="34" charset="0"/>
              </a:rPr>
              <a:t>Bilek kilitlemenin </a:t>
            </a:r>
          </a:p>
          <a:p>
            <a:pPr eaLnBrk="1" hangingPunct="1"/>
            <a:r>
              <a:rPr lang="tr-TR" sz="1800">
                <a:solidFill>
                  <a:schemeClr val="tx2"/>
                </a:solidFill>
                <a:latin typeface="Tahoma" pitchFamily="34" charset="0"/>
              </a:rPr>
              <a:t>  görülen halleri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3742"/>
                                        </p:tgtEl>
                                        <p:attrNameLst>
                                          <p:attrName>style.visibility</p:attrName>
                                        </p:attrNameLst>
                                      </p:cBhvr>
                                      <p:to>
                                        <p:strVal val="visible"/>
                                      </p:to>
                                    </p:set>
                                    <p:animEffect transition="in" filter="diamond(in)">
                                      <p:cBhvr>
                                        <p:cTn id="7" dur="1000"/>
                                        <p:tgtEl>
                                          <p:spTgt spid="7374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3739"/>
                                        </p:tgtEl>
                                        <p:attrNameLst>
                                          <p:attrName>style.visibility</p:attrName>
                                        </p:attrNameLst>
                                      </p:cBhvr>
                                      <p:to>
                                        <p:strVal val="visible"/>
                                      </p:to>
                                    </p:set>
                                    <p:animEffect transition="in" filter="diamond(in)">
                                      <p:cBhvr>
                                        <p:cTn id="12" dur="1000"/>
                                        <p:tgtEl>
                                          <p:spTgt spid="73739"/>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3740"/>
                                        </p:tgtEl>
                                        <p:attrNameLst>
                                          <p:attrName>style.visibility</p:attrName>
                                        </p:attrNameLst>
                                      </p:cBhvr>
                                      <p:to>
                                        <p:strVal val="visible"/>
                                      </p:to>
                                    </p:set>
                                    <p:animEffect transition="in" filter="diamond(in)">
                                      <p:cBhvr>
                                        <p:cTn id="17" dur="1000"/>
                                        <p:tgtEl>
                                          <p:spTgt spid="73740"/>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3741"/>
                                        </p:tgtEl>
                                        <p:attrNameLst>
                                          <p:attrName>style.visibility</p:attrName>
                                        </p:attrNameLst>
                                      </p:cBhvr>
                                      <p:to>
                                        <p:strVal val="visible"/>
                                      </p:to>
                                    </p:set>
                                    <p:animEffect transition="in" filter="diamond(in)">
                                      <p:cBhvr>
                                        <p:cTn id="22" dur="1000"/>
                                        <p:tgtEl>
                                          <p:spTgt spid="737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9" grpId="0"/>
      <p:bldP spid="73740" grpId="0"/>
      <p:bldP spid="73741" grpId="0"/>
      <p:bldP spid="7374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tr-TR"/>
              <a:t>Kol kavrama</a:t>
            </a:r>
          </a:p>
        </p:txBody>
      </p:sp>
      <p:pic>
        <p:nvPicPr>
          <p:cNvPr id="75779" name="Picture 3" descr="beden48"/>
          <p:cNvPicPr>
            <a:picLocks noChangeAspect="1" noChangeArrowheads="1"/>
          </p:cNvPicPr>
          <p:nvPr/>
        </p:nvPicPr>
        <p:blipFill>
          <a:blip r:embed="rId2" cstate="print"/>
          <a:srcRect/>
          <a:stretch>
            <a:fillRect/>
          </a:stretch>
        </p:blipFill>
        <p:spPr bwMode="auto">
          <a:xfrm>
            <a:off x="924279" y="2060575"/>
            <a:ext cx="1588911" cy="2808288"/>
          </a:xfrm>
          <a:prstGeom prst="rect">
            <a:avLst/>
          </a:prstGeom>
          <a:noFill/>
          <a:ln w="9525">
            <a:noFill/>
            <a:miter lim="800000"/>
            <a:headEnd/>
            <a:tailEnd/>
          </a:ln>
        </p:spPr>
      </p:pic>
      <p:pic>
        <p:nvPicPr>
          <p:cNvPr id="75780" name="Picture 4" descr="http://www.bilgilik.com/images/beden49.jpg"/>
          <p:cNvPicPr>
            <a:picLocks noChangeAspect="1" noChangeArrowheads="1"/>
          </p:cNvPicPr>
          <p:nvPr/>
        </p:nvPicPr>
        <p:blipFill>
          <a:blip r:embed="rId3" r:link="rId4" cstate="print"/>
          <a:srcRect/>
          <a:stretch>
            <a:fillRect/>
          </a:stretch>
        </p:blipFill>
        <p:spPr bwMode="auto">
          <a:xfrm>
            <a:off x="2843390" y="2060576"/>
            <a:ext cx="1536700" cy="2881313"/>
          </a:xfrm>
          <a:prstGeom prst="rect">
            <a:avLst/>
          </a:prstGeom>
          <a:noFill/>
        </p:spPr>
      </p:pic>
      <p:pic>
        <p:nvPicPr>
          <p:cNvPr id="75781" name="Picture 5" descr="http://www.bilgilik.com/images/beden50.jpg"/>
          <p:cNvPicPr>
            <a:picLocks noChangeAspect="1" noChangeArrowheads="1"/>
          </p:cNvPicPr>
          <p:nvPr/>
        </p:nvPicPr>
        <p:blipFill>
          <a:blip r:embed="rId5" r:link="rId6" cstate="print"/>
          <a:srcRect/>
          <a:stretch>
            <a:fillRect/>
          </a:stretch>
        </p:blipFill>
        <p:spPr bwMode="auto">
          <a:xfrm>
            <a:off x="4763912" y="2060575"/>
            <a:ext cx="1346200" cy="2860675"/>
          </a:xfrm>
          <a:prstGeom prst="rect">
            <a:avLst/>
          </a:prstGeom>
          <a:noFill/>
        </p:spPr>
      </p:pic>
      <p:sp>
        <p:nvSpPr>
          <p:cNvPr id="75782" name="Rectangle 6"/>
          <p:cNvSpPr>
            <a:spLocks noChangeArrowheads="1"/>
          </p:cNvSpPr>
          <p:nvPr/>
        </p:nvSpPr>
        <p:spPr bwMode="auto">
          <a:xfrm>
            <a:off x="0" y="-35441"/>
            <a:ext cx="184731" cy="369332"/>
          </a:xfrm>
          <a:prstGeom prst="rect">
            <a:avLst/>
          </a:prstGeom>
          <a:noFill/>
          <a:ln w="9525">
            <a:noFill/>
            <a:miter lim="800000"/>
            <a:headEnd/>
            <a:tailEnd/>
          </a:ln>
          <a:effectLst/>
        </p:spPr>
        <p:txBody>
          <a:bodyPr wrap="none" anchor="ctr">
            <a:spAutoFit/>
          </a:bodyPr>
          <a:lstStyle/>
          <a:p>
            <a:endParaRPr lang="tr-TR"/>
          </a:p>
        </p:txBody>
      </p:sp>
      <p:sp>
        <p:nvSpPr>
          <p:cNvPr id="75783" name="Rectangle 7"/>
          <p:cNvSpPr>
            <a:spLocks noChangeArrowheads="1"/>
          </p:cNvSpPr>
          <p:nvPr/>
        </p:nvSpPr>
        <p:spPr bwMode="auto">
          <a:xfrm>
            <a:off x="0" y="6130925"/>
            <a:ext cx="184856" cy="579438"/>
          </a:xfrm>
          <a:prstGeom prst="rect">
            <a:avLst/>
          </a:prstGeom>
          <a:noFill/>
          <a:ln w="9525">
            <a:noFill/>
            <a:miter lim="800000"/>
            <a:headEnd/>
            <a:tailEnd/>
          </a:ln>
          <a:effectLst/>
        </p:spPr>
        <p:txBody>
          <a:bodyPr wrap="none" anchor="ctr">
            <a:spAutoFit/>
          </a:bodyPr>
          <a:lstStyle/>
          <a:p>
            <a:pPr eaLnBrk="1" hangingPunct="1"/>
            <a:r>
              <a:rPr lang="tr-TR" sz="700">
                <a:latin typeface="Verdana" pitchFamily="34" charset="0"/>
                <a:cs typeface="Times New Roman" pitchFamily="18" charset="0"/>
              </a:rPr>
              <a:t/>
            </a:r>
            <a:br>
              <a:rPr lang="tr-TR" sz="700">
                <a:latin typeface="Verdana" pitchFamily="34" charset="0"/>
                <a:cs typeface="Times New Roman" pitchFamily="18" charset="0"/>
              </a:rPr>
            </a:br>
            <a:r>
              <a:rPr lang="tr-TR" sz="700">
                <a:latin typeface="Verdana" pitchFamily="34" charset="0"/>
                <a:cs typeface="Times New Roman" pitchFamily="18" charset="0"/>
              </a:rPr>
              <a:t/>
            </a:r>
            <a:br>
              <a:rPr lang="tr-TR" sz="700">
                <a:latin typeface="Verdana" pitchFamily="34" charset="0"/>
                <a:cs typeface="Times New Roman" pitchFamily="18" charset="0"/>
              </a:rPr>
            </a:br>
            <a:endParaRPr lang="tr-TR" sz="1800">
              <a:latin typeface="Arial" pitchFamily="34" charset="0"/>
            </a:endParaRPr>
          </a:p>
        </p:txBody>
      </p:sp>
      <p:pic>
        <p:nvPicPr>
          <p:cNvPr id="75784" name="Picture 8" descr="beden52"/>
          <p:cNvPicPr>
            <a:picLocks noChangeAspect="1" noChangeArrowheads="1"/>
          </p:cNvPicPr>
          <p:nvPr/>
        </p:nvPicPr>
        <p:blipFill>
          <a:blip r:embed="rId7" cstate="print"/>
          <a:srcRect/>
          <a:stretch>
            <a:fillRect/>
          </a:stretch>
        </p:blipFill>
        <p:spPr bwMode="auto">
          <a:xfrm>
            <a:off x="6684434" y="2133600"/>
            <a:ext cx="1432277" cy="2806700"/>
          </a:xfrm>
          <a:prstGeom prst="rect">
            <a:avLst/>
          </a:prstGeom>
          <a:noFill/>
          <a:ln w="9525">
            <a:noFill/>
            <a:miter lim="800000"/>
            <a:headEnd/>
            <a:tailEnd/>
          </a:ln>
        </p:spPr>
      </p:pic>
      <p:sp>
        <p:nvSpPr>
          <p:cNvPr id="75785" name="Rectangle 9"/>
          <p:cNvSpPr>
            <a:spLocks noChangeArrowheads="1"/>
          </p:cNvSpPr>
          <p:nvPr/>
        </p:nvSpPr>
        <p:spPr bwMode="auto">
          <a:xfrm>
            <a:off x="540457" y="5009654"/>
            <a:ext cx="1911101" cy="923330"/>
          </a:xfrm>
          <a:prstGeom prst="rect">
            <a:avLst/>
          </a:prstGeom>
          <a:noFill/>
          <a:ln w="9525">
            <a:noFill/>
            <a:miter lim="800000"/>
            <a:headEnd/>
            <a:tailEnd/>
          </a:ln>
          <a:effectLst/>
        </p:spPr>
        <p:txBody>
          <a:bodyPr wrap="none" anchor="ctr">
            <a:spAutoFit/>
          </a:bodyPr>
          <a:lstStyle/>
          <a:p>
            <a:pPr eaLnBrk="1" hangingPunct="1"/>
            <a:r>
              <a:rPr lang="tr-TR" sz="1800">
                <a:latin typeface="Tahoma" pitchFamily="34" charset="0"/>
              </a:rPr>
              <a:t>Sağlam bir duruş</a:t>
            </a:r>
            <a:br>
              <a:rPr lang="tr-TR" sz="1800">
                <a:latin typeface="Tahoma" pitchFamily="34" charset="0"/>
              </a:rPr>
            </a:br>
            <a:r>
              <a:rPr lang="tr-TR" sz="1800">
                <a:latin typeface="Tahoma" pitchFamily="34" charset="0"/>
              </a:rPr>
              <a:t/>
            </a:r>
            <a:br>
              <a:rPr lang="tr-TR" sz="1800">
                <a:latin typeface="Tahoma" pitchFamily="34" charset="0"/>
              </a:rPr>
            </a:br>
            <a:endParaRPr lang="tr-TR" sz="1800">
              <a:latin typeface="Tahoma" pitchFamily="34" charset="0"/>
            </a:endParaRPr>
          </a:p>
        </p:txBody>
      </p:sp>
      <p:sp>
        <p:nvSpPr>
          <p:cNvPr id="75786" name="Rectangle 10"/>
          <p:cNvSpPr>
            <a:spLocks noChangeArrowheads="1"/>
          </p:cNvSpPr>
          <p:nvPr/>
        </p:nvSpPr>
        <p:spPr bwMode="auto">
          <a:xfrm>
            <a:off x="2651478" y="4941888"/>
            <a:ext cx="1848556" cy="641350"/>
          </a:xfrm>
          <a:prstGeom prst="rect">
            <a:avLst/>
          </a:prstGeom>
          <a:noFill/>
          <a:ln w="9525">
            <a:noFill/>
            <a:miter lim="800000"/>
            <a:headEnd/>
            <a:tailEnd/>
          </a:ln>
          <a:effectLst/>
        </p:spPr>
        <p:txBody>
          <a:bodyPr anchor="ctr">
            <a:spAutoFit/>
          </a:bodyPr>
          <a:lstStyle/>
          <a:p>
            <a:pPr algn="ctr" eaLnBrk="1" hangingPunct="1"/>
            <a:r>
              <a:rPr lang="tr-TR" sz="1800">
                <a:latin typeface="Tahoma" pitchFamily="34" charset="0"/>
              </a:rPr>
              <a:t>Üstünlük tavrı gösteriliyor </a:t>
            </a:r>
          </a:p>
        </p:txBody>
      </p:sp>
      <p:sp>
        <p:nvSpPr>
          <p:cNvPr id="75787" name="Rectangle 11"/>
          <p:cNvSpPr>
            <a:spLocks noChangeArrowheads="1"/>
          </p:cNvSpPr>
          <p:nvPr/>
        </p:nvSpPr>
        <p:spPr bwMode="auto">
          <a:xfrm>
            <a:off x="4429478" y="4941888"/>
            <a:ext cx="2126544" cy="641350"/>
          </a:xfrm>
          <a:prstGeom prst="rect">
            <a:avLst/>
          </a:prstGeom>
          <a:noFill/>
          <a:ln w="9525">
            <a:noFill/>
            <a:miter lim="800000"/>
            <a:headEnd/>
            <a:tailEnd/>
          </a:ln>
          <a:effectLst/>
        </p:spPr>
        <p:txBody>
          <a:bodyPr anchor="ctr">
            <a:spAutoFit/>
          </a:bodyPr>
          <a:lstStyle/>
          <a:p>
            <a:pPr algn="ctr" eaLnBrk="1" hangingPunct="1"/>
            <a:r>
              <a:rPr lang="tr-TR" sz="1800">
                <a:latin typeface="Tahoma" pitchFamily="34" charset="0"/>
              </a:rPr>
              <a:t>Kendi kendiyle </a:t>
            </a:r>
          </a:p>
          <a:p>
            <a:pPr algn="ctr" eaLnBrk="1" hangingPunct="1"/>
            <a:r>
              <a:rPr lang="tr-TR" sz="1800">
                <a:latin typeface="Tahoma" pitchFamily="34" charset="0"/>
              </a:rPr>
              <a:t>el ele tutuşmuş </a:t>
            </a:r>
          </a:p>
        </p:txBody>
      </p:sp>
      <p:sp>
        <p:nvSpPr>
          <p:cNvPr id="75788" name="Rectangle 12"/>
          <p:cNvSpPr>
            <a:spLocks noChangeArrowheads="1"/>
          </p:cNvSpPr>
          <p:nvPr/>
        </p:nvSpPr>
        <p:spPr bwMode="auto">
          <a:xfrm>
            <a:off x="6684434" y="5012017"/>
            <a:ext cx="1837170" cy="369332"/>
          </a:xfrm>
          <a:prstGeom prst="rect">
            <a:avLst/>
          </a:prstGeom>
          <a:noFill/>
          <a:ln w="9525">
            <a:noFill/>
            <a:miter lim="800000"/>
            <a:headEnd/>
            <a:tailEnd/>
          </a:ln>
          <a:effectLst/>
        </p:spPr>
        <p:txBody>
          <a:bodyPr wrap="none" anchor="ctr">
            <a:spAutoFit/>
          </a:bodyPr>
          <a:lstStyle/>
          <a:p>
            <a:pPr eaLnBrk="1" hangingPunct="1"/>
            <a:r>
              <a:rPr lang="tr-TR" sz="1800">
                <a:latin typeface="Tahoma" pitchFamily="34" charset="0"/>
              </a:rPr>
              <a:t>Kısmi kol engeli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5785"/>
                                        </p:tgtEl>
                                        <p:attrNameLst>
                                          <p:attrName>style.visibility</p:attrName>
                                        </p:attrNameLst>
                                      </p:cBhvr>
                                      <p:to>
                                        <p:strVal val="visible"/>
                                      </p:to>
                                    </p:set>
                                    <p:animEffect transition="in" filter="diamond(in)">
                                      <p:cBhvr>
                                        <p:cTn id="7" dur="2000"/>
                                        <p:tgtEl>
                                          <p:spTgt spid="7578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5786"/>
                                        </p:tgtEl>
                                        <p:attrNameLst>
                                          <p:attrName>style.visibility</p:attrName>
                                        </p:attrNameLst>
                                      </p:cBhvr>
                                      <p:to>
                                        <p:strVal val="visible"/>
                                      </p:to>
                                    </p:set>
                                    <p:animEffect transition="in" filter="diamond(in)">
                                      <p:cBhvr>
                                        <p:cTn id="12" dur="2000"/>
                                        <p:tgtEl>
                                          <p:spTgt spid="7578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5787"/>
                                        </p:tgtEl>
                                        <p:attrNameLst>
                                          <p:attrName>style.visibility</p:attrName>
                                        </p:attrNameLst>
                                      </p:cBhvr>
                                      <p:to>
                                        <p:strVal val="visible"/>
                                      </p:to>
                                    </p:set>
                                    <p:animEffect transition="in" filter="diamond(in)">
                                      <p:cBhvr>
                                        <p:cTn id="17" dur="2000"/>
                                        <p:tgtEl>
                                          <p:spTgt spid="7578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5788"/>
                                        </p:tgtEl>
                                        <p:attrNameLst>
                                          <p:attrName>style.visibility</p:attrName>
                                        </p:attrNameLst>
                                      </p:cBhvr>
                                      <p:to>
                                        <p:strVal val="visible"/>
                                      </p:to>
                                    </p:set>
                                    <p:animEffect transition="in" filter="diamond(in)">
                                      <p:cBhvr>
                                        <p:cTn id="22" dur="2000"/>
                                        <p:tgtEl>
                                          <p:spTgt spid="75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5" grpId="0"/>
      <p:bldP spid="75786" grpId="0"/>
      <p:bldP spid="75787" grpId="0"/>
      <p:bldP spid="7578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noFill/>
          <a:ln/>
        </p:spPr>
        <p:txBody>
          <a:bodyPr lIns="91440" tIns="45720" rIns="91440" bIns="45720" anchor="b"/>
          <a:lstStyle/>
          <a:p>
            <a:r>
              <a:rPr lang="tr-TR"/>
              <a:t>Kol kavrama</a:t>
            </a:r>
          </a:p>
        </p:txBody>
      </p:sp>
      <p:pic>
        <p:nvPicPr>
          <p:cNvPr id="77827" name="Picture 3" descr="http://www.bilgilik.com/images/beden47.jpg"/>
          <p:cNvPicPr>
            <a:picLocks noChangeAspect="1" noChangeArrowheads="1"/>
          </p:cNvPicPr>
          <p:nvPr/>
        </p:nvPicPr>
        <p:blipFill>
          <a:blip r:embed="rId2" r:link="rId3" cstate="print"/>
          <a:srcRect/>
          <a:stretch>
            <a:fillRect/>
          </a:stretch>
        </p:blipFill>
        <p:spPr bwMode="auto">
          <a:xfrm>
            <a:off x="1476022" y="2133600"/>
            <a:ext cx="1943100" cy="2808288"/>
          </a:xfrm>
          <a:prstGeom prst="rect">
            <a:avLst/>
          </a:prstGeom>
          <a:noFill/>
        </p:spPr>
      </p:pic>
      <p:pic>
        <p:nvPicPr>
          <p:cNvPr id="77828" name="Picture 4" descr="http://www.bilgilik.com/images/beden51.jpg"/>
          <p:cNvPicPr>
            <a:picLocks noChangeAspect="1" noChangeArrowheads="1"/>
          </p:cNvPicPr>
          <p:nvPr/>
        </p:nvPicPr>
        <p:blipFill>
          <a:blip r:embed="rId4" r:link="rId5" cstate="print"/>
          <a:srcRect/>
          <a:stretch>
            <a:fillRect/>
          </a:stretch>
        </p:blipFill>
        <p:spPr bwMode="auto">
          <a:xfrm>
            <a:off x="5579534" y="2133600"/>
            <a:ext cx="1838678" cy="2808288"/>
          </a:xfrm>
          <a:prstGeom prst="rect">
            <a:avLst/>
          </a:prstGeom>
          <a:noFill/>
        </p:spPr>
      </p:pic>
      <p:sp>
        <p:nvSpPr>
          <p:cNvPr id="77829" name="Rectangle 5"/>
          <p:cNvSpPr>
            <a:spLocks noChangeArrowheads="1"/>
          </p:cNvSpPr>
          <p:nvPr/>
        </p:nvSpPr>
        <p:spPr bwMode="auto">
          <a:xfrm>
            <a:off x="0" y="312222"/>
            <a:ext cx="184731" cy="369332"/>
          </a:xfrm>
          <a:prstGeom prst="rect">
            <a:avLst/>
          </a:prstGeom>
          <a:noFill/>
          <a:ln w="9525">
            <a:noFill/>
            <a:miter lim="800000"/>
            <a:headEnd/>
            <a:tailEnd/>
          </a:ln>
          <a:effectLst/>
        </p:spPr>
        <p:txBody>
          <a:bodyPr wrap="none" anchor="ctr">
            <a:spAutoFit/>
          </a:bodyPr>
          <a:lstStyle/>
          <a:p>
            <a:endParaRPr lang="tr-TR"/>
          </a:p>
        </p:txBody>
      </p:sp>
      <p:sp>
        <p:nvSpPr>
          <p:cNvPr id="77830" name="Rectangle 6"/>
          <p:cNvSpPr>
            <a:spLocks noChangeArrowheads="1"/>
          </p:cNvSpPr>
          <p:nvPr/>
        </p:nvSpPr>
        <p:spPr bwMode="auto">
          <a:xfrm>
            <a:off x="0" y="5630864"/>
            <a:ext cx="184856" cy="731837"/>
          </a:xfrm>
          <a:prstGeom prst="rect">
            <a:avLst/>
          </a:prstGeom>
          <a:noFill/>
          <a:ln w="9525">
            <a:noFill/>
            <a:miter lim="800000"/>
            <a:headEnd/>
            <a:tailEnd/>
          </a:ln>
          <a:effectLst/>
        </p:spPr>
        <p:txBody>
          <a:bodyPr wrap="none" anchor="ctr">
            <a:spAutoFit/>
          </a:bodyPr>
          <a:lstStyle/>
          <a:p>
            <a:pPr eaLnBrk="1" hangingPunct="1"/>
            <a:r>
              <a:rPr lang="tr-TR" sz="1200">
                <a:latin typeface="Arial" pitchFamily="34" charset="0"/>
                <a:ea typeface="Times New Roman" pitchFamily="18" charset="0"/>
                <a:cs typeface="Arial" pitchFamily="34" charset="0"/>
              </a:rPr>
              <a:t/>
            </a:r>
            <a:br>
              <a:rPr lang="tr-TR" sz="1200">
                <a:latin typeface="Arial" pitchFamily="34" charset="0"/>
                <a:ea typeface="Times New Roman" pitchFamily="18" charset="0"/>
                <a:cs typeface="Arial" pitchFamily="34" charset="0"/>
              </a:rPr>
            </a:br>
            <a:r>
              <a:rPr lang="tr-TR" sz="1200">
                <a:latin typeface="Arial" pitchFamily="34" charset="0"/>
                <a:ea typeface="Times New Roman" pitchFamily="18" charset="0"/>
                <a:cs typeface="Arial" pitchFamily="34" charset="0"/>
              </a:rPr>
              <a:t/>
            </a:r>
            <a:br>
              <a:rPr lang="tr-TR" sz="1200">
                <a:latin typeface="Arial" pitchFamily="34" charset="0"/>
                <a:ea typeface="Times New Roman" pitchFamily="18" charset="0"/>
                <a:cs typeface="Arial" pitchFamily="34" charset="0"/>
              </a:rPr>
            </a:br>
            <a:endParaRPr lang="tr-TR" sz="1800">
              <a:latin typeface="Arial" pitchFamily="34" charset="0"/>
              <a:ea typeface="Times New Roman" pitchFamily="18" charset="0"/>
              <a:cs typeface="Arial" pitchFamily="34" charset="0"/>
            </a:endParaRPr>
          </a:p>
        </p:txBody>
      </p:sp>
      <p:sp>
        <p:nvSpPr>
          <p:cNvPr id="77831" name="Rectangle 7"/>
          <p:cNvSpPr>
            <a:spLocks noChangeArrowheads="1"/>
          </p:cNvSpPr>
          <p:nvPr/>
        </p:nvSpPr>
        <p:spPr bwMode="auto">
          <a:xfrm>
            <a:off x="1157930" y="4939398"/>
            <a:ext cx="2613151" cy="646331"/>
          </a:xfrm>
          <a:prstGeom prst="rect">
            <a:avLst/>
          </a:prstGeom>
          <a:noFill/>
          <a:ln w="9525">
            <a:noFill/>
            <a:miter lim="800000"/>
            <a:headEnd/>
            <a:tailEnd/>
          </a:ln>
          <a:effectLst/>
        </p:spPr>
        <p:txBody>
          <a:bodyPr wrap="none" anchor="ctr">
            <a:spAutoFit/>
          </a:bodyPr>
          <a:lstStyle/>
          <a:p>
            <a:pPr algn="ctr" eaLnBrk="1" hangingPunct="1"/>
            <a:r>
              <a:rPr lang="tr-TR" sz="1800">
                <a:solidFill>
                  <a:schemeClr val="tx2"/>
                </a:solidFill>
                <a:latin typeface="Tahoma" pitchFamily="34" charset="0"/>
              </a:rPr>
              <a:t>Yumruklar saldırgan bir </a:t>
            </a:r>
          </a:p>
          <a:p>
            <a:pPr algn="ctr" eaLnBrk="1" hangingPunct="1"/>
            <a:r>
              <a:rPr lang="tr-TR" sz="1800">
                <a:solidFill>
                  <a:schemeClr val="tx2"/>
                </a:solidFill>
                <a:latin typeface="Tahoma" pitchFamily="34" charset="0"/>
              </a:rPr>
              <a:t>tavır anlamına geliyor </a:t>
            </a:r>
          </a:p>
        </p:txBody>
      </p:sp>
      <p:sp>
        <p:nvSpPr>
          <p:cNvPr id="77832" name="Rectangle 8"/>
          <p:cNvSpPr>
            <a:spLocks noChangeArrowheads="1"/>
          </p:cNvSpPr>
          <p:nvPr/>
        </p:nvSpPr>
        <p:spPr bwMode="auto">
          <a:xfrm>
            <a:off x="5404556" y="4873517"/>
            <a:ext cx="2466622" cy="646331"/>
          </a:xfrm>
          <a:prstGeom prst="rect">
            <a:avLst/>
          </a:prstGeom>
          <a:noFill/>
          <a:ln w="9525">
            <a:noFill/>
            <a:miter lim="800000"/>
            <a:headEnd/>
            <a:tailEnd/>
          </a:ln>
          <a:effectLst/>
        </p:spPr>
        <p:txBody>
          <a:bodyPr anchor="ctr">
            <a:spAutoFit/>
          </a:bodyPr>
          <a:lstStyle/>
          <a:p>
            <a:pPr eaLnBrk="1" hangingPunct="1"/>
            <a:r>
              <a:rPr lang="tr-TR" sz="1800">
                <a:solidFill>
                  <a:schemeClr val="tx2"/>
                </a:solidFill>
                <a:latin typeface="Tahoma" pitchFamily="34" charset="0"/>
              </a:rPr>
              <a:t>Standart kol kavuşturma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7831"/>
                                        </p:tgtEl>
                                        <p:attrNameLst>
                                          <p:attrName>style.visibility</p:attrName>
                                        </p:attrNameLst>
                                      </p:cBhvr>
                                      <p:to>
                                        <p:strVal val="visible"/>
                                      </p:to>
                                    </p:set>
                                    <p:animEffect transition="in" filter="diamond(in)">
                                      <p:cBhvr>
                                        <p:cTn id="7" dur="2000"/>
                                        <p:tgtEl>
                                          <p:spTgt spid="7783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7832"/>
                                        </p:tgtEl>
                                        <p:attrNameLst>
                                          <p:attrName>style.visibility</p:attrName>
                                        </p:attrNameLst>
                                      </p:cBhvr>
                                      <p:to>
                                        <p:strVal val="visible"/>
                                      </p:to>
                                    </p:set>
                                    <p:animEffect transition="in" filter="diamond(in)">
                                      <p:cBhvr>
                                        <p:cTn id="12" dur="2000"/>
                                        <p:tgtEl>
                                          <p:spTgt spid="778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p:bldP spid="7783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tr-TR"/>
              <a:t>Popüler Davranışlar </a:t>
            </a:r>
          </a:p>
        </p:txBody>
      </p:sp>
      <p:pic>
        <p:nvPicPr>
          <p:cNvPr id="79875" name="Picture 3" descr="http://www.bilgilik.com/images/beden69.jpg"/>
          <p:cNvPicPr>
            <a:picLocks noChangeAspect="1" noChangeArrowheads="1"/>
          </p:cNvPicPr>
          <p:nvPr/>
        </p:nvPicPr>
        <p:blipFill>
          <a:blip r:embed="rId2" r:link="rId3" cstate="print"/>
          <a:srcRect/>
          <a:stretch>
            <a:fillRect/>
          </a:stretch>
        </p:blipFill>
        <p:spPr bwMode="auto">
          <a:xfrm>
            <a:off x="924278" y="2205039"/>
            <a:ext cx="2160411" cy="2160587"/>
          </a:xfrm>
          <a:prstGeom prst="rect">
            <a:avLst/>
          </a:prstGeom>
          <a:noFill/>
        </p:spPr>
      </p:pic>
      <p:pic>
        <p:nvPicPr>
          <p:cNvPr id="79876" name="Picture 4" descr="http://www.bilgilik.com/images/beden70.jpg"/>
          <p:cNvPicPr>
            <a:picLocks noChangeAspect="1" noChangeArrowheads="1"/>
          </p:cNvPicPr>
          <p:nvPr/>
        </p:nvPicPr>
        <p:blipFill>
          <a:blip r:embed="rId4" r:link="rId5" cstate="print"/>
          <a:srcRect/>
          <a:stretch>
            <a:fillRect/>
          </a:stretch>
        </p:blipFill>
        <p:spPr bwMode="auto">
          <a:xfrm>
            <a:off x="3484034" y="2205039"/>
            <a:ext cx="2298700" cy="2160587"/>
          </a:xfrm>
          <a:prstGeom prst="rect">
            <a:avLst/>
          </a:prstGeom>
          <a:noFill/>
        </p:spPr>
      </p:pic>
      <p:pic>
        <p:nvPicPr>
          <p:cNvPr id="79877" name="Picture 5" descr="http://www.bilgilik.com/images/beden71.jpg"/>
          <p:cNvPicPr>
            <a:picLocks noChangeAspect="1" noChangeArrowheads="1"/>
          </p:cNvPicPr>
          <p:nvPr/>
        </p:nvPicPr>
        <p:blipFill>
          <a:blip r:embed="rId6" r:link="rId7" cstate="print"/>
          <a:srcRect/>
          <a:stretch>
            <a:fillRect/>
          </a:stretch>
        </p:blipFill>
        <p:spPr bwMode="auto">
          <a:xfrm>
            <a:off x="6172201" y="2205039"/>
            <a:ext cx="1995311" cy="2160587"/>
          </a:xfrm>
          <a:prstGeom prst="rect">
            <a:avLst/>
          </a:prstGeom>
          <a:noFill/>
        </p:spPr>
      </p:pic>
      <p:sp>
        <p:nvSpPr>
          <p:cNvPr id="79878" name="Rectangle 6"/>
          <p:cNvSpPr>
            <a:spLocks noChangeArrowheads="1"/>
          </p:cNvSpPr>
          <p:nvPr/>
        </p:nvSpPr>
        <p:spPr bwMode="auto">
          <a:xfrm>
            <a:off x="0" y="593209"/>
            <a:ext cx="184731" cy="369332"/>
          </a:xfrm>
          <a:prstGeom prst="rect">
            <a:avLst/>
          </a:prstGeom>
          <a:noFill/>
          <a:ln w="9525">
            <a:noFill/>
            <a:miter lim="800000"/>
            <a:headEnd/>
            <a:tailEnd/>
          </a:ln>
          <a:effectLst/>
        </p:spPr>
        <p:txBody>
          <a:bodyPr wrap="none" anchor="ctr">
            <a:spAutoFit/>
          </a:bodyPr>
          <a:lstStyle/>
          <a:p>
            <a:endParaRPr lang="tr-TR"/>
          </a:p>
        </p:txBody>
      </p:sp>
      <p:sp>
        <p:nvSpPr>
          <p:cNvPr id="79879" name="Rectangle 7"/>
          <p:cNvSpPr>
            <a:spLocks noChangeArrowheads="1"/>
          </p:cNvSpPr>
          <p:nvPr/>
        </p:nvSpPr>
        <p:spPr bwMode="auto">
          <a:xfrm>
            <a:off x="0" y="5349875"/>
            <a:ext cx="184856" cy="731838"/>
          </a:xfrm>
          <a:prstGeom prst="rect">
            <a:avLst/>
          </a:prstGeom>
          <a:noFill/>
          <a:ln w="9525">
            <a:noFill/>
            <a:miter lim="800000"/>
            <a:headEnd/>
            <a:tailEnd/>
          </a:ln>
          <a:effectLst/>
        </p:spPr>
        <p:txBody>
          <a:bodyPr wrap="none" anchor="ctr">
            <a:spAutoFit/>
          </a:bodyPr>
          <a:lstStyle/>
          <a:p>
            <a:pPr eaLnBrk="1" hangingPunct="1"/>
            <a:r>
              <a:rPr lang="tr-TR" sz="1200">
                <a:latin typeface="Arial" pitchFamily="34" charset="0"/>
                <a:ea typeface="Times New Roman" pitchFamily="18" charset="0"/>
                <a:cs typeface="Arial" pitchFamily="34" charset="0"/>
              </a:rPr>
              <a:t/>
            </a:r>
            <a:br>
              <a:rPr lang="tr-TR" sz="1200">
                <a:latin typeface="Arial" pitchFamily="34" charset="0"/>
                <a:ea typeface="Times New Roman" pitchFamily="18" charset="0"/>
                <a:cs typeface="Arial" pitchFamily="34" charset="0"/>
              </a:rPr>
            </a:br>
            <a:r>
              <a:rPr lang="tr-TR" sz="1200">
                <a:latin typeface="Arial" pitchFamily="34" charset="0"/>
                <a:ea typeface="Times New Roman" pitchFamily="18" charset="0"/>
                <a:cs typeface="Arial" pitchFamily="34" charset="0"/>
              </a:rPr>
              <a:t/>
            </a:r>
            <a:br>
              <a:rPr lang="tr-TR" sz="1200">
                <a:latin typeface="Arial" pitchFamily="34" charset="0"/>
                <a:ea typeface="Times New Roman" pitchFamily="18" charset="0"/>
                <a:cs typeface="Arial" pitchFamily="34" charset="0"/>
              </a:rPr>
            </a:br>
            <a:endParaRPr lang="tr-TR" sz="1800">
              <a:latin typeface="Arial" pitchFamily="34" charset="0"/>
              <a:ea typeface="Times New Roman" pitchFamily="18" charset="0"/>
              <a:cs typeface="Arial" pitchFamily="34" charset="0"/>
            </a:endParaRPr>
          </a:p>
        </p:txBody>
      </p:sp>
      <p:sp>
        <p:nvSpPr>
          <p:cNvPr id="79880" name="Rectangle 8"/>
          <p:cNvSpPr>
            <a:spLocks noChangeArrowheads="1"/>
          </p:cNvSpPr>
          <p:nvPr/>
        </p:nvSpPr>
        <p:spPr bwMode="auto">
          <a:xfrm>
            <a:off x="987778" y="4507192"/>
            <a:ext cx="2199448"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Nötr baş pozisyonu </a:t>
            </a:r>
          </a:p>
        </p:txBody>
      </p:sp>
      <p:sp>
        <p:nvSpPr>
          <p:cNvPr id="79881" name="Rectangle 9"/>
          <p:cNvSpPr>
            <a:spLocks noChangeArrowheads="1"/>
          </p:cNvSpPr>
          <p:nvPr/>
        </p:nvSpPr>
        <p:spPr bwMode="auto">
          <a:xfrm>
            <a:off x="3484034" y="4507192"/>
            <a:ext cx="2733505"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İlgilenmiş baş pozisyonu </a:t>
            </a:r>
          </a:p>
        </p:txBody>
      </p:sp>
      <p:sp>
        <p:nvSpPr>
          <p:cNvPr id="79882" name="Rectangle 10"/>
          <p:cNvSpPr>
            <a:spLocks noChangeArrowheads="1"/>
          </p:cNvSpPr>
          <p:nvPr/>
        </p:nvSpPr>
        <p:spPr bwMode="auto">
          <a:xfrm>
            <a:off x="6108701" y="4507192"/>
            <a:ext cx="2584554" cy="369332"/>
          </a:xfrm>
          <a:prstGeom prst="rect">
            <a:avLst/>
          </a:prstGeom>
          <a:noFill/>
          <a:ln w="9525">
            <a:noFill/>
            <a:miter lim="800000"/>
            <a:headEnd/>
            <a:tailEnd/>
          </a:ln>
          <a:effectLst/>
        </p:spPr>
        <p:txBody>
          <a:bodyPr wrap="none" anchor="ctr">
            <a:spAutoFit/>
          </a:bodyPr>
          <a:lstStyle/>
          <a:p>
            <a:pPr eaLnBrk="1" hangingPunct="1"/>
            <a:r>
              <a:rPr lang="tr-TR" sz="1800">
                <a:solidFill>
                  <a:schemeClr val="tx2"/>
                </a:solidFill>
                <a:latin typeface="Tahoma" pitchFamily="34" charset="0"/>
              </a:rPr>
              <a:t>Onaylamayan pozisyon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9880"/>
                                        </p:tgtEl>
                                        <p:attrNameLst>
                                          <p:attrName>style.visibility</p:attrName>
                                        </p:attrNameLst>
                                      </p:cBhvr>
                                      <p:to>
                                        <p:strVal val="visible"/>
                                      </p:to>
                                    </p:set>
                                    <p:animEffect transition="in" filter="diamond(in)">
                                      <p:cBhvr>
                                        <p:cTn id="7" dur="2000"/>
                                        <p:tgtEl>
                                          <p:spTgt spid="7988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9881"/>
                                        </p:tgtEl>
                                        <p:attrNameLst>
                                          <p:attrName>style.visibility</p:attrName>
                                        </p:attrNameLst>
                                      </p:cBhvr>
                                      <p:to>
                                        <p:strVal val="visible"/>
                                      </p:to>
                                    </p:set>
                                    <p:animEffect transition="in" filter="diamond(in)">
                                      <p:cBhvr>
                                        <p:cTn id="12" dur="2000"/>
                                        <p:tgtEl>
                                          <p:spTgt spid="79881"/>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9882"/>
                                        </p:tgtEl>
                                        <p:attrNameLst>
                                          <p:attrName>style.visibility</p:attrName>
                                        </p:attrNameLst>
                                      </p:cBhvr>
                                      <p:to>
                                        <p:strVal val="visible"/>
                                      </p:to>
                                    </p:set>
                                    <p:animEffect transition="in" filter="diamond(in)">
                                      <p:cBhvr>
                                        <p:cTn id="17" dur="2000"/>
                                        <p:tgtEl>
                                          <p:spTgt spid="79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0" grpId="0"/>
      <p:bldP spid="79881" grpId="0"/>
      <p:bldP spid="7988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tr-TR" sz="4000" b="1"/>
              <a:t>YAZILI (BELGESEL) İLETİŞİM</a:t>
            </a:r>
          </a:p>
        </p:txBody>
      </p:sp>
      <p:sp>
        <p:nvSpPr>
          <p:cNvPr id="56323" name="Rectangle 3"/>
          <p:cNvSpPr>
            <a:spLocks noGrp="1" noChangeArrowheads="1"/>
          </p:cNvSpPr>
          <p:nvPr>
            <p:ph sz="quarter" idx="1"/>
          </p:nvPr>
        </p:nvSpPr>
        <p:spPr>
          <a:xfrm>
            <a:off x="457200" y="1524000"/>
            <a:ext cx="8229600" cy="4114800"/>
          </a:xfrm>
        </p:spPr>
        <p:txBody>
          <a:bodyPr/>
          <a:lstStyle/>
          <a:p>
            <a:r>
              <a:rPr lang="tr-TR" sz="2800"/>
              <a:t>Yazışma,</a:t>
            </a:r>
          </a:p>
          <a:p>
            <a:r>
              <a:rPr lang="tr-TR" sz="2800"/>
              <a:t>dergi, </a:t>
            </a:r>
          </a:p>
          <a:p>
            <a:r>
              <a:rPr lang="tr-TR" sz="2800"/>
              <a:t>kitap, </a:t>
            </a:r>
          </a:p>
          <a:p>
            <a:r>
              <a:rPr lang="tr-TR" sz="2800"/>
              <a:t>Broşür, </a:t>
            </a:r>
          </a:p>
          <a:p>
            <a:r>
              <a:rPr lang="tr-TR" sz="2800"/>
              <a:t>Şartnameler, </a:t>
            </a:r>
          </a:p>
          <a:p>
            <a:r>
              <a:rPr lang="tr-TR" sz="2800"/>
              <a:t>Kataloglar, </a:t>
            </a:r>
          </a:p>
          <a:p>
            <a:r>
              <a:rPr lang="tr-TR" sz="2800"/>
              <a:t>Toplanmış veriler,</a:t>
            </a:r>
          </a:p>
          <a:p>
            <a:r>
              <a:rPr lang="tr-TR" sz="2800"/>
              <a:t>Grafikler.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p:txBody>
          <a:bodyPr/>
          <a:lstStyle/>
          <a:p>
            <a:r>
              <a:rPr lang="tr-TR" b="1"/>
              <a:t>YAZININ TARİHÇESİ</a:t>
            </a:r>
          </a:p>
        </p:txBody>
      </p:sp>
      <p:sp>
        <p:nvSpPr>
          <p:cNvPr id="58373" name="Rectangle 5"/>
          <p:cNvSpPr>
            <a:spLocks noGrp="1" noChangeArrowheads="1"/>
          </p:cNvSpPr>
          <p:nvPr>
            <p:ph sz="quarter" idx="1"/>
          </p:nvPr>
        </p:nvSpPr>
        <p:spPr/>
        <p:txBody>
          <a:bodyPr/>
          <a:lstStyle/>
          <a:p>
            <a:pPr algn="just"/>
            <a:r>
              <a:rPr lang="tr-TR" sz="2800"/>
              <a:t>Yazı, insanların birbirleriyle iletişim kurmak için kullandıkları "dil" denen sözlü sistemi belli işaretler ve simgelerle (yani harflerle) anlatan </a:t>
            </a:r>
            <a:r>
              <a:rPr lang="tr-TR" sz="2800">
                <a:effectLst/>
              </a:rPr>
              <a:t>ikinci bir</a:t>
            </a:r>
            <a:r>
              <a:rPr lang="tr-TR" sz="2800"/>
              <a:t> sistemdir.  Yazılı iletişim insanin yazıyı icat etmesi ile başlar. Yazı  İ.Ö 3000 li yıllarda dünyanın iki ayrı bölgesinde görülmeye başlandı; </a:t>
            </a:r>
          </a:p>
          <a:p>
            <a:pPr algn="just"/>
            <a:r>
              <a:rPr lang="tr-TR" sz="2800"/>
              <a:t>Mısır'da "</a:t>
            </a:r>
            <a:r>
              <a:rPr lang="tr-TR" sz="2800" b="1"/>
              <a:t>hiyeroglif</a:t>
            </a:r>
            <a:r>
              <a:rPr lang="tr-TR" sz="2800"/>
              <a:t>" </a:t>
            </a:r>
          </a:p>
          <a:p>
            <a:pPr algn="just"/>
            <a:r>
              <a:rPr lang="tr-TR" sz="2800"/>
              <a:t>ve eski Irak kentlerindeki "</a:t>
            </a:r>
            <a:r>
              <a:rPr lang="tr-TR" sz="2800" b="1"/>
              <a:t>çivi yazısı</a:t>
            </a:r>
            <a:r>
              <a:rPr lang="tr-TR" sz="280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8" name="Rectangle 16"/>
          <p:cNvSpPr>
            <a:spLocks noGrp="1" noChangeArrowheads="1"/>
          </p:cNvSpPr>
          <p:nvPr>
            <p:ph type="title"/>
          </p:nvPr>
        </p:nvSpPr>
        <p:spPr/>
        <p:txBody>
          <a:bodyPr/>
          <a:lstStyle/>
          <a:p>
            <a:r>
              <a:rPr lang="tr-TR" b="1"/>
              <a:t>YAZININ TARİHÇESİ</a:t>
            </a:r>
          </a:p>
        </p:txBody>
      </p:sp>
      <p:sp>
        <p:nvSpPr>
          <p:cNvPr id="59409" name="Rectangle 17"/>
          <p:cNvSpPr>
            <a:spLocks noGrp="1" noChangeArrowheads="1"/>
          </p:cNvSpPr>
          <p:nvPr>
            <p:ph sz="quarter" idx="1"/>
          </p:nvPr>
        </p:nvSpPr>
        <p:spPr/>
        <p:txBody>
          <a:bodyPr/>
          <a:lstStyle/>
          <a:p>
            <a:endParaRPr lang="tr-TR"/>
          </a:p>
        </p:txBody>
      </p:sp>
      <p:sp>
        <p:nvSpPr>
          <p:cNvPr id="59410" name="Rectangle 18"/>
          <p:cNvSpPr>
            <a:spLocks noGrp="1" noChangeArrowheads="1"/>
          </p:cNvSpPr>
          <p:nvPr>
            <p:ph sz="quarter" idx="2"/>
          </p:nvPr>
        </p:nvSpPr>
        <p:spPr/>
        <p:txBody>
          <a:bodyPr/>
          <a:lstStyle/>
          <a:p>
            <a:r>
              <a:rPr lang="tr-TR"/>
              <a:t>Hiyeroglif yazısı</a:t>
            </a:r>
          </a:p>
          <a:p>
            <a:endParaRPr lang="tr-TR"/>
          </a:p>
          <a:p>
            <a:endParaRPr lang="tr-TR"/>
          </a:p>
          <a:p>
            <a:endParaRPr lang="tr-TR"/>
          </a:p>
          <a:p>
            <a:r>
              <a:rPr lang="tr-TR"/>
              <a:t>Çivi yazısı</a:t>
            </a:r>
          </a:p>
        </p:txBody>
      </p:sp>
      <p:pic>
        <p:nvPicPr>
          <p:cNvPr id="59400" name="Picture 8"/>
          <p:cNvPicPr>
            <a:picLocks noChangeAspect="1" noChangeArrowheads="1"/>
          </p:cNvPicPr>
          <p:nvPr/>
        </p:nvPicPr>
        <p:blipFill>
          <a:blip r:embed="rId2" cstate="print"/>
          <a:srcRect/>
          <a:stretch>
            <a:fillRect/>
          </a:stretch>
        </p:blipFill>
        <p:spPr bwMode="auto">
          <a:xfrm>
            <a:off x="609600" y="3429000"/>
            <a:ext cx="3505200" cy="2559050"/>
          </a:xfrm>
          <a:prstGeom prst="rect">
            <a:avLst/>
          </a:prstGeom>
          <a:noFill/>
        </p:spPr>
      </p:pic>
      <p:pic>
        <p:nvPicPr>
          <p:cNvPr id="59401" name="Picture 9"/>
          <p:cNvPicPr>
            <a:picLocks noChangeAspect="1" noChangeArrowheads="1"/>
          </p:cNvPicPr>
          <p:nvPr/>
        </p:nvPicPr>
        <p:blipFill>
          <a:blip r:embed="rId3" cstate="print"/>
          <a:srcRect/>
          <a:stretch>
            <a:fillRect/>
          </a:stretch>
        </p:blipFill>
        <p:spPr bwMode="auto">
          <a:xfrm>
            <a:off x="609600" y="2057400"/>
            <a:ext cx="838200" cy="838200"/>
          </a:xfrm>
          <a:prstGeom prst="rect">
            <a:avLst/>
          </a:prstGeom>
          <a:noFill/>
        </p:spPr>
      </p:pic>
      <p:pic>
        <p:nvPicPr>
          <p:cNvPr id="59402" name="Picture 10"/>
          <p:cNvPicPr>
            <a:picLocks noChangeAspect="1" noChangeArrowheads="1"/>
          </p:cNvPicPr>
          <p:nvPr/>
        </p:nvPicPr>
        <p:blipFill>
          <a:blip r:embed="rId4" cstate="print"/>
          <a:srcRect/>
          <a:stretch>
            <a:fillRect/>
          </a:stretch>
        </p:blipFill>
        <p:spPr bwMode="auto">
          <a:xfrm>
            <a:off x="1524000" y="2057400"/>
            <a:ext cx="838200" cy="838200"/>
          </a:xfrm>
          <a:prstGeom prst="rect">
            <a:avLst/>
          </a:prstGeom>
          <a:noFill/>
        </p:spPr>
      </p:pic>
      <p:pic>
        <p:nvPicPr>
          <p:cNvPr id="59403" name="Picture 11"/>
          <p:cNvPicPr>
            <a:picLocks noChangeAspect="1" noChangeArrowheads="1"/>
          </p:cNvPicPr>
          <p:nvPr/>
        </p:nvPicPr>
        <p:blipFill>
          <a:blip r:embed="rId5" cstate="print"/>
          <a:srcRect/>
          <a:stretch>
            <a:fillRect/>
          </a:stretch>
        </p:blipFill>
        <p:spPr bwMode="auto">
          <a:xfrm>
            <a:off x="2438400" y="2070100"/>
            <a:ext cx="838200" cy="838200"/>
          </a:xfrm>
          <a:prstGeom prst="rect">
            <a:avLst/>
          </a:prstGeom>
          <a:noFill/>
        </p:spPr>
      </p:pic>
      <p:pic>
        <p:nvPicPr>
          <p:cNvPr id="59404" name="Picture 12"/>
          <p:cNvPicPr>
            <a:picLocks noChangeAspect="1" noChangeArrowheads="1"/>
          </p:cNvPicPr>
          <p:nvPr/>
        </p:nvPicPr>
        <p:blipFill>
          <a:blip r:embed="rId6" cstate="print"/>
          <a:srcRect/>
          <a:stretch>
            <a:fillRect/>
          </a:stretch>
        </p:blipFill>
        <p:spPr bwMode="auto">
          <a:xfrm>
            <a:off x="3352800" y="2057400"/>
            <a:ext cx="838200" cy="838200"/>
          </a:xfrm>
          <a:prstGeom prst="rect">
            <a:avLst/>
          </a:prstGeom>
          <a:noFill/>
        </p:spPr>
      </p:pic>
      <p:sp>
        <p:nvSpPr>
          <p:cNvPr id="59406" name="Rectangle 14"/>
          <p:cNvSpPr>
            <a:spLocks noChangeArrowheads="1"/>
          </p:cNvSpPr>
          <p:nvPr/>
        </p:nvSpPr>
        <p:spPr bwMode="auto">
          <a:xfrm>
            <a:off x="0" y="3182938"/>
            <a:ext cx="9144000" cy="0"/>
          </a:xfrm>
          <a:prstGeom prst="rect">
            <a:avLst/>
          </a:prstGeom>
          <a:noFill/>
          <a:ln w="9525">
            <a:noFill/>
            <a:miter lim="800000"/>
            <a:headEnd/>
            <a:tailEnd/>
          </a:ln>
          <a:effectLst/>
        </p:spPr>
        <p:txBody>
          <a:bodyPr wrap="none" anchor="ctr">
            <a:spAutoFit/>
          </a:bodyPr>
          <a:lstStyle/>
          <a:p>
            <a:endParaRPr 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tr-TR" b="1"/>
              <a:t>YAZININ TARİHÇESİ</a:t>
            </a:r>
          </a:p>
        </p:txBody>
      </p:sp>
      <p:sp>
        <p:nvSpPr>
          <p:cNvPr id="62467" name="Rectangle 3"/>
          <p:cNvSpPr>
            <a:spLocks noGrp="1" noChangeArrowheads="1"/>
          </p:cNvSpPr>
          <p:nvPr>
            <p:ph sz="quarter" idx="1"/>
          </p:nvPr>
        </p:nvSpPr>
        <p:spPr>
          <a:xfrm>
            <a:off x="457200" y="1524000"/>
            <a:ext cx="8229600" cy="4724400"/>
          </a:xfrm>
        </p:spPr>
        <p:txBody>
          <a:bodyPr/>
          <a:lstStyle/>
          <a:p>
            <a:r>
              <a:rPr lang="tr-TR" sz="2800"/>
              <a:t>Yazının icadı,  insanlık tarihinin en önemli dönemeci ve  </a:t>
            </a:r>
            <a:r>
              <a:rPr lang="tr-TR" sz="2800" b="1"/>
              <a:t>ilk bilgi devrimidir.</a:t>
            </a:r>
            <a:endParaRPr lang="tr-TR" sz="2800"/>
          </a:p>
          <a:p>
            <a:pPr algn="just"/>
            <a:r>
              <a:rPr lang="tr-TR" sz="2800"/>
              <a:t>Yazı ilk icat edildiği dönemlerde bitki yapraklarına (eski Mısırda Papirüs yapraklarına), taşlara, ve sıkıştırılmış toprak yüzeylere (tabletler) kazılarak yazılıyordu.  Bilgiler kulaktan kulağa değişerek  yayılırken, yazılı bir şekilde saklanmaya başlanması, bilginin doğru bir biçimde ve uzun yıllar saklanır olmasına olanak sağladı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tr-TR" b="1"/>
              <a:t>YAZININ TARİHÇESİ</a:t>
            </a:r>
          </a:p>
        </p:txBody>
      </p:sp>
      <p:sp>
        <p:nvSpPr>
          <p:cNvPr id="68611" name="Rectangle 3"/>
          <p:cNvSpPr>
            <a:spLocks noGrp="1" noChangeArrowheads="1"/>
          </p:cNvSpPr>
          <p:nvPr>
            <p:ph sz="quarter" idx="1"/>
          </p:nvPr>
        </p:nvSpPr>
        <p:spPr/>
        <p:txBody>
          <a:bodyPr/>
          <a:lstStyle/>
          <a:p>
            <a:pPr algn="just">
              <a:lnSpc>
                <a:spcPct val="90000"/>
              </a:lnSpc>
            </a:pPr>
            <a:r>
              <a:rPr lang="tr-TR" sz="2800"/>
              <a:t>Daha sonraki yüzyıllarda, Çin'de İ.Ö 2500 yılları civarında mürekkep ve İ.S 105 yılı civarında da kağıt yapıldığı sanılmaktadır. </a:t>
            </a:r>
          </a:p>
          <a:p>
            <a:pPr algn="just">
              <a:lnSpc>
                <a:spcPct val="90000"/>
              </a:lnSpc>
            </a:pPr>
            <a:r>
              <a:rPr lang="tr-TR" sz="2800"/>
              <a:t>Kağıdın ve mürekkebin bulunmasıyla el yazması kitapları ortaya çıkmış olması ve nihayet 1438 yılında Avrupa'da </a:t>
            </a:r>
            <a:r>
              <a:rPr lang="tr-TR" sz="2800" b="1"/>
              <a:t>Johannes Gütenberg'in </a:t>
            </a:r>
            <a:r>
              <a:rPr lang="tr-TR" sz="2800"/>
              <a:t>bugünkü anlamda matbaayı icat etmesi ile bilgilerin çok daha insan tarafından paylaşılmasını ve eğitimin somut bir hale gelmesini sağlamıştır.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subTitle" idx="1"/>
          </p:nvPr>
        </p:nvSpPr>
        <p:spPr>
          <a:xfrm>
            <a:off x="730956" y="2205038"/>
            <a:ext cx="7425267" cy="3600450"/>
          </a:xfrm>
        </p:spPr>
        <p:txBody>
          <a:bodyPr/>
          <a:lstStyle/>
          <a:p>
            <a:pPr marL="609600" indent="-609600" algn="l">
              <a:spcBef>
                <a:spcPct val="50000"/>
              </a:spcBef>
            </a:pPr>
            <a:r>
              <a:rPr lang="tr-TR" sz="2000" b="1">
                <a:solidFill>
                  <a:srgbClr val="FF0000"/>
                </a:solidFill>
              </a:rPr>
              <a:t>	</a:t>
            </a:r>
            <a:r>
              <a:rPr lang="tr-TR" sz="2000" b="1"/>
              <a:t>	</a:t>
            </a:r>
            <a:r>
              <a:rPr lang="tr-TR" sz="2400" b="1"/>
              <a:t>Mesajın Hatırlanma Oranı</a:t>
            </a:r>
          </a:p>
          <a:p>
            <a:pPr marL="609600" indent="-609600" algn="l">
              <a:lnSpc>
                <a:spcPct val="50000"/>
              </a:lnSpc>
              <a:spcBef>
                <a:spcPct val="50000"/>
              </a:spcBef>
            </a:pPr>
            <a:r>
              <a:rPr lang="tr-TR" sz="2400" b="1"/>
              <a:t>	</a:t>
            </a:r>
            <a:r>
              <a:rPr lang="tr-TR" sz="2400" b="1" u="sng"/>
              <a:t>Sunum			3 saat sonra		3 gün sonra</a:t>
            </a:r>
          </a:p>
          <a:p>
            <a:pPr marL="609600" indent="-609600" algn="l">
              <a:lnSpc>
                <a:spcPct val="50000"/>
              </a:lnSpc>
              <a:spcBef>
                <a:spcPct val="50000"/>
              </a:spcBef>
            </a:pPr>
            <a:r>
              <a:rPr lang="tr-TR" sz="2400" b="1"/>
              <a:t>	Sözlü			%70			%10</a:t>
            </a:r>
          </a:p>
          <a:p>
            <a:pPr marL="609600" indent="-609600" algn="l">
              <a:lnSpc>
                <a:spcPct val="50000"/>
              </a:lnSpc>
              <a:spcBef>
                <a:spcPct val="50000"/>
              </a:spcBef>
            </a:pPr>
            <a:r>
              <a:rPr lang="tr-TR" sz="2400" b="1"/>
              <a:t>	Görsel			%72			%20</a:t>
            </a:r>
          </a:p>
          <a:p>
            <a:pPr marL="609600" indent="-609600" algn="l">
              <a:lnSpc>
                <a:spcPct val="50000"/>
              </a:lnSpc>
              <a:spcBef>
                <a:spcPct val="50000"/>
              </a:spcBef>
            </a:pPr>
            <a:r>
              <a:rPr lang="tr-TR" sz="2400" b="1"/>
              <a:t>	Sözlü ve Görsel		%85			%65</a:t>
            </a:r>
          </a:p>
          <a:p>
            <a:pPr marL="609600" indent="-609600" algn="l">
              <a:lnSpc>
                <a:spcPct val="50000"/>
              </a:lnSpc>
              <a:spcBef>
                <a:spcPct val="50000"/>
              </a:spcBef>
            </a:pPr>
            <a:endParaRPr lang="tr-TR" sz="2400" b="1"/>
          </a:p>
          <a:p>
            <a:pPr marL="609600" indent="-609600" algn="l">
              <a:lnSpc>
                <a:spcPct val="50000"/>
              </a:lnSpc>
              <a:spcBef>
                <a:spcPct val="100000"/>
              </a:spcBef>
            </a:pPr>
            <a:r>
              <a:rPr lang="tr-TR" sz="1800" b="1"/>
              <a:t>	</a:t>
            </a:r>
          </a:p>
          <a:p>
            <a:pPr marL="609600" indent="-609600" algn="l">
              <a:spcBef>
                <a:spcPct val="100000"/>
              </a:spcBef>
            </a:pPr>
            <a:endParaRPr lang="tr-TR" sz="1800" b="1"/>
          </a:p>
          <a:p>
            <a:pPr marL="609600" indent="-609600" algn="l">
              <a:spcBef>
                <a:spcPct val="50000"/>
              </a:spcBef>
            </a:pPr>
            <a:endParaRPr lang="tr-TR" sz="2000" b="1"/>
          </a:p>
        </p:txBody>
      </p:sp>
      <p:sp>
        <p:nvSpPr>
          <p:cNvPr id="103427" name="Rectangle 3"/>
          <p:cNvSpPr>
            <a:spLocks noChangeArrowheads="1"/>
          </p:cNvSpPr>
          <p:nvPr/>
        </p:nvSpPr>
        <p:spPr bwMode="auto">
          <a:xfrm>
            <a:off x="2267656" y="836613"/>
            <a:ext cx="4096455" cy="482600"/>
          </a:xfrm>
          <a:prstGeom prst="rect">
            <a:avLst/>
          </a:prstGeom>
          <a:noFill/>
          <a:ln w="12700">
            <a:noFill/>
            <a:miter lim="800000"/>
            <a:headEnd/>
            <a:tailEnd/>
          </a:ln>
          <a:effectLst/>
        </p:spPr>
        <p:txBody>
          <a:bodyPr>
            <a:spAutoFit/>
          </a:bodyPr>
          <a:lstStyle/>
          <a:p>
            <a:pPr algn="ctr">
              <a:lnSpc>
                <a:spcPct val="80000"/>
              </a:lnSpc>
              <a:spcBef>
                <a:spcPct val="50000"/>
              </a:spcBef>
              <a:buSzPct val="100000"/>
            </a:pPr>
            <a:r>
              <a:rPr lang="tr-TR" sz="3200" b="1">
                <a:solidFill>
                  <a:srgbClr val="FF0000"/>
                </a:solidFill>
              </a:rPr>
              <a:t>Görsel Araçlar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pPr algn="ctr"/>
            <a:r>
              <a:rPr lang="en-US" sz="4000" b="1"/>
              <a:t>YAZILI </a:t>
            </a:r>
            <a:r>
              <a:rPr lang="tr-TR" sz="4000" b="1"/>
              <a:t>İLETİŞİMİN </a:t>
            </a:r>
            <a:r>
              <a:rPr lang="en-US" sz="4000" b="1"/>
              <a:t>OLUMLU </a:t>
            </a:r>
            <a:r>
              <a:rPr lang="tr-TR" sz="4000" b="1"/>
              <a:t>YÖNLERİ</a:t>
            </a:r>
          </a:p>
        </p:txBody>
      </p:sp>
      <p:pic>
        <p:nvPicPr>
          <p:cNvPr id="63494" name="Picture 6"/>
          <p:cNvPicPr>
            <a:picLocks noGrp="1" noChangeAspect="1" noChangeArrowheads="1"/>
          </p:cNvPicPr>
          <p:nvPr>
            <p:ph sz="quarter" idx="1"/>
          </p:nvPr>
        </p:nvPicPr>
        <p:blipFill>
          <a:blip r:embed="rId2" cstate="print"/>
          <a:srcRect/>
          <a:stretch>
            <a:fillRect/>
          </a:stretch>
        </p:blipFill>
        <p:spPr>
          <a:xfrm>
            <a:off x="533400" y="2286000"/>
            <a:ext cx="3429000" cy="3027363"/>
          </a:xfrm>
          <a:noFill/>
          <a:ln/>
        </p:spPr>
      </p:pic>
      <p:sp>
        <p:nvSpPr>
          <p:cNvPr id="63493" name="Rectangle 5"/>
          <p:cNvSpPr>
            <a:spLocks noGrp="1" noChangeArrowheads="1"/>
          </p:cNvSpPr>
          <p:nvPr>
            <p:ph sz="quarter" idx="2"/>
          </p:nvPr>
        </p:nvSpPr>
        <p:spPr/>
        <p:txBody>
          <a:bodyPr/>
          <a:lstStyle/>
          <a:p>
            <a:pPr algn="just"/>
            <a:r>
              <a:rPr lang="tr-TR"/>
              <a:t>Göndericinin ve alıcının mesajı tekrar tekrar okuma olanağı ve belgelerin saklanabilir olması yazılı iletişimde hataları en aza indirir.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pPr algn="ctr"/>
            <a:r>
              <a:rPr lang="en-US" sz="4000" b="1"/>
              <a:t>YAZILI </a:t>
            </a:r>
            <a:r>
              <a:rPr lang="tr-TR" sz="4000" b="1"/>
              <a:t>İLETİŞİMİN </a:t>
            </a:r>
            <a:r>
              <a:rPr lang="en-US" sz="4000" b="1"/>
              <a:t>OLUMLU </a:t>
            </a:r>
            <a:r>
              <a:rPr lang="tr-TR" sz="4000" b="1"/>
              <a:t>YÖNLERİ</a:t>
            </a:r>
          </a:p>
        </p:txBody>
      </p:sp>
      <p:sp>
        <p:nvSpPr>
          <p:cNvPr id="64515" name="Rectangle 3"/>
          <p:cNvSpPr>
            <a:spLocks noGrp="1" noChangeArrowheads="1"/>
          </p:cNvSpPr>
          <p:nvPr>
            <p:ph sz="quarter" idx="1"/>
          </p:nvPr>
        </p:nvSpPr>
        <p:spPr>
          <a:xfrm>
            <a:off x="457200" y="1600200"/>
            <a:ext cx="8229600" cy="4953000"/>
          </a:xfrm>
        </p:spPr>
        <p:txBody>
          <a:bodyPr/>
          <a:lstStyle/>
          <a:p>
            <a:pPr algn="just">
              <a:lnSpc>
                <a:spcPct val="80000"/>
              </a:lnSpc>
            </a:pPr>
            <a:r>
              <a:rPr lang="tr-TR" sz="2800"/>
              <a:t>Yazılı iletişim, sözlü iletişime göre, alıcının onu okuması, algılaması, yorumlaması ve cevaplaması sebebiyle gecikmeli olarak kurulur. Bu Yüzden: </a:t>
            </a:r>
          </a:p>
          <a:p>
            <a:pPr algn="just">
              <a:lnSpc>
                <a:spcPct val="80000"/>
              </a:lnSpc>
            </a:pPr>
            <a:r>
              <a:rPr lang="tr-TR" sz="2800"/>
              <a:t>Göndericinin    mesajı    tekrar    gözden    geçirme    ve    yeniden    düzenleme    olanağı    vardır. Mesajın   doğru   ulaşmasını   sağlar   ve   kanallardan   geçerken   oluşabilecek   arıza   ve   anlam sapmalarından korur.</a:t>
            </a:r>
          </a:p>
          <a:p>
            <a:pPr algn="just">
              <a:lnSpc>
                <a:spcPct val="80000"/>
              </a:lnSpc>
            </a:pPr>
            <a:r>
              <a:rPr lang="tr-TR" sz="2800"/>
              <a:t>"Alıcının da tekrar okuma olanağının olması, mesajın doğru anlaşılmasını ve buna bağlı olarak da verilecek cevabın sağlıklı olmasını mümkün kılar.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fontScale="90000"/>
          </a:bodyPr>
          <a:lstStyle/>
          <a:p>
            <a:pPr algn="ctr"/>
            <a:r>
              <a:rPr lang="en-US" sz="4000" b="1"/>
              <a:t>YAZILI </a:t>
            </a:r>
            <a:r>
              <a:rPr lang="tr-TR" sz="4000" b="1"/>
              <a:t>İLETİŞİMİN </a:t>
            </a:r>
            <a:r>
              <a:rPr lang="en-US" sz="4000" b="1"/>
              <a:t>OLUMLU </a:t>
            </a:r>
            <a:r>
              <a:rPr lang="tr-TR" sz="4000" b="1"/>
              <a:t>YÖNLERİ</a:t>
            </a:r>
          </a:p>
        </p:txBody>
      </p:sp>
      <p:sp>
        <p:nvSpPr>
          <p:cNvPr id="65539" name="Rectangle 3"/>
          <p:cNvSpPr>
            <a:spLocks noGrp="1" noChangeArrowheads="1"/>
          </p:cNvSpPr>
          <p:nvPr>
            <p:ph sz="quarter" idx="1"/>
          </p:nvPr>
        </p:nvSpPr>
        <p:spPr>
          <a:xfrm>
            <a:off x="457200" y="1676400"/>
            <a:ext cx="8229600" cy="4724400"/>
          </a:xfrm>
        </p:spPr>
        <p:txBody>
          <a:bodyPr/>
          <a:lstStyle/>
          <a:p>
            <a:pPr algn="just">
              <a:lnSpc>
                <a:spcPct val="90000"/>
              </a:lnSpc>
            </a:pPr>
            <a:r>
              <a:rPr lang="tr-TR"/>
              <a:t>Ayrıca belgelerin saklanabilir olması (arşivleme), daha sonra çıkabilecek anlaşmazlıklarda kanıt oluşturduğu için sözlü iletişimde karşılaşılan pek çok sorun yazılı iletişimde yoktur. </a:t>
            </a:r>
          </a:p>
          <a:p>
            <a:pPr algn="just">
              <a:lnSpc>
                <a:spcPct val="90000"/>
              </a:lnSpc>
            </a:pPr>
            <a:r>
              <a:rPr lang="tr-TR"/>
              <a:t>"Özellikle örgütsel iletişimde, "kurum içi“ ve "kurum dışı" iletişimi sağlamakta yazılı iletişimin önemi büyüktür.“ Uzun ve kapsamı geniş mesajlar bozulmadan alıcıya ulaşır.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fontScale="90000"/>
          </a:bodyPr>
          <a:lstStyle/>
          <a:p>
            <a:pPr algn="ctr"/>
            <a:r>
              <a:rPr lang="en-US" sz="4000" b="1"/>
              <a:t>YAZILI </a:t>
            </a:r>
            <a:r>
              <a:rPr lang="tr-TR" sz="4000" b="1"/>
              <a:t>İLETİŞİMİN </a:t>
            </a:r>
            <a:r>
              <a:rPr lang="en-US" sz="4000" b="1"/>
              <a:t>OLUMLU </a:t>
            </a:r>
            <a:r>
              <a:rPr lang="tr-TR" sz="4000" b="1"/>
              <a:t>YÖNLERİ</a:t>
            </a:r>
          </a:p>
        </p:txBody>
      </p:sp>
      <p:sp>
        <p:nvSpPr>
          <p:cNvPr id="66563" name="Rectangle 3"/>
          <p:cNvSpPr>
            <a:spLocks noGrp="1" noChangeArrowheads="1"/>
          </p:cNvSpPr>
          <p:nvPr>
            <p:ph sz="quarter" idx="1"/>
          </p:nvPr>
        </p:nvSpPr>
        <p:spPr/>
        <p:txBody>
          <a:bodyPr/>
          <a:lstStyle/>
          <a:p>
            <a:r>
              <a:rPr lang="tr-TR" sz="4000"/>
              <a:t>Yazılı mesajları çoğaltma ve aynı anda dağıtma imkanı vardır.</a:t>
            </a:r>
            <a:r>
              <a:rPr lang="tr-T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fontScale="90000"/>
          </a:bodyPr>
          <a:lstStyle/>
          <a:p>
            <a:pPr algn="ctr"/>
            <a:r>
              <a:rPr lang="tr-TR" sz="4000" b="1"/>
              <a:t>YAZILI İLETİŞİMİN OLUMSUZ YÖNLERİ</a:t>
            </a:r>
          </a:p>
        </p:txBody>
      </p:sp>
      <p:sp>
        <p:nvSpPr>
          <p:cNvPr id="67587" name="Rectangle 3"/>
          <p:cNvSpPr>
            <a:spLocks noGrp="1" noChangeArrowheads="1"/>
          </p:cNvSpPr>
          <p:nvPr>
            <p:ph sz="quarter" idx="1"/>
          </p:nvPr>
        </p:nvSpPr>
        <p:spPr/>
        <p:txBody>
          <a:bodyPr/>
          <a:lstStyle/>
          <a:p>
            <a:pPr algn="just"/>
            <a:r>
              <a:rPr lang="tr-TR"/>
              <a:t>Kalıcı olması, olumlu olmasının yanı sıra aynı zamanda olumsuz bir yanı da vardır; hatırlanmamasını istediğimiz mesajlar olmadık bir zamanda karşımıza çıkabilir.</a:t>
            </a:r>
          </a:p>
          <a:p>
            <a:pPr algn="just"/>
            <a:r>
              <a:rPr lang="tr-TR"/>
              <a:t>Sözlü ve yüz yüze iletişimde kullandığımız ve önemi yadsınamayacak olan vücut dili ve dil ötesi faktörlerin kullanılamaması mesajı olumsuz etkileyebilir.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pPr algn="ctr"/>
            <a:r>
              <a:rPr lang="tr-TR" sz="4000" b="1"/>
              <a:t>YAZILI İLETİŞİMİN OLUMSUZ YÖNLERİ</a:t>
            </a:r>
          </a:p>
        </p:txBody>
      </p:sp>
      <p:sp>
        <p:nvSpPr>
          <p:cNvPr id="70659" name="Rectangle 3"/>
          <p:cNvSpPr>
            <a:spLocks noGrp="1" noChangeArrowheads="1"/>
          </p:cNvSpPr>
          <p:nvPr>
            <p:ph sz="quarter" idx="1"/>
          </p:nvPr>
        </p:nvSpPr>
        <p:spPr/>
        <p:txBody>
          <a:bodyPr/>
          <a:lstStyle/>
          <a:p>
            <a:r>
              <a:rPr lang="tr-TR"/>
              <a:t>“Geri bildirimin olmaması veya geç olması sorun yaratabilir.”</a:t>
            </a:r>
          </a:p>
          <a:p>
            <a:r>
              <a:rPr lang="tr-TR"/>
              <a:t>“Yazılı İletişim daha fazla zaman ve çaba gerektirir.”</a:t>
            </a:r>
          </a:p>
          <a:p>
            <a:r>
              <a:rPr lang="tr-TR"/>
              <a:t>“Mesajı görmesini istemediğimiz kişilerin eline geçebilir.”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normAutofit fontScale="90000"/>
          </a:bodyPr>
          <a:lstStyle/>
          <a:p>
            <a:pPr algn="ctr"/>
            <a:r>
              <a:rPr lang="en-US" sz="4000" b="1"/>
              <a:t>TOPLUMSAL HAYATTA </a:t>
            </a:r>
            <a:r>
              <a:rPr lang="tr-TR" sz="4000" b="1"/>
              <a:t>KARŞILAŞILAN </a:t>
            </a:r>
            <a:r>
              <a:rPr lang="en-US" sz="4000" b="1"/>
              <a:t>YAZI </a:t>
            </a:r>
            <a:r>
              <a:rPr lang="tr-TR" sz="4000" b="1"/>
              <a:t>TÜRLERİ</a:t>
            </a:r>
          </a:p>
        </p:txBody>
      </p:sp>
      <p:sp>
        <p:nvSpPr>
          <p:cNvPr id="76803" name="Rectangle 3"/>
          <p:cNvSpPr>
            <a:spLocks noGrp="1" noChangeArrowheads="1"/>
          </p:cNvSpPr>
          <p:nvPr>
            <p:ph sz="quarter" idx="1"/>
          </p:nvPr>
        </p:nvSpPr>
        <p:spPr>
          <a:xfrm>
            <a:off x="457200" y="1905000"/>
            <a:ext cx="8229600" cy="4572000"/>
          </a:xfrm>
        </p:spPr>
        <p:txBody>
          <a:bodyPr/>
          <a:lstStyle/>
          <a:p>
            <a:pPr algn="just">
              <a:lnSpc>
                <a:spcPct val="80000"/>
              </a:lnSpc>
            </a:pPr>
            <a:r>
              <a:rPr lang="tr-TR" sz="2600"/>
              <a:t>Yazı, toplumsal hayatta çeşitli türlerde karşımıza çıkar; </a:t>
            </a:r>
            <a:r>
              <a:rPr lang="tr-TR" sz="2600" b="1" u="sng">
                <a:solidFill>
                  <a:schemeClr val="hlink"/>
                </a:solidFill>
              </a:rPr>
              <a:t>Gazeteler ve çeşitli dergilerde yer alan her türlü haber, röportaj, makale, eleştiri ve köşe yazıları</a:t>
            </a:r>
            <a:r>
              <a:rPr lang="tr-TR" sz="2600"/>
              <a:t> gibi gündem değiştikçe güncelliğini kaybeden yazılar bizleri ülkemizde ve dünyada meydana gelen olaylardan, değişikliklerden ve gelişmelerden haberdar eder.</a:t>
            </a:r>
          </a:p>
          <a:p>
            <a:pPr algn="just">
              <a:lnSpc>
                <a:spcPct val="80000"/>
              </a:lnSpc>
            </a:pPr>
            <a:r>
              <a:rPr lang="tr-TR" sz="2600"/>
              <a:t>Edebiyat alanındaki </a:t>
            </a:r>
            <a:r>
              <a:rPr lang="tr-TR" sz="2600" b="1" u="sng">
                <a:solidFill>
                  <a:schemeClr val="hlink"/>
                </a:solidFill>
              </a:rPr>
              <a:t>roman, hikaye, öykü, şiir, deneme vb</a:t>
            </a:r>
            <a:r>
              <a:rPr lang="tr-TR" sz="2600"/>
              <a:t> gibi, kalıcılığını uzun süre koruyabilen sanatsal yazılar ise bize iyi vakit geçirmenin yanı sıra, düşünce ve hayal dünyamızı zenginleştirmek, bilgi, görgü ve genel kültürümüzü arttırmak gibi faydalar sağlar.</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normAutofit fontScale="90000"/>
          </a:bodyPr>
          <a:lstStyle/>
          <a:p>
            <a:pPr algn="ctr"/>
            <a:r>
              <a:rPr lang="en-US" sz="4000" b="1"/>
              <a:t>TOPLUMSAL HAYATTA </a:t>
            </a:r>
            <a:r>
              <a:rPr lang="tr-TR" sz="4000" b="1"/>
              <a:t>KARŞILAŞILAN </a:t>
            </a:r>
            <a:r>
              <a:rPr lang="en-US" sz="4000" b="1"/>
              <a:t>YAZI </a:t>
            </a:r>
            <a:r>
              <a:rPr lang="tr-TR" sz="4000" b="1"/>
              <a:t>TÜRLERİ</a:t>
            </a:r>
          </a:p>
        </p:txBody>
      </p:sp>
      <p:sp>
        <p:nvSpPr>
          <p:cNvPr id="75779" name="Rectangle 3"/>
          <p:cNvSpPr>
            <a:spLocks noGrp="1" noChangeArrowheads="1"/>
          </p:cNvSpPr>
          <p:nvPr>
            <p:ph sz="quarter" idx="1"/>
          </p:nvPr>
        </p:nvSpPr>
        <p:spPr/>
        <p:txBody>
          <a:bodyPr/>
          <a:lstStyle/>
          <a:p>
            <a:pPr algn="just">
              <a:lnSpc>
                <a:spcPct val="80000"/>
              </a:lnSpc>
            </a:pPr>
            <a:r>
              <a:rPr lang="tr-TR" sz="3100"/>
              <a:t>Ayrıca, çeşitli araştırmalara ve istatistiklere yön verebilen </a:t>
            </a:r>
            <a:r>
              <a:rPr lang="tr-TR" sz="3100" b="1">
                <a:solidFill>
                  <a:schemeClr val="hlink"/>
                </a:solidFill>
              </a:rPr>
              <a:t>anketler</a:t>
            </a:r>
            <a:r>
              <a:rPr lang="tr-TR" sz="3100"/>
              <a:t> yazılı iletişimin önemli öğelerindendir.</a:t>
            </a:r>
          </a:p>
          <a:p>
            <a:pPr algn="just">
              <a:lnSpc>
                <a:spcPct val="80000"/>
              </a:lnSpc>
            </a:pPr>
            <a:r>
              <a:rPr lang="tr-TR" sz="3100"/>
              <a:t>Bunun dışında çeşitli </a:t>
            </a:r>
            <a:r>
              <a:rPr lang="tr-TR" sz="3100" b="1">
                <a:solidFill>
                  <a:schemeClr val="hlink"/>
                </a:solidFill>
              </a:rPr>
              <a:t>bildiriler, broşürler, afişler,</a:t>
            </a:r>
            <a:r>
              <a:rPr lang="tr-TR" sz="3100"/>
              <a:t> kitle iletişiminde önemli yer tutar. </a:t>
            </a:r>
          </a:p>
          <a:p>
            <a:pPr algn="just">
              <a:lnSpc>
                <a:spcPct val="80000"/>
              </a:lnSpc>
            </a:pPr>
            <a:r>
              <a:rPr lang="tr-TR" sz="3100" b="1">
                <a:solidFill>
                  <a:schemeClr val="hlink"/>
                </a:solidFill>
              </a:rPr>
              <a:t>Özel ve resmi mektuplar</a:t>
            </a:r>
            <a:r>
              <a:rPr lang="tr-TR" sz="3100"/>
              <a:t>, </a:t>
            </a:r>
            <a:r>
              <a:rPr lang="tr-TR" sz="3100" b="1">
                <a:solidFill>
                  <a:schemeClr val="hlink"/>
                </a:solidFill>
              </a:rPr>
              <a:t>özgeçmişler, dilekçeler, tebligatlar</a:t>
            </a:r>
            <a:r>
              <a:rPr lang="tr-TR" sz="3100"/>
              <a:t> ve buna benzer yazılar bir toplum içinde yaşayan her yetişkin insanın yaşamı boyunca karşılaştığı yazı türleridir.</a:t>
            </a:r>
            <a:endParaRPr lang="tr-TR" sz="28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pPr algn="ctr"/>
            <a:r>
              <a:rPr lang="en-US" sz="4000" b="1"/>
              <a:t>TOPLUMSAL HAYATTA </a:t>
            </a:r>
            <a:r>
              <a:rPr lang="tr-TR" sz="4000" b="1"/>
              <a:t>KARŞILAŞILAN </a:t>
            </a:r>
            <a:r>
              <a:rPr lang="en-US" sz="4000" b="1"/>
              <a:t>YAZI </a:t>
            </a:r>
            <a:r>
              <a:rPr lang="tr-TR" sz="4000" b="1"/>
              <a:t>TÜRLERİ</a:t>
            </a:r>
          </a:p>
        </p:txBody>
      </p:sp>
      <p:sp>
        <p:nvSpPr>
          <p:cNvPr id="71683" name="Rectangle 3"/>
          <p:cNvSpPr>
            <a:spLocks noGrp="1" noChangeArrowheads="1"/>
          </p:cNvSpPr>
          <p:nvPr>
            <p:ph sz="quarter" idx="1"/>
          </p:nvPr>
        </p:nvSpPr>
        <p:spPr>
          <a:xfrm>
            <a:off x="457200" y="1905000"/>
            <a:ext cx="8153400" cy="4343400"/>
          </a:xfrm>
        </p:spPr>
        <p:txBody>
          <a:bodyPr/>
          <a:lstStyle/>
          <a:p>
            <a:pPr>
              <a:buFontTx/>
              <a:buNone/>
            </a:pPr>
            <a:r>
              <a:rPr lang="tr-TR" b="1">
                <a:solidFill>
                  <a:schemeClr val="hlink"/>
                </a:solidFill>
              </a:rPr>
              <a:t>	Fakat "yazılı iletişimde" yazılış amacı bakımından gruplamak gerekirse</a:t>
            </a:r>
          </a:p>
          <a:p>
            <a:r>
              <a:rPr lang="tr-TR" sz="4000"/>
              <a:t>İş yazıları,</a:t>
            </a:r>
          </a:p>
          <a:p>
            <a:r>
              <a:rPr lang="tr-TR" sz="4000"/>
              <a:t>Resmi yazılar,</a:t>
            </a:r>
          </a:p>
          <a:p>
            <a:r>
              <a:rPr lang="tr-TR" sz="4000"/>
              <a:t>Özel yazılar</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normAutofit/>
          </a:bodyPr>
          <a:lstStyle/>
          <a:p>
            <a:pPr algn="ctr"/>
            <a:r>
              <a:rPr lang="tr-TR" sz="4000" b="1"/>
              <a:t>İş yaşamındaki yazılar ve çeşitleri</a:t>
            </a:r>
          </a:p>
        </p:txBody>
      </p:sp>
      <p:sp>
        <p:nvSpPr>
          <p:cNvPr id="124931" name="Rectangle 3"/>
          <p:cNvSpPr>
            <a:spLocks noGrp="1" noChangeArrowheads="1"/>
          </p:cNvSpPr>
          <p:nvPr>
            <p:ph sz="quarter" idx="1"/>
          </p:nvPr>
        </p:nvSpPr>
        <p:spPr/>
        <p:txBody>
          <a:bodyPr/>
          <a:lstStyle/>
          <a:p>
            <a:r>
              <a:rPr lang="tr-TR" b="1"/>
              <a:t>Sirküler </a:t>
            </a:r>
          </a:p>
          <a:p>
            <a:r>
              <a:rPr lang="tr-TR" b="1"/>
              <a:t>Bülten </a:t>
            </a:r>
          </a:p>
          <a:p>
            <a:r>
              <a:rPr lang="tr-TR" b="1"/>
              <a:t>Toplantı tutanakları </a:t>
            </a:r>
          </a:p>
          <a:p>
            <a:r>
              <a:rPr lang="tr-TR" b="1"/>
              <a:t>Sipariş Mektubu </a:t>
            </a:r>
          </a:p>
          <a:p>
            <a:r>
              <a:rPr lang="tr-TR" b="1"/>
              <a:t>Talep Mektubu</a:t>
            </a:r>
            <a:r>
              <a:rPr lang="tr-TR"/>
              <a:t> </a:t>
            </a:r>
          </a:p>
        </p:txBody>
      </p:sp>
      <p:sp>
        <p:nvSpPr>
          <p:cNvPr id="124932" name="Rectangle 4"/>
          <p:cNvSpPr>
            <a:spLocks noGrp="1" noChangeArrowheads="1"/>
          </p:cNvSpPr>
          <p:nvPr>
            <p:ph sz="quarter" idx="2"/>
          </p:nvPr>
        </p:nvSpPr>
        <p:spPr/>
        <p:txBody>
          <a:bodyPr/>
          <a:lstStyle/>
          <a:p>
            <a:r>
              <a:rPr lang="tr-TR" b="1"/>
              <a:t>Onay Yazısı </a:t>
            </a:r>
          </a:p>
          <a:p>
            <a:r>
              <a:rPr lang="tr-TR" b="1"/>
              <a:t>Teyit (doğrulama) mektubu </a:t>
            </a:r>
          </a:p>
          <a:p>
            <a:r>
              <a:rPr lang="tr-TR" b="1"/>
              <a:t>Formlar </a:t>
            </a:r>
          </a:p>
          <a:p>
            <a:r>
              <a:rPr lang="tr-TR" b="1"/>
              <a:t>Teminat mektubu</a:t>
            </a:r>
            <a:r>
              <a:rPr lang="tr-TR"/>
              <a:t> </a:t>
            </a:r>
          </a:p>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tr-TR" sz="4800" b="0"/>
              <a:t>Görsel Araç - Görsel Ortam </a:t>
            </a:r>
          </a:p>
        </p:txBody>
      </p:sp>
      <p:sp>
        <p:nvSpPr>
          <p:cNvPr id="102403" name="Rectangle 3"/>
          <p:cNvSpPr>
            <a:spLocks noGrp="1" noChangeArrowheads="1"/>
          </p:cNvSpPr>
          <p:nvPr>
            <p:ph sz="quarter" idx="1"/>
          </p:nvPr>
        </p:nvSpPr>
        <p:spPr/>
        <p:txBody>
          <a:bodyPr/>
          <a:lstStyle/>
          <a:p>
            <a:pPr>
              <a:lnSpc>
                <a:spcPct val="50000"/>
              </a:lnSpc>
              <a:spcBef>
                <a:spcPct val="100000"/>
              </a:spcBef>
            </a:pPr>
            <a:r>
              <a:rPr lang="tr-TR" sz="2400" b="1"/>
              <a:t>Görsel Araç Tipleri:</a:t>
            </a:r>
          </a:p>
          <a:p>
            <a:pPr>
              <a:lnSpc>
                <a:spcPct val="50000"/>
              </a:lnSpc>
              <a:spcBef>
                <a:spcPct val="100000"/>
              </a:spcBef>
            </a:pPr>
            <a:r>
              <a:rPr lang="tr-TR" sz="2400" b="1"/>
              <a:t>	</a:t>
            </a:r>
            <a:r>
              <a:rPr lang="tr-TR" sz="2000" b="1"/>
              <a:t>- Ayrık Kelimeler		- Tablolar		- Grafikler</a:t>
            </a:r>
          </a:p>
          <a:p>
            <a:pPr>
              <a:lnSpc>
                <a:spcPct val="50000"/>
              </a:lnSpc>
              <a:spcBef>
                <a:spcPct val="100000"/>
              </a:spcBef>
            </a:pPr>
            <a:r>
              <a:rPr lang="tr-TR" sz="2000" b="1"/>
              <a:t>	- Resimler			- Şemalar		- Haritalar</a:t>
            </a:r>
          </a:p>
          <a:p>
            <a:pPr>
              <a:lnSpc>
                <a:spcPct val="50000"/>
              </a:lnSpc>
              <a:spcBef>
                <a:spcPct val="100000"/>
              </a:spcBef>
            </a:pPr>
            <a:endParaRPr lang="tr-TR" sz="2000" b="1"/>
          </a:p>
          <a:p>
            <a:pPr>
              <a:lnSpc>
                <a:spcPct val="50000"/>
              </a:lnSpc>
              <a:spcBef>
                <a:spcPct val="100000"/>
              </a:spcBef>
            </a:pPr>
            <a:r>
              <a:rPr lang="tr-TR" sz="2400" b="1"/>
              <a:t>	 Görsel Ortam Tipleri:</a:t>
            </a:r>
          </a:p>
          <a:p>
            <a:pPr>
              <a:lnSpc>
                <a:spcPct val="50000"/>
              </a:lnSpc>
              <a:spcBef>
                <a:spcPct val="100000"/>
              </a:spcBef>
            </a:pPr>
            <a:r>
              <a:rPr lang="tr-TR" sz="2400" b="1"/>
              <a:t>	</a:t>
            </a:r>
            <a:r>
              <a:rPr lang="tr-TR" sz="2000" b="1"/>
              <a:t>- Yansılar		- Slaydlar	               -Projeksiyon</a:t>
            </a:r>
          </a:p>
          <a:p>
            <a:pPr>
              <a:lnSpc>
                <a:spcPct val="50000"/>
              </a:lnSpc>
              <a:spcBef>
                <a:spcPct val="100000"/>
              </a:spcBef>
            </a:pPr>
            <a:r>
              <a:rPr lang="tr-TR" sz="2000" b="1"/>
              <a:t>	- Tahta			- Kağıt			- Baskılar</a:t>
            </a:r>
          </a:p>
          <a:p>
            <a:pPr>
              <a:lnSpc>
                <a:spcPct val="80000"/>
              </a:lnSpc>
            </a:pPr>
            <a:endParaRPr lang="tr-TR" sz="2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tr-TR" b="1"/>
              <a:t>Sirküler</a:t>
            </a:r>
          </a:p>
        </p:txBody>
      </p:sp>
      <p:sp>
        <p:nvSpPr>
          <p:cNvPr id="126979" name="Rectangle 3"/>
          <p:cNvSpPr>
            <a:spLocks noGrp="1" noChangeArrowheads="1"/>
          </p:cNvSpPr>
          <p:nvPr>
            <p:ph sz="quarter" idx="1"/>
          </p:nvPr>
        </p:nvSpPr>
        <p:spPr/>
        <p:txBody>
          <a:bodyPr/>
          <a:lstStyle/>
          <a:p>
            <a:pPr algn="just"/>
            <a:r>
              <a:rPr lang="tr-TR" sz="3600"/>
              <a:t>İş ile ilgili değişiklik(ler)i veya yeni bir uygulamayı diğer kurum veya şubelere bildirmek amacıyla hazırlanır.</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b="1"/>
              <a:t>Bülten</a:t>
            </a:r>
          </a:p>
        </p:txBody>
      </p:sp>
      <p:sp>
        <p:nvSpPr>
          <p:cNvPr id="128003" name="Rectangle 3"/>
          <p:cNvSpPr>
            <a:spLocks noGrp="1" noChangeArrowheads="1"/>
          </p:cNvSpPr>
          <p:nvPr>
            <p:ph sz="quarter" idx="1"/>
          </p:nvPr>
        </p:nvSpPr>
        <p:spPr/>
        <p:txBody>
          <a:bodyPr/>
          <a:lstStyle/>
          <a:p>
            <a:pPr algn="just"/>
            <a:r>
              <a:rPr lang="tr-TR"/>
              <a:t>İşletmeler, çalışanlan arasındaki iletişimi arttırmak ve etkinleştirmek için, işletme içindeki önemli olayları, etkinlikleri, görev değişikliklerini belirli periyotlarla yayınladıkları küçük bir dergi şeklindeki bültenlerle duyururlar.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tr-TR" b="1"/>
              <a:t>Toplantı tutanakları:</a:t>
            </a:r>
          </a:p>
        </p:txBody>
      </p:sp>
      <p:sp>
        <p:nvSpPr>
          <p:cNvPr id="129027" name="Rectangle 3"/>
          <p:cNvSpPr>
            <a:spLocks noGrp="1" noChangeArrowheads="1"/>
          </p:cNvSpPr>
          <p:nvPr>
            <p:ph sz="quarter" idx="1"/>
          </p:nvPr>
        </p:nvSpPr>
        <p:spPr/>
        <p:txBody>
          <a:bodyPr/>
          <a:lstStyle/>
          <a:p>
            <a:pPr algn="just"/>
            <a:r>
              <a:rPr lang="tr-TR"/>
              <a:t>İş toplantılarından sonra, toplantının gündemini, görüş ayrılıklarını, alınan kararları ve katılımcıların isimlerini içeren bir tutanak hazırlanır. Bu belge onaylanır, arşivlenir ve birer kopyası da katılımcılara da gönderilir.</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tr-TR" b="1"/>
              <a:t>Sipariş Mektubu:</a:t>
            </a:r>
          </a:p>
        </p:txBody>
      </p:sp>
      <p:sp>
        <p:nvSpPr>
          <p:cNvPr id="130051" name="Rectangle 3"/>
          <p:cNvSpPr>
            <a:spLocks noGrp="1" noChangeArrowheads="1"/>
          </p:cNvSpPr>
          <p:nvPr>
            <p:ph sz="quarter" idx="1"/>
          </p:nvPr>
        </p:nvSpPr>
        <p:spPr/>
        <p:txBody>
          <a:bodyPr/>
          <a:lstStyle/>
          <a:p>
            <a:pPr algn="just"/>
            <a:r>
              <a:rPr lang="tr-TR"/>
              <a:t>Genellikle form şeklinde düzenlenmiş ve bir ürün ya da hizmet alımı için kullanılan yazılardır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tr-TR" b="1"/>
              <a:t>Teklif Mektubu:</a:t>
            </a:r>
          </a:p>
        </p:txBody>
      </p:sp>
      <p:sp>
        <p:nvSpPr>
          <p:cNvPr id="131075" name="Rectangle 3"/>
          <p:cNvSpPr>
            <a:spLocks noGrp="1" noChangeArrowheads="1"/>
          </p:cNvSpPr>
          <p:nvPr>
            <p:ph sz="quarter" idx="1"/>
          </p:nvPr>
        </p:nvSpPr>
        <p:spPr/>
        <p:txBody>
          <a:bodyPr/>
          <a:lstStyle/>
          <a:p>
            <a:pPr algn="just"/>
            <a:r>
              <a:rPr lang="tr-TR"/>
              <a:t>Bir ürün veya hizmet satışını gerçekleştirmek amacıyla hazırlanmış, satış bedelini ve şartlarını da içeren yazılardır.</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tr-TR" b="1"/>
              <a:t>Talep </a:t>
            </a:r>
            <a:r>
              <a:rPr lang="en-US" b="1"/>
              <a:t>Mektubu:</a:t>
            </a:r>
            <a:endParaRPr lang="tr-TR" b="1"/>
          </a:p>
        </p:txBody>
      </p:sp>
      <p:sp>
        <p:nvSpPr>
          <p:cNvPr id="132099" name="Rectangle 3"/>
          <p:cNvSpPr>
            <a:spLocks noGrp="1" noChangeArrowheads="1"/>
          </p:cNvSpPr>
          <p:nvPr>
            <p:ph sz="quarter" idx="1"/>
          </p:nvPr>
        </p:nvSpPr>
        <p:spPr/>
        <p:txBody>
          <a:bodyPr/>
          <a:lstStyle/>
          <a:p>
            <a:pPr algn="just"/>
            <a:r>
              <a:rPr lang="tr-TR"/>
              <a:t>Her hangi bir konuda fiyat sorma bilgi alma ve şartlan öğrenme amacıyla hazırlanan yazılardır.</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b="1"/>
              <a:t>Onay </a:t>
            </a:r>
            <a:r>
              <a:rPr lang="tr-TR" b="1"/>
              <a:t>Yazısı:</a:t>
            </a:r>
          </a:p>
        </p:txBody>
      </p:sp>
      <p:sp>
        <p:nvSpPr>
          <p:cNvPr id="133123" name="Rectangle 3"/>
          <p:cNvSpPr>
            <a:spLocks noGrp="1" noChangeArrowheads="1"/>
          </p:cNvSpPr>
          <p:nvPr>
            <p:ph sz="quarter" idx="1"/>
          </p:nvPr>
        </p:nvSpPr>
        <p:spPr/>
        <p:txBody>
          <a:bodyPr/>
          <a:lstStyle/>
          <a:p>
            <a:pPr algn="just"/>
            <a:r>
              <a:rPr lang="tr-TR"/>
              <a:t>Talebin onaylanması durumunda verilen yazılardır.</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b="1"/>
              <a:t>Teyit </a:t>
            </a:r>
            <a:r>
              <a:rPr lang="tr-TR" b="1"/>
              <a:t>(doğrulama) </a:t>
            </a:r>
            <a:r>
              <a:rPr lang="en-US" b="1"/>
              <a:t>mektubu</a:t>
            </a:r>
            <a:endParaRPr lang="tr-TR" b="1"/>
          </a:p>
        </p:txBody>
      </p:sp>
      <p:sp>
        <p:nvSpPr>
          <p:cNvPr id="134147" name="Rectangle 3"/>
          <p:cNvSpPr>
            <a:spLocks noGrp="1" noChangeArrowheads="1"/>
          </p:cNvSpPr>
          <p:nvPr>
            <p:ph sz="quarter" idx="1"/>
          </p:nvPr>
        </p:nvSpPr>
        <p:spPr/>
        <p:txBody>
          <a:bodyPr/>
          <a:lstStyle/>
          <a:p>
            <a:pPr algn="just"/>
            <a:r>
              <a:rPr lang="tr-TR"/>
              <a:t>Anlaşmaya varılmış bir işin onaylanması </a:t>
            </a:r>
            <a:r>
              <a:rPr lang="en-US"/>
              <a:t>amac</a:t>
            </a:r>
            <a:r>
              <a:rPr lang="tr-TR"/>
              <a:t>ı</a:t>
            </a:r>
            <a:r>
              <a:rPr lang="en-US"/>
              <a:t>yla </a:t>
            </a:r>
            <a:r>
              <a:rPr lang="tr-TR"/>
              <a:t>yazılan mektuplardır.</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b="1"/>
              <a:t>Formlar</a:t>
            </a:r>
            <a:endParaRPr lang="tr-TR" b="1"/>
          </a:p>
        </p:txBody>
      </p:sp>
      <p:sp>
        <p:nvSpPr>
          <p:cNvPr id="135171" name="Rectangle 3"/>
          <p:cNvSpPr>
            <a:spLocks noGrp="1" noChangeArrowheads="1"/>
          </p:cNvSpPr>
          <p:nvPr>
            <p:ph sz="quarter" idx="1"/>
          </p:nvPr>
        </p:nvSpPr>
        <p:spPr>
          <a:xfrm>
            <a:off x="457200" y="1676400"/>
            <a:ext cx="8229600" cy="4724400"/>
          </a:xfrm>
        </p:spPr>
        <p:txBody>
          <a:bodyPr/>
          <a:lstStyle/>
          <a:p>
            <a:pPr algn="just">
              <a:lnSpc>
                <a:spcPct val="80000"/>
              </a:lnSpc>
            </a:pPr>
            <a:r>
              <a:rPr lang="tr-TR" sz="2800"/>
              <a:t>İşletmelerde bazı yazılar çok sık kullanılmaktadır. Bu yüzden bazı yazılara işletmenin prensipleri doğrultusunda belli bir format uygulanır ve form haline getirilir. </a:t>
            </a:r>
          </a:p>
          <a:p>
            <a:pPr algn="just">
              <a:lnSpc>
                <a:spcPct val="80000"/>
              </a:lnSpc>
            </a:pPr>
            <a:r>
              <a:rPr lang="tr-TR" sz="2800">
                <a:solidFill>
                  <a:srgbClr val="FFFF99"/>
                </a:solidFill>
              </a:rPr>
              <a:t>Kayıt formu, </a:t>
            </a:r>
          </a:p>
          <a:p>
            <a:pPr algn="just">
              <a:lnSpc>
                <a:spcPct val="80000"/>
              </a:lnSpc>
            </a:pPr>
            <a:r>
              <a:rPr lang="tr-TR" sz="2800">
                <a:solidFill>
                  <a:srgbClr val="FFFF99"/>
                </a:solidFill>
              </a:rPr>
              <a:t>malzeme talep formu, </a:t>
            </a:r>
          </a:p>
          <a:p>
            <a:pPr algn="just">
              <a:lnSpc>
                <a:spcPct val="80000"/>
              </a:lnSpc>
            </a:pPr>
            <a:r>
              <a:rPr lang="tr-TR" sz="2800">
                <a:solidFill>
                  <a:srgbClr val="FFFF99"/>
                </a:solidFill>
              </a:rPr>
              <a:t>iş başvuru formu, </a:t>
            </a:r>
          </a:p>
          <a:p>
            <a:pPr algn="just">
              <a:lnSpc>
                <a:spcPct val="80000"/>
              </a:lnSpc>
            </a:pPr>
            <a:r>
              <a:rPr lang="tr-TR" sz="2800">
                <a:solidFill>
                  <a:srgbClr val="FFFF99"/>
                </a:solidFill>
              </a:rPr>
              <a:t>rezervasyon formları</a:t>
            </a:r>
            <a:r>
              <a:rPr lang="tr-TR" sz="2800"/>
              <a:t> </a:t>
            </a:r>
          </a:p>
          <a:p>
            <a:pPr algn="just">
              <a:lnSpc>
                <a:spcPct val="80000"/>
              </a:lnSpc>
              <a:buFontTx/>
              <a:buNone/>
            </a:pPr>
            <a:r>
              <a:rPr lang="tr-TR" sz="2800"/>
              <a:t>	</a:t>
            </a:r>
          </a:p>
          <a:p>
            <a:pPr algn="just">
              <a:lnSpc>
                <a:spcPct val="80000"/>
              </a:lnSpc>
              <a:buFontTx/>
              <a:buNone/>
            </a:pPr>
            <a:r>
              <a:rPr lang="tr-TR" sz="2800"/>
              <a:t>	gibi önceden basılmış ve gerekli yerleri kullanıcının doldurmasına ayrılmış yazılardır.</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b="1"/>
              <a:t>Teminat mektubu</a:t>
            </a:r>
            <a:endParaRPr lang="tr-TR" b="1"/>
          </a:p>
        </p:txBody>
      </p:sp>
      <p:sp>
        <p:nvSpPr>
          <p:cNvPr id="136195" name="Rectangle 3"/>
          <p:cNvSpPr>
            <a:spLocks noGrp="1" noChangeArrowheads="1"/>
          </p:cNvSpPr>
          <p:nvPr>
            <p:ph sz="quarter" idx="1"/>
          </p:nvPr>
        </p:nvSpPr>
        <p:spPr>
          <a:xfrm>
            <a:off x="457200" y="1600200"/>
            <a:ext cx="8229600" cy="4800600"/>
          </a:xfrm>
        </p:spPr>
        <p:txBody>
          <a:bodyPr/>
          <a:lstStyle/>
          <a:p>
            <a:pPr algn="just"/>
            <a:r>
              <a:rPr lang="tr-TR" sz="3600"/>
              <a:t>Banka ve diğer finans kuruluşları tarafından Bir işyerine iş yaptıracak olan diğer işletme veya şahıslara verilen kredi mektubudur. Banka veya finans kuruluşu, bu işyerinin işi gerçekleştirecek parası olduğunu diğer şahıs veya işyerine doğrular.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r-TR"/>
              <a:t>Sözsüz iletişimin etkisi</a:t>
            </a:r>
          </a:p>
        </p:txBody>
      </p:sp>
      <p:sp>
        <p:nvSpPr>
          <p:cNvPr id="10243" name="Rectangle 3"/>
          <p:cNvSpPr>
            <a:spLocks noGrp="1" noChangeArrowheads="1"/>
          </p:cNvSpPr>
          <p:nvPr>
            <p:ph sz="quarter" idx="1"/>
          </p:nvPr>
        </p:nvSpPr>
        <p:spPr>
          <a:xfrm>
            <a:off x="685800" y="2133600"/>
            <a:ext cx="7772400" cy="4724400"/>
          </a:xfrm>
        </p:spPr>
        <p:txBody>
          <a:bodyPr/>
          <a:lstStyle/>
          <a:p>
            <a:pPr algn="ctr">
              <a:lnSpc>
                <a:spcPct val="90000"/>
              </a:lnSpc>
              <a:buFontTx/>
              <a:buNone/>
            </a:pPr>
            <a:r>
              <a:rPr lang="tr-TR" sz="2800" b="1">
                <a:solidFill>
                  <a:srgbClr val="FF3300"/>
                </a:solidFill>
              </a:rPr>
              <a:t>   </a:t>
            </a:r>
            <a:r>
              <a:rPr lang="tr-TR" sz="3600" b="1">
                <a:solidFill>
                  <a:srgbClr val="FF3300"/>
                </a:solidFill>
              </a:rPr>
              <a:t>BEDEN DİLİ</a:t>
            </a:r>
            <a:br>
              <a:rPr lang="tr-TR" sz="3600" b="1">
                <a:solidFill>
                  <a:srgbClr val="FF3300"/>
                </a:solidFill>
              </a:rPr>
            </a:br>
            <a:r>
              <a:rPr lang="tr-TR" sz="3600" b="1">
                <a:solidFill>
                  <a:srgbClr val="FF3300"/>
                </a:solidFill>
              </a:rPr>
              <a:t>+</a:t>
            </a:r>
            <a:br>
              <a:rPr lang="tr-TR" sz="3600" b="1">
                <a:solidFill>
                  <a:srgbClr val="FF3300"/>
                </a:solidFill>
              </a:rPr>
            </a:br>
            <a:r>
              <a:rPr lang="tr-TR" sz="3600" b="1">
                <a:solidFill>
                  <a:srgbClr val="FF3300"/>
                </a:solidFill>
              </a:rPr>
              <a:t>SÖYLEYİŞ TARZI</a:t>
            </a:r>
            <a:br>
              <a:rPr lang="tr-TR" sz="3600" b="1">
                <a:solidFill>
                  <a:srgbClr val="FF3300"/>
                </a:solidFill>
              </a:rPr>
            </a:br>
            <a:endParaRPr lang="tr-TR" sz="2400" b="1">
              <a:solidFill>
                <a:srgbClr val="FF3300"/>
              </a:solidFill>
            </a:endParaRPr>
          </a:p>
          <a:p>
            <a:pPr algn="ctr">
              <a:lnSpc>
                <a:spcPct val="90000"/>
              </a:lnSpc>
              <a:buFontTx/>
              <a:buNone/>
            </a:pPr>
            <a:r>
              <a:rPr lang="tr-TR" sz="3600" b="1">
                <a:solidFill>
                  <a:srgbClr val="FF3300"/>
                </a:solidFill>
              </a:rPr>
              <a:t>  =</a:t>
            </a:r>
            <a:br>
              <a:rPr lang="tr-TR" sz="3600" b="1">
                <a:solidFill>
                  <a:srgbClr val="FF3300"/>
                </a:solidFill>
              </a:rPr>
            </a:br>
            <a:r>
              <a:rPr lang="tr-TR" sz="2400" b="1">
                <a:solidFill>
                  <a:srgbClr val="FF3300"/>
                </a:solidFill>
              </a:rPr>
              <a:t/>
            </a:r>
            <a:br>
              <a:rPr lang="tr-TR" sz="2400" b="1">
                <a:solidFill>
                  <a:srgbClr val="FF3300"/>
                </a:solidFill>
              </a:rPr>
            </a:br>
            <a:r>
              <a:rPr lang="tr-TR" sz="3600" b="1">
                <a:solidFill>
                  <a:srgbClr val="FF3300"/>
                </a:solidFill>
              </a:rPr>
              <a:t>SÖZSÜZ İLETİŞİM</a:t>
            </a:r>
            <a:br>
              <a:rPr lang="tr-TR" sz="3600" b="1">
                <a:solidFill>
                  <a:srgbClr val="FF3300"/>
                </a:solidFill>
              </a:rPr>
            </a:br>
            <a:endParaRPr lang="tr-TR" sz="3600" b="1">
              <a:solidFill>
                <a:srgbClr val="FF3300"/>
              </a:solidFill>
            </a:endParaRPr>
          </a:p>
          <a:p>
            <a:pPr algn="ctr">
              <a:lnSpc>
                <a:spcPct val="90000"/>
              </a:lnSpc>
              <a:buFontTx/>
              <a:buNone/>
            </a:pPr>
            <a:r>
              <a:rPr lang="tr-TR" sz="3600" b="1">
                <a:solidFill>
                  <a:srgbClr val="FF3300"/>
                </a:solidFill>
              </a:rPr>
              <a:t>% 93 ETKİLİ</a:t>
            </a:r>
          </a:p>
        </p:txBody>
      </p:sp>
      <p:pic>
        <p:nvPicPr>
          <p:cNvPr id="10244" name="Picture 4" descr="IDNTKNW2"/>
          <p:cNvPicPr>
            <a:picLocks noChangeAspect="1" noChangeArrowheads="1"/>
          </p:cNvPicPr>
          <p:nvPr/>
        </p:nvPicPr>
        <p:blipFill>
          <a:blip r:embed="rId2" cstate="print"/>
          <a:srcRect/>
          <a:stretch>
            <a:fillRect/>
          </a:stretch>
        </p:blipFill>
        <p:spPr bwMode="auto">
          <a:xfrm>
            <a:off x="6580012" y="2565400"/>
            <a:ext cx="1593144" cy="2592388"/>
          </a:xfrm>
          <a:prstGeom prst="rect">
            <a:avLst/>
          </a:prstGeom>
          <a:noFill/>
        </p:spPr>
      </p:pic>
      <p:pic>
        <p:nvPicPr>
          <p:cNvPr id="10245" name="Picture 5" descr="PE01832_"/>
          <p:cNvPicPr>
            <a:picLocks noChangeAspect="1" noChangeArrowheads="1"/>
          </p:cNvPicPr>
          <p:nvPr/>
        </p:nvPicPr>
        <p:blipFill>
          <a:blip r:embed="rId3" cstate="print"/>
          <a:srcRect/>
          <a:stretch>
            <a:fillRect/>
          </a:stretch>
        </p:blipFill>
        <p:spPr bwMode="auto">
          <a:xfrm>
            <a:off x="859368" y="2708275"/>
            <a:ext cx="2112433" cy="2171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blinds(vertical)">
                                      <p:cBhvr>
                                        <p:cTn id="7" dur="5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tr-TR" b="1"/>
              <a:t>RESMİ YAZILAR</a:t>
            </a:r>
          </a:p>
        </p:txBody>
      </p:sp>
      <p:sp>
        <p:nvSpPr>
          <p:cNvPr id="140291" name="Rectangle 3"/>
          <p:cNvSpPr>
            <a:spLocks noGrp="1" noChangeArrowheads="1"/>
          </p:cNvSpPr>
          <p:nvPr>
            <p:ph sz="quarter" idx="1"/>
          </p:nvPr>
        </p:nvSpPr>
        <p:spPr/>
        <p:txBody>
          <a:bodyPr/>
          <a:lstStyle/>
          <a:p>
            <a:r>
              <a:rPr lang="tr-TR"/>
              <a:t>Dilekçeler </a:t>
            </a:r>
          </a:p>
          <a:p>
            <a:r>
              <a:rPr lang="tr-TR"/>
              <a:t>Raporlar </a:t>
            </a:r>
          </a:p>
          <a:p>
            <a:r>
              <a:rPr lang="en-US"/>
              <a:t>Tutanak</a:t>
            </a:r>
            <a:r>
              <a:rPr lang="tr-TR"/>
              <a:t> </a:t>
            </a:r>
            <a:r>
              <a:rPr lang="en-US"/>
              <a:t>(zab</a:t>
            </a:r>
            <a:r>
              <a:rPr lang="tr-TR"/>
              <a:t>ı</a:t>
            </a:r>
            <a:r>
              <a:rPr lang="en-US"/>
              <a:t>t)</a:t>
            </a:r>
            <a:endParaRPr lang="tr-TR"/>
          </a:p>
          <a:p>
            <a:r>
              <a:rPr lang="tr-TR"/>
              <a:t>Sözleşme</a:t>
            </a:r>
          </a:p>
          <a:p>
            <a:r>
              <a:rPr lang="tr-TR"/>
              <a:t>Şartname</a:t>
            </a:r>
          </a:p>
          <a:p>
            <a:r>
              <a:rPr lang="en-US"/>
              <a:t>Genelge</a:t>
            </a:r>
            <a:endParaRPr lang="tr-TR"/>
          </a:p>
          <a:p>
            <a:r>
              <a:rPr lang="en-US"/>
              <a:t>Vekaletname</a:t>
            </a:r>
            <a:r>
              <a:rPr lang="tr-TR"/>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tr-TR" b="1"/>
              <a:t>Dilekçeler</a:t>
            </a:r>
          </a:p>
        </p:txBody>
      </p:sp>
      <p:sp>
        <p:nvSpPr>
          <p:cNvPr id="137219" name="Rectangle 3"/>
          <p:cNvSpPr>
            <a:spLocks noGrp="1" noChangeArrowheads="1"/>
          </p:cNvSpPr>
          <p:nvPr>
            <p:ph type="body" idx="1"/>
          </p:nvPr>
        </p:nvSpPr>
        <p:spPr/>
        <p:txBody>
          <a:bodyPr/>
          <a:lstStyle/>
          <a:p>
            <a:pPr algn="just"/>
            <a:r>
              <a:rPr lang="tr-TR" sz="3600"/>
              <a:t>Bir isteğimizi ya da şikayetimizi resmi makamlara bildirmek için, sunduğumuz kısa bir yazıdır ve hepimiz yaşamımız boyunca pek çok defa dilekçe yazmak durumunda kalabiliriz.</a:t>
            </a:r>
            <a:r>
              <a:rPr lang="tr-TR"/>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normAutofit fontScale="90000"/>
          </a:bodyPr>
          <a:lstStyle/>
          <a:p>
            <a:pPr algn="ctr"/>
            <a:r>
              <a:rPr lang="tr-TR" sz="4000" b="1"/>
              <a:t>DİLEKÇE YAZARKEN DİKKAT EDİLMESİ GEREKENLER</a:t>
            </a:r>
          </a:p>
        </p:txBody>
      </p:sp>
      <p:sp>
        <p:nvSpPr>
          <p:cNvPr id="138243" name="Rectangle 3"/>
          <p:cNvSpPr>
            <a:spLocks noGrp="1" noChangeArrowheads="1"/>
          </p:cNvSpPr>
          <p:nvPr>
            <p:ph type="body" idx="1"/>
          </p:nvPr>
        </p:nvSpPr>
        <p:spPr>
          <a:xfrm>
            <a:off x="457200" y="1905000"/>
            <a:ext cx="8229600" cy="4419600"/>
          </a:xfrm>
        </p:spPr>
        <p:txBody>
          <a:bodyPr/>
          <a:lstStyle/>
          <a:p>
            <a:r>
              <a:rPr lang="tr-TR" sz="2800"/>
              <a:t>Çizgisiz beyaz kâğıt kullanılmalıdır. Kâğıdın arka yüzüne geçilmemeli, çok gerekliyse ikinci</a:t>
            </a:r>
            <a:br>
              <a:rPr lang="tr-TR" sz="2800"/>
            </a:br>
            <a:r>
              <a:rPr lang="tr-TR" sz="2800"/>
              <a:t>kâğıt kullanılmalıdır.</a:t>
            </a:r>
          </a:p>
          <a:p>
            <a:r>
              <a:rPr lang="tr-TR" sz="2800"/>
              <a:t>Sorun hangi kurumu ilgilendiriyorsa ona hitap edilerek başlanmalıdır.</a:t>
            </a:r>
          </a:p>
          <a:p>
            <a:r>
              <a:rPr lang="tr-TR" sz="2800"/>
              <a:t>Yer ve tarih belirtilmelidir.</a:t>
            </a:r>
          </a:p>
          <a:p>
            <a:r>
              <a:rPr lang="tr-TR" sz="2800"/>
              <a:t>Bilgisayarla ya da daktiloyla yazılmalı; el yazısı kullanılması halinde yazının kitap harfleriyle,</a:t>
            </a:r>
            <a:br>
              <a:rPr lang="tr-TR" sz="2800"/>
            </a:br>
            <a:r>
              <a:rPr lang="tr-TR" sz="2800"/>
              <a:t>açık, okunaklı olmasına özen gösterilmelidir.</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normAutofit fontScale="90000"/>
          </a:bodyPr>
          <a:lstStyle/>
          <a:p>
            <a:pPr algn="ctr"/>
            <a:r>
              <a:rPr lang="tr-TR" sz="4000" b="1"/>
              <a:t>DİLEKÇE YAZARKEN DİKKAT EDİLMESİ GEREKENLER</a:t>
            </a:r>
          </a:p>
        </p:txBody>
      </p:sp>
      <p:sp>
        <p:nvSpPr>
          <p:cNvPr id="139267" name="Rectangle 3"/>
          <p:cNvSpPr>
            <a:spLocks noGrp="1" noChangeArrowheads="1"/>
          </p:cNvSpPr>
          <p:nvPr>
            <p:ph type="body" idx="1"/>
          </p:nvPr>
        </p:nvSpPr>
        <p:spPr/>
        <p:txBody>
          <a:bodyPr/>
          <a:lstStyle/>
          <a:p>
            <a:pPr>
              <a:lnSpc>
                <a:spcPct val="80000"/>
              </a:lnSpc>
            </a:pPr>
            <a:r>
              <a:rPr lang="tr-TR" sz="2800"/>
              <a:t>Ciddi, resmi, saygılı bir dil ve üslup kullanılmalıdır.</a:t>
            </a:r>
          </a:p>
          <a:p>
            <a:pPr>
              <a:lnSpc>
                <a:spcPct val="80000"/>
              </a:lnSpc>
            </a:pPr>
            <a:r>
              <a:rPr lang="tr-TR" sz="2800"/>
              <a:t>Sorun/durum ya da dilek kısa ve açık olarak ifade edilmelidir.  Gereksiz ayrıntılara ve</a:t>
            </a:r>
            <a:br>
              <a:rPr lang="tr-TR" sz="2800"/>
            </a:br>
            <a:r>
              <a:rPr lang="tr-TR" sz="2800"/>
              <a:t>kişiselliğe yer verilmemelidir.</a:t>
            </a:r>
          </a:p>
          <a:p>
            <a:pPr>
              <a:lnSpc>
                <a:spcPct val="80000"/>
              </a:lnSpc>
            </a:pPr>
            <a:r>
              <a:rPr lang="tr-TR" sz="2800"/>
              <a:t>İstenen şey yasalara uygun olmalı; yasal çerçeve kesinlikle aşılmamalıdır. Bir şikâyet söz</a:t>
            </a:r>
            <a:br>
              <a:rPr lang="tr-TR" sz="2800"/>
            </a:br>
            <a:r>
              <a:rPr lang="tr-TR" sz="2800"/>
              <a:t>konusuysa sorun mutlaka belgeler ve tanıklarla (tanıkların isimleri) kanıtlanmalıdır</a:t>
            </a:r>
          </a:p>
          <a:p>
            <a:pPr>
              <a:lnSpc>
                <a:spcPct val="80000"/>
              </a:lnSpc>
            </a:pPr>
            <a:r>
              <a:rPr lang="tr-TR" sz="2800"/>
              <a:t>Dalkavukluk ve yalvarmacılığa asla yer verilmemelidir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normAutofit fontScale="90000"/>
          </a:bodyPr>
          <a:lstStyle/>
          <a:p>
            <a:pPr algn="ctr"/>
            <a:r>
              <a:rPr lang="tr-TR" sz="4000" b="1"/>
              <a:t>DİLEKÇE YAZARKEN DİKKAT EDİLMESİ GEREKENLER</a:t>
            </a:r>
          </a:p>
        </p:txBody>
      </p:sp>
      <p:sp>
        <p:nvSpPr>
          <p:cNvPr id="141315" name="Rectangle 3"/>
          <p:cNvSpPr>
            <a:spLocks noGrp="1" noChangeArrowheads="1"/>
          </p:cNvSpPr>
          <p:nvPr>
            <p:ph type="body" idx="1"/>
          </p:nvPr>
        </p:nvSpPr>
        <p:spPr/>
        <p:txBody>
          <a:bodyPr/>
          <a:lstStyle/>
          <a:p>
            <a:pPr algn="just">
              <a:lnSpc>
                <a:spcPct val="90000"/>
              </a:lnSpc>
            </a:pPr>
            <a:r>
              <a:rPr lang="tr-TR" sz="2800"/>
              <a:t>Bir konuda üst makamın bilgilendirilmesi amaçlanmışsa "....</a:t>
            </a:r>
            <a:r>
              <a:rPr lang="tr-TR" sz="2800" b="1"/>
              <a:t>durumu bilgilerinize saygılarımla arz ederim</a:t>
            </a:r>
            <a:r>
              <a:rPr lang="tr-TR" sz="2800"/>
              <a:t>",</a:t>
            </a:r>
          </a:p>
          <a:p>
            <a:pPr algn="just">
              <a:lnSpc>
                <a:spcPct val="90000"/>
              </a:lnSpc>
            </a:pPr>
            <a:r>
              <a:rPr lang="tr-TR" sz="2800"/>
              <a:t>üst makamın bir sorunu çözmesi, bir işlemi başlatması isteniyorsa "</a:t>
            </a:r>
            <a:r>
              <a:rPr lang="tr-TR" sz="2800" b="1"/>
              <a:t>gereğini saygılarımla arz</a:t>
            </a:r>
            <a:br>
              <a:rPr lang="tr-TR" sz="2800" b="1"/>
            </a:br>
            <a:r>
              <a:rPr lang="tr-TR" sz="2800" b="1"/>
              <a:t>ederim</a:t>
            </a:r>
            <a:r>
              <a:rPr lang="tr-TR" sz="2800"/>
              <a:t>",</a:t>
            </a:r>
          </a:p>
          <a:p>
            <a:pPr algn="just">
              <a:lnSpc>
                <a:spcPct val="90000"/>
              </a:lnSpc>
            </a:pPr>
            <a:r>
              <a:rPr lang="tr-TR" sz="2800"/>
              <a:t>yapılacak bir işlem için izin isteniyorsa "</a:t>
            </a:r>
            <a:r>
              <a:rPr lang="tr-TR" sz="2800" b="1"/>
              <a:t>izninizi saygılarımla arz ederim</a:t>
            </a:r>
            <a:r>
              <a:rPr lang="tr-TR" sz="2800"/>
              <a:t>“  gibi saygı ifadeleriyle son bulmalıdır.</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normAutofit fontScale="90000"/>
          </a:bodyPr>
          <a:lstStyle/>
          <a:p>
            <a:pPr algn="ctr"/>
            <a:r>
              <a:rPr lang="tr-TR" sz="4000" b="1"/>
              <a:t>DİLEKÇE YAZARKEN DİKKAT EDİLMESİ GEREKENLER</a:t>
            </a:r>
          </a:p>
        </p:txBody>
      </p:sp>
      <p:sp>
        <p:nvSpPr>
          <p:cNvPr id="142339" name="Rectangle 3"/>
          <p:cNvSpPr>
            <a:spLocks noGrp="1" noChangeArrowheads="1"/>
          </p:cNvSpPr>
          <p:nvPr>
            <p:ph type="body" idx="1"/>
          </p:nvPr>
        </p:nvSpPr>
        <p:spPr>
          <a:xfrm>
            <a:off x="457200" y="1752600"/>
            <a:ext cx="8229600" cy="4419600"/>
          </a:xfrm>
        </p:spPr>
        <p:txBody>
          <a:bodyPr/>
          <a:lstStyle/>
          <a:p>
            <a:pPr algn="just"/>
            <a:r>
              <a:rPr lang="tr-TR" sz="2800"/>
              <a:t>Doğru, düzgün, özenli ve net bir Türkçe ile yazılmalıdır.</a:t>
            </a:r>
          </a:p>
          <a:p>
            <a:pPr algn="just"/>
            <a:r>
              <a:rPr lang="tr-TR" sz="2800"/>
              <a:t>Yazım ve noktalama kurallarına dikkat edilmelidir.</a:t>
            </a:r>
          </a:p>
          <a:p>
            <a:r>
              <a:rPr lang="tr-TR" sz="2800"/>
              <a:t>Mutlaka imzalanmalıdır.</a:t>
            </a:r>
          </a:p>
          <a:p>
            <a:r>
              <a:rPr lang="tr-TR" sz="2800"/>
              <a:t>Dilekçe sahibi adını ve açık adresini belirtmelidir.</a:t>
            </a:r>
          </a:p>
          <a:p>
            <a:pPr algn="just"/>
            <a:r>
              <a:rPr lang="tr-TR" sz="2800"/>
              <a:t>Dilekçeye eklenecek ek belgeler yazının sonunda "ekler" başlığı altında maddeler halinde sıralanmalıdır.</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57200" y="292100"/>
            <a:ext cx="8229600" cy="1079500"/>
          </a:xfrm>
        </p:spPr>
        <p:txBody>
          <a:bodyPr/>
          <a:lstStyle/>
          <a:p>
            <a:r>
              <a:rPr lang="tr-TR" b="1"/>
              <a:t>DİLEKÇE ÖRNEĞİ</a:t>
            </a:r>
          </a:p>
        </p:txBody>
      </p:sp>
      <p:pic>
        <p:nvPicPr>
          <p:cNvPr id="143364" name="Picture 4"/>
          <p:cNvPicPr>
            <a:picLocks noChangeAspect="1" noChangeArrowheads="1"/>
          </p:cNvPicPr>
          <p:nvPr/>
        </p:nvPicPr>
        <p:blipFill>
          <a:blip r:embed="rId2" cstate="print"/>
          <a:srcRect l="26875" t="20000" r="21249" b="10001"/>
          <a:stretch>
            <a:fillRect/>
          </a:stretch>
        </p:blipFill>
        <p:spPr bwMode="auto">
          <a:xfrm>
            <a:off x="1447800" y="1295400"/>
            <a:ext cx="6324600" cy="5334000"/>
          </a:xfrm>
          <a:prstGeom prst="rect">
            <a:avLst/>
          </a:prstGeom>
          <a:noFill/>
          <a:ln w="9525">
            <a:noFill/>
            <a:miter lim="800000"/>
            <a:headEnd/>
            <a:tailEnd/>
          </a:ln>
          <a:effectLst/>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tr-TR" b="1"/>
              <a:t>Raporlar</a:t>
            </a:r>
          </a:p>
        </p:txBody>
      </p:sp>
      <p:sp>
        <p:nvSpPr>
          <p:cNvPr id="144387" name="Rectangle 3"/>
          <p:cNvSpPr>
            <a:spLocks noGrp="1" noChangeArrowheads="1"/>
          </p:cNvSpPr>
          <p:nvPr>
            <p:ph type="body" idx="1"/>
          </p:nvPr>
        </p:nvSpPr>
        <p:spPr>
          <a:xfrm>
            <a:off x="533400" y="1676400"/>
            <a:ext cx="8229600" cy="4648200"/>
          </a:xfrm>
        </p:spPr>
        <p:txBody>
          <a:bodyPr/>
          <a:lstStyle/>
          <a:p>
            <a:pPr algn="just">
              <a:lnSpc>
                <a:spcPct val="90000"/>
              </a:lnSpc>
            </a:pPr>
            <a:r>
              <a:rPr lang="tr-TR"/>
              <a:t>Bir konuyla ilgili inceleme, deney, araştırma, gözlem ve bunun gibi çalışmaların sonuçlarını resmi bir dille açıklayarak ilgili şahıs ya da makamlara bildirmeye yarayan yazılardır.</a:t>
            </a:r>
          </a:p>
          <a:p>
            <a:pPr algn="just">
              <a:lnSpc>
                <a:spcPct val="90000"/>
              </a:lnSpc>
            </a:pPr>
            <a:r>
              <a:rPr lang="tr-TR"/>
              <a:t>(2. sınıfta "Yönlendirilmiş Çalışma" hazırlarken danışman hocanıza rapor hazırlayacağınızı düşünerek raporlarda olması gereken özelliklere şimdiden dikkatinizi çekerim.)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tr-TR" b="1"/>
              <a:t>Raporların özellikleri</a:t>
            </a:r>
          </a:p>
        </p:txBody>
      </p:sp>
      <p:sp>
        <p:nvSpPr>
          <p:cNvPr id="145411" name="Rectangle 3"/>
          <p:cNvSpPr>
            <a:spLocks noGrp="1" noChangeArrowheads="1"/>
          </p:cNvSpPr>
          <p:nvPr>
            <p:ph type="body" idx="1"/>
          </p:nvPr>
        </p:nvSpPr>
        <p:spPr>
          <a:xfrm>
            <a:off x="457200" y="1905000"/>
            <a:ext cx="8229600" cy="4419600"/>
          </a:xfrm>
        </p:spPr>
        <p:txBody>
          <a:bodyPr/>
          <a:lstStyle/>
          <a:p>
            <a:pPr algn="just">
              <a:lnSpc>
                <a:spcPct val="80000"/>
              </a:lnSpc>
            </a:pPr>
            <a:r>
              <a:rPr lang="tr-TR" sz="2800"/>
              <a:t>Hakkında bilgi sahibi olunan, üzerinde araştırma yapılan bir konuyla, belirli bir uzmanlık</a:t>
            </a:r>
            <a:br>
              <a:rPr lang="tr-TR" sz="2800"/>
            </a:br>
            <a:r>
              <a:rPr lang="tr-TR" sz="2800"/>
              <a:t>alanıyla ilgili olarak yazılır.</a:t>
            </a:r>
          </a:p>
          <a:p>
            <a:pPr algn="just">
              <a:lnSpc>
                <a:spcPct val="80000"/>
              </a:lnSpc>
            </a:pPr>
            <a:r>
              <a:rPr lang="tr-TR" sz="2800"/>
              <a:t>Belirli bir araştırma sürecinin yanı sıra gözlem, deney ve incelemeye dayanır.</a:t>
            </a:r>
          </a:p>
          <a:p>
            <a:pPr algn="just">
              <a:lnSpc>
                <a:spcPct val="80000"/>
              </a:lnSpc>
            </a:pPr>
            <a:r>
              <a:rPr lang="tr-TR" sz="2800"/>
              <a:t>Kaynaklardan yararlanmak esastır. Kaynakların, bilgi ve belgelerin, tanıkların vs. mutlaka</a:t>
            </a:r>
            <a:br>
              <a:rPr lang="tr-TR" sz="2800"/>
            </a:br>
            <a:r>
              <a:rPr lang="tr-TR" sz="2800"/>
              <a:t>açık ve tam olarak belirtilmesi gerekir.</a:t>
            </a:r>
          </a:p>
          <a:p>
            <a:pPr algn="just">
              <a:lnSpc>
                <a:spcPct val="80000"/>
              </a:lnSpc>
            </a:pPr>
            <a:r>
              <a:rPr lang="tr-TR" sz="2800"/>
              <a:t>(Yazılı kaynaklar: Kitap, makale, haber)</a:t>
            </a:r>
          </a:p>
          <a:p>
            <a:pPr algn="just">
              <a:lnSpc>
                <a:spcPct val="80000"/>
              </a:lnSpc>
            </a:pPr>
            <a:r>
              <a:rPr lang="tr-TR" sz="2800"/>
              <a:t>(Sözel kaynaklar: Uzmanlarla görüşmeler, derlemeler vb)</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tr-TR" b="1"/>
              <a:t>Raporların özellikleri</a:t>
            </a:r>
          </a:p>
        </p:txBody>
      </p:sp>
      <p:sp>
        <p:nvSpPr>
          <p:cNvPr id="146435" name="Rectangle 3"/>
          <p:cNvSpPr>
            <a:spLocks noGrp="1" noChangeArrowheads="1"/>
          </p:cNvSpPr>
          <p:nvPr>
            <p:ph type="body" idx="1"/>
          </p:nvPr>
        </p:nvSpPr>
        <p:spPr>
          <a:xfrm>
            <a:off x="457200" y="1752600"/>
            <a:ext cx="8229600" cy="4724400"/>
          </a:xfrm>
        </p:spPr>
        <p:txBody>
          <a:bodyPr/>
          <a:lstStyle/>
          <a:p>
            <a:pPr>
              <a:lnSpc>
                <a:spcPct val="80000"/>
              </a:lnSpc>
            </a:pPr>
            <a:r>
              <a:rPr lang="tr-TR" sz="2400"/>
              <a:t>Toplanan bilgilerin değerlendirilmesi, sınıflandırılması gerekir.</a:t>
            </a:r>
          </a:p>
          <a:p>
            <a:pPr>
              <a:lnSpc>
                <a:spcPct val="80000"/>
              </a:lnSpc>
            </a:pPr>
            <a:r>
              <a:rPr lang="tr-TR" sz="2400"/>
              <a:t>Gerek araştırma sürecinde gerekse sonuçların yazımı aşamasında planlı olmak gerekir</a:t>
            </a:r>
          </a:p>
          <a:p>
            <a:pPr>
              <a:lnSpc>
                <a:spcPct val="80000"/>
              </a:lnSpc>
            </a:pPr>
            <a:r>
              <a:rPr lang="tr-TR" sz="2400"/>
              <a:t>Sebep-sonuç ilişkisine dikkat edilmelidir. İddia-kanıt-sonuç sistemi izlenmelidir.</a:t>
            </a:r>
          </a:p>
          <a:p>
            <a:pPr>
              <a:lnSpc>
                <a:spcPct val="80000"/>
              </a:lnSpc>
            </a:pPr>
            <a:r>
              <a:rPr lang="tr-TR" sz="2400"/>
              <a:t>Detaycı ve dikkatli olunmalıdır.</a:t>
            </a:r>
          </a:p>
          <a:p>
            <a:pPr>
              <a:lnSpc>
                <a:spcPct val="80000"/>
              </a:lnSpc>
            </a:pPr>
            <a:r>
              <a:rPr lang="tr-TR" sz="2400"/>
              <a:t>Açıklık, kesinlik, inandırıcılık, güvenilirlik taşımalıdır.</a:t>
            </a:r>
          </a:p>
          <a:p>
            <a:pPr>
              <a:lnSpc>
                <a:spcPct val="80000"/>
              </a:lnSpc>
            </a:pPr>
            <a:r>
              <a:rPr lang="tr-TR" sz="2400"/>
              <a:t>Ulaşılan kesin bir yargıyı içerir.</a:t>
            </a:r>
          </a:p>
          <a:p>
            <a:pPr>
              <a:lnSpc>
                <a:spcPct val="80000"/>
              </a:lnSpc>
            </a:pPr>
            <a:r>
              <a:rPr lang="tr-TR" sz="2400"/>
              <a:t>Ciddiyet esastır.</a:t>
            </a:r>
          </a:p>
          <a:p>
            <a:pPr>
              <a:lnSpc>
                <a:spcPct val="80000"/>
              </a:lnSpc>
            </a:pPr>
            <a:r>
              <a:rPr lang="tr-TR" sz="2400"/>
              <a:t>Açık, anlaşılır, düzgün ve doğru Türkçe kullanılmasına özen gösterilmelidir.</a:t>
            </a:r>
          </a:p>
          <a:p>
            <a:pPr>
              <a:lnSpc>
                <a:spcPct val="80000"/>
              </a:lnSpc>
            </a:pPr>
            <a:r>
              <a:rPr lang="tr-TR" sz="2400"/>
              <a:t>Yazım ve noktalama kurallarına uyulmalıdır</a:t>
            </a:r>
            <a:r>
              <a:rPr lang="en-US" sz="2400"/>
              <a:t>.</a:t>
            </a:r>
            <a:endParaRPr lang="tr-T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7456" y="549275"/>
            <a:ext cx="7772400" cy="1143000"/>
          </a:xfrm>
        </p:spPr>
        <p:txBody>
          <a:bodyPr/>
          <a:lstStyle/>
          <a:p>
            <a:r>
              <a:rPr lang="tr-TR" sz="2200">
                <a:solidFill>
                  <a:srgbClr val="006600"/>
                </a:solidFill>
                <a:effectLst/>
              </a:rPr>
              <a:t>Profesör Albert Mehrabian tarafından yapılan bir araştırma sonucunda; Beden dilinin % 55, Ses tonu ve Ses biçiminin % 38, Sözcüklerin ise % 7 oranında iletişimde etkili olduğu belirlenmiştir.</a:t>
            </a:r>
            <a:r>
              <a:rPr lang="tr-TR" sz="2200"/>
              <a:t> </a:t>
            </a:r>
          </a:p>
        </p:txBody>
      </p:sp>
      <p:grpSp>
        <p:nvGrpSpPr>
          <p:cNvPr id="2" name="Group 4"/>
          <p:cNvGrpSpPr>
            <a:grpSpLocks/>
          </p:cNvGrpSpPr>
          <p:nvPr/>
        </p:nvGrpSpPr>
        <p:grpSpPr bwMode="auto">
          <a:xfrm>
            <a:off x="364748" y="1773239"/>
            <a:ext cx="7781597" cy="4752975"/>
            <a:chOff x="386" y="1248"/>
            <a:chExt cx="4798" cy="2256"/>
          </a:xfrm>
        </p:grpSpPr>
        <p:grpSp>
          <p:nvGrpSpPr>
            <p:cNvPr id="3" name="Group 5"/>
            <p:cNvGrpSpPr>
              <a:grpSpLocks/>
            </p:cNvGrpSpPr>
            <p:nvPr/>
          </p:nvGrpSpPr>
          <p:grpSpPr bwMode="auto">
            <a:xfrm>
              <a:off x="1824" y="1248"/>
              <a:ext cx="2014" cy="1821"/>
              <a:chOff x="1872" y="1824"/>
              <a:chExt cx="2014" cy="1821"/>
            </a:xfrm>
          </p:grpSpPr>
          <p:sp>
            <p:nvSpPr>
              <p:cNvPr id="15366" name="AutoShape 6"/>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tr-TR"/>
              </a:p>
            </p:txBody>
          </p:sp>
          <p:sp>
            <p:nvSpPr>
              <p:cNvPr id="15367" name="AutoShape 7"/>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tr-TR"/>
              </a:p>
            </p:txBody>
          </p:sp>
          <p:sp>
            <p:nvSpPr>
              <p:cNvPr id="15368" name="AutoShape 8"/>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tr-TR"/>
              </a:p>
            </p:txBody>
          </p:sp>
          <p:sp>
            <p:nvSpPr>
              <p:cNvPr id="15369" name="Oval 9"/>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tr-TR"/>
              </a:p>
            </p:txBody>
          </p:sp>
          <p:sp>
            <p:nvSpPr>
              <p:cNvPr id="15370" name="Oval 10"/>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tr-TR"/>
              </a:p>
            </p:txBody>
          </p:sp>
          <p:sp>
            <p:nvSpPr>
              <p:cNvPr id="15371" name="Oval 11"/>
              <p:cNvSpPr>
                <a:spLocks noChangeArrowheads="1"/>
              </p:cNvSpPr>
              <p:nvPr/>
            </p:nvSpPr>
            <p:spPr bwMode="gray">
              <a:xfrm>
                <a:off x="2254" y="2509"/>
                <a:ext cx="160" cy="24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tr-TR"/>
              </a:p>
            </p:txBody>
          </p:sp>
          <p:sp>
            <p:nvSpPr>
              <p:cNvPr id="15372" name="Oval 12"/>
              <p:cNvSpPr>
                <a:spLocks noChangeArrowheads="1"/>
              </p:cNvSpPr>
              <p:nvPr/>
            </p:nvSpPr>
            <p:spPr bwMode="gray">
              <a:xfrm>
                <a:off x="2254" y="2509"/>
                <a:ext cx="160" cy="247"/>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tr-TR"/>
              </a:p>
            </p:txBody>
          </p:sp>
          <p:sp>
            <p:nvSpPr>
              <p:cNvPr id="15373" name="Oval 13"/>
              <p:cNvSpPr>
                <a:spLocks noChangeArrowheads="1"/>
              </p:cNvSpPr>
              <p:nvPr/>
            </p:nvSpPr>
            <p:spPr bwMode="gray">
              <a:xfrm>
                <a:off x="2337" y="2509"/>
                <a:ext cx="1096" cy="24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tr-TR"/>
              </a:p>
            </p:txBody>
          </p:sp>
          <p:sp>
            <p:nvSpPr>
              <p:cNvPr id="15374" name="Oval 14"/>
              <p:cNvSpPr>
                <a:spLocks noChangeArrowheads="1"/>
              </p:cNvSpPr>
              <p:nvPr/>
            </p:nvSpPr>
            <p:spPr bwMode="gray">
              <a:xfrm>
                <a:off x="2337" y="2509"/>
                <a:ext cx="1096" cy="247"/>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tr-TR"/>
              </a:p>
            </p:txBody>
          </p:sp>
        </p:grpSp>
        <p:sp>
          <p:nvSpPr>
            <p:cNvPr id="15375" name="AutoShape 15"/>
            <p:cNvSpPr>
              <a:spLocks noChangeArrowheads="1"/>
            </p:cNvSpPr>
            <p:nvPr/>
          </p:nvSpPr>
          <p:spPr bwMode="gray">
            <a:xfrm>
              <a:off x="528" y="2256"/>
              <a:ext cx="1152" cy="384"/>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w="9525">
              <a:noFill/>
              <a:round/>
              <a:headEnd/>
              <a:tailEnd/>
            </a:ln>
            <a:effectLst/>
          </p:spPr>
          <p:txBody>
            <a:bodyPr wrap="none" anchor="ctr"/>
            <a:lstStyle/>
            <a:p>
              <a:endParaRPr lang="tr-TR"/>
            </a:p>
          </p:txBody>
        </p:sp>
        <p:sp>
          <p:nvSpPr>
            <p:cNvPr id="15376" name="AutoShape 16"/>
            <p:cNvSpPr>
              <a:spLocks noChangeArrowheads="1"/>
            </p:cNvSpPr>
            <p:nvPr/>
          </p:nvSpPr>
          <p:spPr bwMode="gray">
            <a:xfrm>
              <a:off x="528" y="1920"/>
              <a:ext cx="1152" cy="384"/>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w="9525">
              <a:noFill/>
              <a:round/>
              <a:headEnd/>
              <a:tailEnd/>
            </a:ln>
            <a:effectLst/>
          </p:spPr>
          <p:txBody>
            <a:bodyPr wrap="none" anchor="ctr"/>
            <a:lstStyle/>
            <a:p>
              <a:endParaRPr lang="tr-TR"/>
            </a:p>
          </p:txBody>
        </p:sp>
        <p:sp>
          <p:nvSpPr>
            <p:cNvPr id="15377" name="AutoShape 17"/>
            <p:cNvSpPr>
              <a:spLocks noChangeArrowheads="1"/>
            </p:cNvSpPr>
            <p:nvPr/>
          </p:nvSpPr>
          <p:spPr bwMode="gray">
            <a:xfrm>
              <a:off x="528" y="1584"/>
              <a:ext cx="1152" cy="384"/>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w="9525">
              <a:noFill/>
              <a:round/>
              <a:headEnd/>
              <a:tailEnd/>
            </a:ln>
            <a:effectLst/>
          </p:spPr>
          <p:txBody>
            <a:bodyPr wrap="none" anchor="ctr"/>
            <a:lstStyle/>
            <a:p>
              <a:endParaRPr lang="tr-TR"/>
            </a:p>
          </p:txBody>
        </p:sp>
        <p:sp>
          <p:nvSpPr>
            <p:cNvPr id="15378" name="AutoShape 18"/>
            <p:cNvSpPr>
              <a:spLocks noChangeArrowheads="1"/>
            </p:cNvSpPr>
            <p:nvPr/>
          </p:nvSpPr>
          <p:spPr bwMode="gray">
            <a:xfrm>
              <a:off x="3984" y="2256"/>
              <a:ext cx="1200" cy="384"/>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wrap="none" anchor="ctr"/>
            <a:lstStyle/>
            <a:p>
              <a:endParaRPr lang="tr-TR"/>
            </a:p>
          </p:txBody>
        </p:sp>
        <p:sp>
          <p:nvSpPr>
            <p:cNvPr id="15379" name="AutoShape 19"/>
            <p:cNvSpPr>
              <a:spLocks noChangeArrowheads="1"/>
            </p:cNvSpPr>
            <p:nvPr/>
          </p:nvSpPr>
          <p:spPr bwMode="gray">
            <a:xfrm>
              <a:off x="3984" y="1920"/>
              <a:ext cx="1200" cy="384"/>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wrap="none" anchor="ctr"/>
            <a:lstStyle/>
            <a:p>
              <a:endParaRPr lang="tr-TR"/>
            </a:p>
          </p:txBody>
        </p:sp>
        <p:sp>
          <p:nvSpPr>
            <p:cNvPr id="15380" name="AutoShape 20"/>
            <p:cNvSpPr>
              <a:spLocks noChangeArrowheads="1"/>
            </p:cNvSpPr>
            <p:nvPr/>
          </p:nvSpPr>
          <p:spPr bwMode="gray">
            <a:xfrm>
              <a:off x="3984" y="1584"/>
              <a:ext cx="1200" cy="384"/>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wrap="none" anchor="ctr"/>
            <a:lstStyle/>
            <a:p>
              <a:endParaRPr lang="tr-TR"/>
            </a:p>
          </p:txBody>
        </p:sp>
        <p:sp>
          <p:nvSpPr>
            <p:cNvPr id="15381" name="Text Box 21"/>
            <p:cNvSpPr txBox="1">
              <a:spLocks noChangeArrowheads="1"/>
            </p:cNvSpPr>
            <p:nvPr/>
          </p:nvSpPr>
          <p:spPr bwMode="gray">
            <a:xfrm>
              <a:off x="2473" y="1920"/>
              <a:ext cx="739" cy="175"/>
            </a:xfrm>
            <a:prstGeom prst="rect">
              <a:avLst/>
            </a:prstGeom>
            <a:solidFill>
              <a:srgbClr val="FF0000"/>
            </a:solidFill>
            <a:ln w="9525">
              <a:noFill/>
              <a:miter lim="800000"/>
              <a:headEnd/>
              <a:tailEnd/>
            </a:ln>
            <a:effectLst/>
          </p:spPr>
          <p:txBody>
            <a:bodyPr wrap="none">
              <a:spAutoFit/>
            </a:bodyPr>
            <a:lstStyle/>
            <a:p>
              <a:pPr algn="ctr"/>
              <a:r>
                <a:rPr lang="tr-TR" b="1">
                  <a:solidFill>
                    <a:schemeClr val="bg1"/>
                  </a:solidFill>
                  <a:latin typeface="Arial" pitchFamily="34" charset="0"/>
                </a:rPr>
                <a:t>3 UNSUR</a:t>
              </a:r>
              <a:endParaRPr lang="en-US" b="1">
                <a:solidFill>
                  <a:schemeClr val="bg1"/>
                </a:solidFill>
                <a:latin typeface="Arial" pitchFamily="34" charset="0"/>
              </a:endParaRPr>
            </a:p>
          </p:txBody>
        </p:sp>
        <p:sp>
          <p:nvSpPr>
            <p:cNvPr id="15382" name="AutoShape 22"/>
            <p:cNvSpPr>
              <a:spLocks noChangeArrowheads="1"/>
            </p:cNvSpPr>
            <p:nvPr/>
          </p:nvSpPr>
          <p:spPr bwMode="auto">
            <a:xfrm>
              <a:off x="1611" y="3168"/>
              <a:ext cx="2448" cy="336"/>
            </a:xfrm>
            <a:prstGeom prst="roundRect">
              <a:avLst>
                <a:gd name="adj" fmla="val 50000"/>
              </a:avLst>
            </a:prstGeom>
            <a:solidFill>
              <a:schemeClr val="bg1"/>
            </a:solidFill>
            <a:ln w="38100">
              <a:solidFill>
                <a:schemeClr val="tx1"/>
              </a:solidFill>
              <a:round/>
              <a:headEnd/>
              <a:tailEnd/>
            </a:ln>
            <a:effectLst/>
          </p:spPr>
          <p:txBody>
            <a:bodyPr wrap="none" anchor="ctr"/>
            <a:lstStyle/>
            <a:p>
              <a:pPr algn="ctr"/>
              <a:r>
                <a:rPr lang="tr-TR" sz="1800" b="1">
                  <a:latin typeface="Verdana" pitchFamily="34" charset="0"/>
                </a:rPr>
                <a:t>Yüz yüze iletişimin unsurları</a:t>
              </a:r>
              <a:r>
                <a:rPr lang="tr-TR" sz="1800">
                  <a:latin typeface="Verdana" pitchFamily="34" charset="0"/>
                </a:rPr>
                <a:t> </a:t>
              </a:r>
              <a:endParaRPr lang="en-US" sz="1800">
                <a:latin typeface="Verdana" pitchFamily="34" charset="0"/>
              </a:endParaRPr>
            </a:p>
          </p:txBody>
        </p:sp>
        <p:sp>
          <p:nvSpPr>
            <p:cNvPr id="15383" name="Text Box 23"/>
            <p:cNvSpPr txBox="1">
              <a:spLocks noChangeArrowheads="1"/>
            </p:cNvSpPr>
            <p:nvPr/>
          </p:nvSpPr>
          <p:spPr bwMode="gray">
            <a:xfrm>
              <a:off x="546" y="1683"/>
              <a:ext cx="1031" cy="175"/>
            </a:xfrm>
            <a:prstGeom prst="rect">
              <a:avLst/>
            </a:prstGeom>
            <a:noFill/>
            <a:ln w="9525">
              <a:noFill/>
              <a:miter lim="800000"/>
              <a:headEnd/>
              <a:tailEnd/>
            </a:ln>
            <a:effectLst/>
          </p:spPr>
          <p:txBody>
            <a:bodyPr wrap="none">
              <a:spAutoFit/>
            </a:bodyPr>
            <a:lstStyle/>
            <a:p>
              <a:pPr algn="ctr"/>
              <a:r>
                <a:rPr lang="tr-TR" sz="1800" b="1">
                  <a:solidFill>
                    <a:schemeClr val="bg1"/>
                  </a:solidFill>
                  <a:latin typeface="Arial" pitchFamily="34" charset="0"/>
                </a:rPr>
                <a:t>Beden dilimiz</a:t>
              </a:r>
              <a:endParaRPr lang="en-US" sz="1800" b="1">
                <a:solidFill>
                  <a:schemeClr val="bg1"/>
                </a:solidFill>
                <a:latin typeface="Arial" pitchFamily="34" charset="0"/>
              </a:endParaRPr>
            </a:p>
          </p:txBody>
        </p:sp>
        <p:sp>
          <p:nvSpPr>
            <p:cNvPr id="15384" name="Text Box 24"/>
            <p:cNvSpPr txBox="1">
              <a:spLocks noChangeArrowheads="1"/>
            </p:cNvSpPr>
            <p:nvPr/>
          </p:nvSpPr>
          <p:spPr bwMode="gray">
            <a:xfrm>
              <a:off x="386" y="2008"/>
              <a:ext cx="1348" cy="190"/>
            </a:xfrm>
            <a:prstGeom prst="rect">
              <a:avLst/>
            </a:prstGeom>
            <a:noFill/>
            <a:ln w="9525">
              <a:noFill/>
              <a:miter lim="800000"/>
              <a:headEnd/>
              <a:tailEnd/>
            </a:ln>
            <a:effectLst/>
          </p:spPr>
          <p:txBody>
            <a:bodyPr wrap="none">
              <a:spAutoFit/>
            </a:bodyPr>
            <a:lstStyle/>
            <a:p>
              <a:pPr algn="ctr"/>
              <a:r>
                <a:rPr lang="tr-TR" sz="2000" b="1">
                  <a:solidFill>
                    <a:schemeClr val="bg1"/>
                  </a:solidFill>
                </a:rPr>
                <a:t>Söyleyiş şeklimiz</a:t>
              </a:r>
              <a:endParaRPr lang="en-US" sz="2000" b="1">
                <a:solidFill>
                  <a:schemeClr val="bg1"/>
                </a:solidFill>
              </a:endParaRPr>
            </a:p>
          </p:txBody>
        </p:sp>
        <p:sp>
          <p:nvSpPr>
            <p:cNvPr id="15385" name="Text Box 25"/>
            <p:cNvSpPr txBox="1">
              <a:spLocks noChangeArrowheads="1"/>
            </p:cNvSpPr>
            <p:nvPr/>
          </p:nvSpPr>
          <p:spPr bwMode="gray">
            <a:xfrm>
              <a:off x="432" y="2344"/>
              <a:ext cx="1254" cy="336"/>
            </a:xfrm>
            <a:prstGeom prst="rect">
              <a:avLst/>
            </a:prstGeom>
            <a:noFill/>
            <a:ln w="9525">
              <a:noFill/>
              <a:miter lim="800000"/>
              <a:headEnd/>
              <a:tailEnd/>
            </a:ln>
            <a:effectLst/>
          </p:spPr>
          <p:txBody>
            <a:bodyPr wrap="none">
              <a:spAutoFit/>
            </a:bodyPr>
            <a:lstStyle/>
            <a:p>
              <a:pPr algn="ctr"/>
              <a:r>
                <a:rPr lang="tr-TR" sz="2000" b="1">
                  <a:solidFill>
                    <a:schemeClr val="bg1"/>
                  </a:solidFill>
                </a:rPr>
                <a:t>Söylediklerimiz</a:t>
              </a:r>
              <a:endParaRPr lang="en-US" sz="2000" b="1">
                <a:solidFill>
                  <a:schemeClr val="bg1"/>
                </a:solidFill>
              </a:endParaRPr>
            </a:p>
            <a:p>
              <a:pPr algn="ctr"/>
              <a:endParaRPr lang="en-US" sz="2000" b="1">
                <a:solidFill>
                  <a:schemeClr val="bg1"/>
                </a:solidFill>
                <a:latin typeface="Arial" pitchFamily="34" charset="0"/>
              </a:endParaRPr>
            </a:p>
          </p:txBody>
        </p:sp>
        <p:sp>
          <p:nvSpPr>
            <p:cNvPr id="15386" name="Text Box 26"/>
            <p:cNvSpPr txBox="1">
              <a:spLocks noChangeArrowheads="1"/>
            </p:cNvSpPr>
            <p:nvPr/>
          </p:nvSpPr>
          <p:spPr bwMode="gray">
            <a:xfrm>
              <a:off x="4383" y="1683"/>
              <a:ext cx="438" cy="175"/>
            </a:xfrm>
            <a:prstGeom prst="rect">
              <a:avLst/>
            </a:prstGeom>
            <a:noFill/>
            <a:ln w="9525">
              <a:noFill/>
              <a:miter lim="800000"/>
              <a:headEnd/>
              <a:tailEnd/>
            </a:ln>
            <a:effectLst/>
          </p:spPr>
          <p:txBody>
            <a:bodyPr wrap="none">
              <a:spAutoFit/>
            </a:bodyPr>
            <a:lstStyle/>
            <a:p>
              <a:pPr algn="ctr"/>
              <a:r>
                <a:rPr lang="tr-TR" sz="1800" b="1">
                  <a:solidFill>
                    <a:srgbClr val="006600"/>
                  </a:solidFill>
                  <a:latin typeface="Arial" pitchFamily="34" charset="0"/>
                </a:rPr>
                <a:t>% 55</a:t>
              </a:r>
              <a:endParaRPr lang="en-US" sz="1800" b="1">
                <a:solidFill>
                  <a:srgbClr val="006600"/>
                </a:solidFill>
                <a:latin typeface="Arial" pitchFamily="34" charset="0"/>
              </a:endParaRPr>
            </a:p>
          </p:txBody>
        </p:sp>
        <p:sp>
          <p:nvSpPr>
            <p:cNvPr id="15387" name="Text Box 27"/>
            <p:cNvSpPr txBox="1">
              <a:spLocks noChangeArrowheads="1"/>
            </p:cNvSpPr>
            <p:nvPr/>
          </p:nvSpPr>
          <p:spPr bwMode="gray">
            <a:xfrm>
              <a:off x="4394" y="1985"/>
              <a:ext cx="412" cy="175"/>
            </a:xfrm>
            <a:prstGeom prst="rect">
              <a:avLst/>
            </a:prstGeom>
            <a:noFill/>
            <a:ln w="9525">
              <a:noFill/>
              <a:miter lim="800000"/>
              <a:headEnd/>
              <a:tailEnd/>
            </a:ln>
            <a:effectLst/>
          </p:spPr>
          <p:txBody>
            <a:bodyPr wrap="none">
              <a:spAutoFit/>
            </a:bodyPr>
            <a:lstStyle/>
            <a:p>
              <a:pPr algn="ctr"/>
              <a:r>
                <a:rPr lang="tr-TR" b="1">
                  <a:solidFill>
                    <a:srgbClr val="006600"/>
                  </a:solidFill>
                </a:rPr>
                <a:t>% 38</a:t>
              </a:r>
              <a:endParaRPr lang="en-US" b="1">
                <a:solidFill>
                  <a:srgbClr val="006600"/>
                </a:solidFill>
              </a:endParaRPr>
            </a:p>
          </p:txBody>
        </p:sp>
        <p:sp>
          <p:nvSpPr>
            <p:cNvPr id="15388" name="Text Box 28"/>
            <p:cNvSpPr txBox="1">
              <a:spLocks noChangeArrowheads="1"/>
            </p:cNvSpPr>
            <p:nvPr/>
          </p:nvSpPr>
          <p:spPr bwMode="gray">
            <a:xfrm>
              <a:off x="4435" y="2321"/>
              <a:ext cx="334" cy="307"/>
            </a:xfrm>
            <a:prstGeom prst="rect">
              <a:avLst/>
            </a:prstGeom>
            <a:noFill/>
            <a:ln w="9525">
              <a:noFill/>
              <a:miter lim="800000"/>
              <a:headEnd/>
              <a:tailEnd/>
            </a:ln>
            <a:effectLst/>
          </p:spPr>
          <p:txBody>
            <a:bodyPr wrap="none">
              <a:spAutoFit/>
            </a:bodyPr>
            <a:lstStyle/>
            <a:p>
              <a:pPr algn="ctr"/>
              <a:r>
                <a:rPr lang="tr-TR" b="1">
                  <a:solidFill>
                    <a:srgbClr val="006600"/>
                  </a:solidFill>
                </a:rPr>
                <a:t>% 7</a:t>
              </a:r>
              <a:endParaRPr lang="en-US" b="1">
                <a:solidFill>
                  <a:srgbClr val="006600"/>
                </a:solidFill>
              </a:endParaRPr>
            </a:p>
            <a:p>
              <a:pPr algn="ctr"/>
              <a:endParaRPr lang="en-US" sz="1800" b="1">
                <a:solidFill>
                  <a:schemeClr val="bg1"/>
                </a:solidFill>
                <a:latin typeface="Arial" pitchFamily="34" charset="0"/>
              </a:endParaRPr>
            </a:p>
          </p:txBody>
        </p:sp>
      </p:gr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b="1"/>
              <a:t>Tutanak</a:t>
            </a:r>
            <a:r>
              <a:rPr lang="tr-TR" b="1"/>
              <a:t> </a:t>
            </a:r>
            <a:r>
              <a:rPr lang="en-US" b="1"/>
              <a:t>(zab</a:t>
            </a:r>
            <a:r>
              <a:rPr lang="tr-TR" b="1"/>
              <a:t>ı</a:t>
            </a:r>
            <a:r>
              <a:rPr lang="en-US" b="1"/>
              <a:t>t)</a:t>
            </a:r>
            <a:endParaRPr lang="tr-TR" b="1"/>
          </a:p>
        </p:txBody>
      </p:sp>
      <p:sp>
        <p:nvSpPr>
          <p:cNvPr id="147459" name="Rectangle 3"/>
          <p:cNvSpPr>
            <a:spLocks noGrp="1" noChangeArrowheads="1"/>
          </p:cNvSpPr>
          <p:nvPr>
            <p:ph type="body" idx="1"/>
          </p:nvPr>
        </p:nvSpPr>
        <p:spPr>
          <a:xfrm>
            <a:off x="457200" y="1676400"/>
            <a:ext cx="8229600" cy="4648200"/>
          </a:xfrm>
        </p:spPr>
        <p:txBody>
          <a:bodyPr/>
          <a:lstStyle/>
          <a:p>
            <a:pPr algn="just">
              <a:buFontTx/>
              <a:buNone/>
            </a:pPr>
            <a:r>
              <a:rPr lang="tr-TR"/>
              <a:t>	Tutanağın birkaç tarifi vardır;</a:t>
            </a:r>
          </a:p>
          <a:p>
            <a:pPr algn="just"/>
            <a:r>
              <a:rPr lang="tr-TR"/>
              <a:t>Meclis, kurul ve mahkeme gibi yelerde her söz alanın sözlerini olduğu gibi yazıya geçirilmesiyle oluşturulan bir belgedir.</a:t>
            </a:r>
          </a:p>
          <a:p>
            <a:pPr algn="just"/>
            <a:r>
              <a:rPr lang="tr-TR"/>
              <a:t>Konuyla ilgili görevlilerin hazırladığı ve imzaladığı "bir durumu" anlatan yazıdır. Tutanaklar kanıt yerine geçer.</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tr-TR" b="1"/>
              <a:t>Sözleşme</a:t>
            </a:r>
          </a:p>
        </p:txBody>
      </p:sp>
      <p:sp>
        <p:nvSpPr>
          <p:cNvPr id="148483" name="Rectangle 3"/>
          <p:cNvSpPr>
            <a:spLocks noGrp="1" noChangeArrowheads="1"/>
          </p:cNvSpPr>
          <p:nvPr>
            <p:ph type="body" idx="1"/>
          </p:nvPr>
        </p:nvSpPr>
        <p:spPr>
          <a:xfrm>
            <a:off x="457200" y="1600200"/>
            <a:ext cx="8229600" cy="4800600"/>
          </a:xfrm>
        </p:spPr>
        <p:txBody>
          <a:bodyPr/>
          <a:lstStyle/>
          <a:p>
            <a:pPr algn="just"/>
            <a:r>
              <a:rPr lang="tr-TR" sz="2800"/>
              <a:t>İki veya daha fazla kişi arasında yapılan ve koşullarına uyulması yasayla desteklenmiş anlaşmalardır. </a:t>
            </a:r>
          </a:p>
          <a:p>
            <a:pPr algn="just"/>
            <a:r>
              <a:rPr lang="tr-TR" sz="2800"/>
              <a:t>Sözleşme taraflardan birinin yaptığı önerilere karşı taraf yada tarafların da benimsemesiyle oluşur. </a:t>
            </a:r>
          </a:p>
          <a:p>
            <a:pPr algn="just"/>
            <a:r>
              <a:rPr lang="tr-TR" sz="2800"/>
              <a:t>Bir sözleşmede tarafların karşılıklı çıkarları vardır. </a:t>
            </a:r>
          </a:p>
          <a:p>
            <a:pPr algn="just"/>
            <a:r>
              <a:rPr lang="tr-TR" sz="2800"/>
              <a:t>Sözleşmenin geçerli olabilmesi için tarafların sözleşmeyi özgür iradeleri ile kabul etmiş ve imzalamış olmaları gerektirir.</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tr-TR" b="1"/>
              <a:t>Şartname</a:t>
            </a:r>
          </a:p>
        </p:txBody>
      </p:sp>
      <p:sp>
        <p:nvSpPr>
          <p:cNvPr id="149507" name="Rectangle 3"/>
          <p:cNvSpPr>
            <a:spLocks noGrp="1" noChangeArrowheads="1"/>
          </p:cNvSpPr>
          <p:nvPr>
            <p:ph type="body" idx="1"/>
          </p:nvPr>
        </p:nvSpPr>
        <p:spPr/>
        <p:txBody>
          <a:bodyPr/>
          <a:lstStyle/>
          <a:p>
            <a:pPr algn="just"/>
            <a:r>
              <a:rPr lang="tr-TR"/>
              <a:t>Bir işi yaptırma, mal veya hizmet satın alma gibi işleri gerçekleştirmek isteyen tarafın hazırladığı ve diğer tarafın uymak zorunda olduğu koşulların saptandığı resmi belge.</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b="1"/>
              <a:t>Genelge</a:t>
            </a:r>
            <a:endParaRPr lang="tr-TR" b="1"/>
          </a:p>
        </p:txBody>
      </p:sp>
      <p:sp>
        <p:nvSpPr>
          <p:cNvPr id="150531" name="Rectangle 3"/>
          <p:cNvSpPr>
            <a:spLocks noGrp="1" noChangeArrowheads="1"/>
          </p:cNvSpPr>
          <p:nvPr>
            <p:ph type="body" idx="1"/>
          </p:nvPr>
        </p:nvSpPr>
        <p:spPr/>
        <p:txBody>
          <a:bodyPr/>
          <a:lstStyle/>
          <a:p>
            <a:pPr algn="just"/>
            <a:r>
              <a:rPr lang="tr-TR"/>
              <a:t>Yasa ve yönetmeliklerin nasıl uygulanacağı konusunda yol göstermek ve aydınlatmak ve dikkat çekmek amacıyla hazırlanıp ilgili makamlara gönderilen yazı.</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n-US" b="1"/>
              <a:t>Vekaletname</a:t>
            </a:r>
            <a:endParaRPr lang="tr-TR" b="1"/>
          </a:p>
        </p:txBody>
      </p:sp>
      <p:sp>
        <p:nvSpPr>
          <p:cNvPr id="151555" name="Rectangle 3"/>
          <p:cNvSpPr>
            <a:spLocks noGrp="1" noChangeArrowheads="1"/>
          </p:cNvSpPr>
          <p:nvPr>
            <p:ph type="body" idx="1"/>
          </p:nvPr>
        </p:nvSpPr>
        <p:spPr/>
        <p:txBody>
          <a:bodyPr/>
          <a:lstStyle/>
          <a:p>
            <a:pPr algn="just"/>
            <a:r>
              <a:rPr lang="tr-TR"/>
              <a:t>Bir kimsenin kendi yerine iş görebilmesi için başkasını görevlendirmesidir. </a:t>
            </a:r>
          </a:p>
          <a:p>
            <a:pPr algn="just"/>
            <a:r>
              <a:rPr lang="tr-TR"/>
              <a:t>Resmi olarak geçerli olabilmesi için noter hazırlanıp onaylanması ve vekaleti veren kişinin imzasını taşması gerek</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rmAutofit fontScale="90000"/>
          </a:bodyPr>
          <a:lstStyle/>
          <a:p>
            <a:pPr algn="ctr"/>
            <a:r>
              <a:rPr lang="tr-TR" sz="4000" b="1"/>
              <a:t>YAZIŞMALARINDA NELERE DİKKAT ETMELİYİZ?</a:t>
            </a:r>
          </a:p>
        </p:txBody>
      </p:sp>
      <p:sp>
        <p:nvSpPr>
          <p:cNvPr id="72707" name="Rectangle 3"/>
          <p:cNvSpPr>
            <a:spLocks noGrp="1" noChangeArrowheads="1"/>
          </p:cNvSpPr>
          <p:nvPr>
            <p:ph type="body" idx="1"/>
          </p:nvPr>
        </p:nvSpPr>
        <p:spPr/>
        <p:txBody>
          <a:bodyPr/>
          <a:lstStyle/>
          <a:p>
            <a:pPr algn="just"/>
            <a:r>
              <a:rPr lang="tr-TR" sz="3600"/>
              <a:t>İşletmeler mektupların içeriği kadar biçim ve diğer şekil şartlarına da önem vererek, belli bir formu, standart olarak kurumlarına yerleştirmek isterler. Mektubun alan düzenlemesi başlıca aşağıdaki noktalarda değerlenebilir</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p:txBody>
          <a:bodyPr>
            <a:normAutofit fontScale="90000"/>
          </a:bodyPr>
          <a:lstStyle/>
          <a:p>
            <a:pPr algn="ctr"/>
            <a:r>
              <a:rPr lang="tr-TR" sz="4000" b="1"/>
              <a:t>YAZIŞMALARINDA NELERE DİKKAT ETMELİYİZ</a:t>
            </a:r>
          </a:p>
        </p:txBody>
      </p:sp>
      <p:sp>
        <p:nvSpPr>
          <p:cNvPr id="81925" name="Rectangle 5"/>
          <p:cNvSpPr>
            <a:spLocks noGrp="1" noChangeArrowheads="1"/>
          </p:cNvSpPr>
          <p:nvPr>
            <p:ph type="body" sz="half" idx="1"/>
          </p:nvPr>
        </p:nvSpPr>
        <p:spPr/>
        <p:txBody>
          <a:bodyPr/>
          <a:lstStyle/>
          <a:p>
            <a:r>
              <a:rPr lang="tr-TR"/>
              <a:t>Kağıt ve Yazım  Sınırları (Marjlar)</a:t>
            </a:r>
          </a:p>
          <a:p>
            <a:r>
              <a:rPr lang="tr-TR"/>
              <a:t>Yazım Düzeni</a:t>
            </a:r>
          </a:p>
          <a:p>
            <a:r>
              <a:rPr lang="tr-TR"/>
              <a:t>Başlık (Antet)</a:t>
            </a:r>
          </a:p>
          <a:p>
            <a:r>
              <a:rPr lang="tr-TR"/>
              <a:t>Tarih Yazımı </a:t>
            </a:r>
          </a:p>
          <a:p>
            <a:r>
              <a:rPr lang="tr-TR"/>
              <a:t>İç Adres</a:t>
            </a:r>
          </a:p>
          <a:p>
            <a:r>
              <a:rPr lang="tr-TR"/>
              <a:t>Hitap Sözcüğü</a:t>
            </a:r>
          </a:p>
        </p:txBody>
      </p:sp>
      <p:sp>
        <p:nvSpPr>
          <p:cNvPr id="81926" name="Rectangle 6"/>
          <p:cNvSpPr>
            <a:spLocks noGrp="1" noChangeArrowheads="1"/>
          </p:cNvSpPr>
          <p:nvPr>
            <p:ph type="body" sz="half" idx="2"/>
          </p:nvPr>
        </p:nvSpPr>
        <p:spPr/>
        <p:txBody>
          <a:bodyPr/>
          <a:lstStyle/>
          <a:p>
            <a:r>
              <a:rPr lang="tr-TR"/>
              <a:t>Dikkati Çekilen Kişi, Konu, İlgi, Referans</a:t>
            </a:r>
          </a:p>
          <a:p>
            <a:r>
              <a:rPr lang="tr-TR"/>
              <a:t>Mektup Metni</a:t>
            </a:r>
          </a:p>
          <a:p>
            <a:r>
              <a:rPr lang="tr-TR"/>
              <a:t>Sonuçta Taltif Cümlesi</a:t>
            </a:r>
          </a:p>
          <a:p>
            <a:r>
              <a:rPr lang="tr-TR"/>
              <a:t>İmza </a:t>
            </a:r>
          </a:p>
          <a:p>
            <a:r>
              <a:rPr lang="tr-TR"/>
              <a:t>Daktilografın Kimliği</a:t>
            </a:r>
          </a:p>
          <a:p>
            <a:r>
              <a:rPr lang="tr-TR"/>
              <a:t>Ekler</a:t>
            </a:r>
          </a:p>
          <a:p>
            <a:endParaRPr lang="tr-T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292100"/>
            <a:ext cx="8458200" cy="1384300"/>
          </a:xfrm>
        </p:spPr>
        <p:txBody>
          <a:bodyPr/>
          <a:lstStyle/>
          <a:p>
            <a:pPr algn="ctr"/>
            <a:r>
              <a:rPr lang="tr-TR" sz="4000" b="1"/>
              <a:t>Kağıt ve Yazım Sınırları (Marjlar)</a:t>
            </a:r>
            <a:endParaRPr lang="tr-TR" sz="4000"/>
          </a:p>
        </p:txBody>
      </p:sp>
      <p:sp>
        <p:nvSpPr>
          <p:cNvPr id="84995" name="Rectangle 3"/>
          <p:cNvSpPr>
            <a:spLocks noGrp="1" noChangeArrowheads="1"/>
          </p:cNvSpPr>
          <p:nvPr>
            <p:ph type="body" idx="1"/>
          </p:nvPr>
        </p:nvSpPr>
        <p:spPr>
          <a:xfrm>
            <a:off x="457200" y="1676400"/>
            <a:ext cx="8229600" cy="4953000"/>
          </a:xfrm>
        </p:spPr>
        <p:txBody>
          <a:bodyPr/>
          <a:lstStyle/>
          <a:p>
            <a:pPr marL="609600" indent="-609600" algn="just">
              <a:lnSpc>
                <a:spcPct val="90000"/>
              </a:lnSpc>
            </a:pPr>
            <a:r>
              <a:rPr lang="tr-TR"/>
              <a:t>Mektuplar A4 dosya (fotokopi) kağıdına veya Amerikan mektup kağıdına yazılırlar.</a:t>
            </a:r>
          </a:p>
          <a:p>
            <a:pPr marL="609600" indent="-609600" algn="just">
              <a:lnSpc>
                <a:spcPct val="90000"/>
              </a:lnSpc>
            </a:pPr>
            <a:r>
              <a:rPr lang="tr-TR"/>
              <a:t>Sağ ve sol kenarlardan, genelde 2.5 cm boşluk bırakılır. Yazılacak metin kısa ise, sağ ve sol sınırlar 5 cm ye kadar genişletilebilir. Alt sınır, aynı şekilde 2.5 cm den az olmamalıdır. </a:t>
            </a:r>
          </a:p>
          <a:p>
            <a:pPr marL="609600" indent="-609600" algn="just">
              <a:lnSpc>
                <a:spcPct val="90000"/>
              </a:lnSpc>
            </a:pPr>
            <a:r>
              <a:rPr lang="tr-TR"/>
              <a:t>Mektubun ana gövdesi, dosya kağıdı ortalanarak yazılmalıdır.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tr-TR" b="1"/>
              <a:t>Yazım Düzeni</a:t>
            </a:r>
            <a:endParaRPr lang="tr-TR"/>
          </a:p>
        </p:txBody>
      </p:sp>
      <p:sp>
        <p:nvSpPr>
          <p:cNvPr id="86019" name="Rectangle 3"/>
          <p:cNvSpPr>
            <a:spLocks noGrp="1" noChangeArrowheads="1"/>
          </p:cNvSpPr>
          <p:nvPr>
            <p:ph type="body" idx="1"/>
          </p:nvPr>
        </p:nvSpPr>
        <p:spPr/>
        <p:txBody>
          <a:bodyPr/>
          <a:lstStyle/>
          <a:p>
            <a:pPr marL="609600" indent="-609600" algn="just"/>
            <a:r>
              <a:rPr lang="tr-TR"/>
              <a:t>Etkinlik ve sürat açısından birçok firma standart mektup düzenini seçmiştir.</a:t>
            </a:r>
          </a:p>
          <a:p>
            <a:pPr marL="609600" indent="-609600" algn="just">
              <a:buFontTx/>
              <a:buNone/>
            </a:pPr>
            <a:r>
              <a:rPr lang="tr-TR" b="1" u="sng"/>
              <a:t>Başlıca mektup biçimleri şunlardır:</a:t>
            </a:r>
          </a:p>
          <a:p>
            <a:pPr marL="609600" indent="-609600"/>
            <a:r>
              <a:rPr lang="tr-TR"/>
              <a:t>Sola dayalı,</a:t>
            </a:r>
          </a:p>
          <a:p>
            <a:pPr marL="609600" indent="-609600"/>
            <a:r>
              <a:rPr lang="tr-TR"/>
              <a:t>Yarı sola dayalı,</a:t>
            </a:r>
          </a:p>
          <a:p>
            <a:pPr marL="609600" indent="-609600"/>
            <a:r>
              <a:rPr lang="tr-TR"/>
              <a:t>Paragraf başı yapılmış,</a:t>
            </a:r>
          </a:p>
          <a:p>
            <a:pPr marL="609600" indent="-609600"/>
            <a:r>
              <a:rPr lang="tr-TR"/>
              <a:t>Basitleştirilmiş biçim.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tr-TR" sz="4000"/>
              <a:t>Kavramları ve Olayları algılamada Duygularımız</a:t>
            </a:r>
          </a:p>
        </p:txBody>
      </p:sp>
      <p:grpSp>
        <p:nvGrpSpPr>
          <p:cNvPr id="2" name="Group 4"/>
          <p:cNvGrpSpPr>
            <a:grpSpLocks/>
          </p:cNvGrpSpPr>
          <p:nvPr/>
        </p:nvGrpSpPr>
        <p:grpSpPr bwMode="auto">
          <a:xfrm>
            <a:off x="1319071" y="2205039"/>
            <a:ext cx="4864418" cy="3671887"/>
            <a:chOff x="692" y="785"/>
            <a:chExt cx="3857" cy="2882"/>
          </a:xfrm>
        </p:grpSpPr>
        <p:sp>
          <p:nvSpPr>
            <p:cNvPr id="16389" name="Rectangle 5"/>
            <p:cNvSpPr>
              <a:spLocks noChangeArrowheads="1"/>
            </p:cNvSpPr>
            <p:nvPr/>
          </p:nvSpPr>
          <p:spPr bwMode="gray">
            <a:xfrm rot="13770025">
              <a:off x="3098" y="2323"/>
              <a:ext cx="605" cy="121"/>
            </a:xfrm>
            <a:prstGeom prst="rect">
              <a:avLst/>
            </a:prstGeom>
            <a:gradFill rotWithShape="1">
              <a:gsLst>
                <a:gs pos="0">
                  <a:srgbClr val="969696">
                    <a:gamma/>
                    <a:shade val="46275"/>
                    <a:invGamma/>
                  </a:srgbClr>
                </a:gs>
                <a:gs pos="50000">
                  <a:srgbClr val="969696"/>
                </a:gs>
                <a:gs pos="100000">
                  <a:srgbClr val="969696">
                    <a:gamma/>
                    <a:shade val="46275"/>
                    <a:invGamma/>
                  </a:srgbClr>
                </a:gs>
              </a:gsLst>
              <a:lin ang="5400000" scaled="1"/>
            </a:gradFill>
            <a:ln w="9525" algn="ctr">
              <a:noFill/>
              <a:miter lim="800000"/>
              <a:headEnd/>
              <a:tailEnd/>
            </a:ln>
            <a:effectLst/>
          </p:spPr>
          <p:txBody>
            <a:bodyPr wrap="none" anchor="ctr"/>
            <a:lstStyle/>
            <a:p>
              <a:endParaRPr lang="tr-TR"/>
            </a:p>
          </p:txBody>
        </p:sp>
        <p:sp>
          <p:nvSpPr>
            <p:cNvPr id="16390" name="Rectangle 6"/>
            <p:cNvSpPr>
              <a:spLocks noChangeArrowheads="1"/>
            </p:cNvSpPr>
            <p:nvPr/>
          </p:nvSpPr>
          <p:spPr bwMode="gray">
            <a:xfrm rot="-743917">
              <a:off x="1845" y="2038"/>
              <a:ext cx="636" cy="109"/>
            </a:xfrm>
            <a:prstGeom prst="rect">
              <a:avLst/>
            </a:prstGeom>
            <a:gradFill rotWithShape="1">
              <a:gsLst>
                <a:gs pos="0">
                  <a:srgbClr val="969696">
                    <a:gamma/>
                    <a:shade val="46275"/>
                    <a:invGamma/>
                  </a:srgbClr>
                </a:gs>
                <a:gs pos="50000">
                  <a:srgbClr val="969696"/>
                </a:gs>
                <a:gs pos="100000">
                  <a:srgbClr val="969696">
                    <a:gamma/>
                    <a:shade val="46275"/>
                    <a:invGamma/>
                  </a:srgbClr>
                </a:gs>
              </a:gsLst>
              <a:lin ang="5400000" scaled="1"/>
            </a:gradFill>
            <a:ln w="9525" algn="ctr">
              <a:noFill/>
              <a:miter lim="800000"/>
              <a:headEnd/>
              <a:tailEnd/>
            </a:ln>
            <a:effectLst/>
          </p:spPr>
          <p:txBody>
            <a:bodyPr wrap="none" anchor="ctr"/>
            <a:lstStyle/>
            <a:p>
              <a:endParaRPr lang="tr-TR"/>
            </a:p>
          </p:txBody>
        </p:sp>
        <p:grpSp>
          <p:nvGrpSpPr>
            <p:cNvPr id="3" name="Group 7"/>
            <p:cNvGrpSpPr>
              <a:grpSpLocks/>
            </p:cNvGrpSpPr>
            <p:nvPr/>
          </p:nvGrpSpPr>
          <p:grpSpPr bwMode="auto">
            <a:xfrm>
              <a:off x="2361" y="1203"/>
              <a:ext cx="1153" cy="1169"/>
              <a:chOff x="2358" y="1234"/>
              <a:chExt cx="1153" cy="1169"/>
            </a:xfrm>
          </p:grpSpPr>
          <p:sp>
            <p:nvSpPr>
              <p:cNvPr id="16392" name="Rectangle 8"/>
              <p:cNvSpPr>
                <a:spLocks noChangeArrowheads="1"/>
              </p:cNvSpPr>
              <p:nvPr/>
            </p:nvSpPr>
            <p:spPr bwMode="gray">
              <a:xfrm rot="-3205350">
                <a:off x="3175" y="1380"/>
                <a:ext cx="376" cy="83"/>
              </a:xfrm>
              <a:prstGeom prst="rect">
                <a:avLst/>
              </a:prstGeom>
              <a:gradFill rotWithShape="1">
                <a:gsLst>
                  <a:gs pos="0">
                    <a:srgbClr val="969696">
                      <a:gamma/>
                      <a:shade val="46275"/>
                      <a:invGamma/>
                    </a:srgbClr>
                  </a:gs>
                  <a:gs pos="50000">
                    <a:srgbClr val="969696"/>
                  </a:gs>
                  <a:gs pos="100000">
                    <a:srgbClr val="969696">
                      <a:gamma/>
                      <a:shade val="46275"/>
                      <a:invGamma/>
                    </a:srgbClr>
                  </a:gs>
                </a:gsLst>
                <a:lin ang="5400000" scaled="1"/>
              </a:gradFill>
              <a:ln w="9525" algn="ctr">
                <a:noFill/>
                <a:miter lim="800000"/>
                <a:headEnd/>
                <a:tailEnd/>
              </a:ln>
              <a:effectLst/>
            </p:spPr>
            <p:txBody>
              <a:bodyPr wrap="none" anchor="ctr"/>
              <a:lstStyle/>
              <a:p>
                <a:endParaRPr lang="tr-TR"/>
              </a:p>
            </p:txBody>
          </p:sp>
          <p:grpSp>
            <p:nvGrpSpPr>
              <p:cNvPr id="4" name="Group 9"/>
              <p:cNvGrpSpPr>
                <a:grpSpLocks/>
              </p:cNvGrpSpPr>
              <p:nvPr/>
            </p:nvGrpSpPr>
            <p:grpSpPr bwMode="auto">
              <a:xfrm>
                <a:off x="2433" y="1401"/>
                <a:ext cx="1014" cy="1002"/>
                <a:chOff x="2016" y="1920"/>
                <a:chExt cx="1680" cy="1680"/>
              </a:xfrm>
            </p:grpSpPr>
            <p:sp>
              <p:nvSpPr>
                <p:cNvPr id="16394" name="Oval 10"/>
                <p:cNvSpPr>
                  <a:spLocks noChangeArrowheads="1"/>
                </p:cNvSpPr>
                <p:nvPr/>
              </p:nvSpPr>
              <p:spPr bwMode="gray">
                <a:xfrm>
                  <a:off x="2016" y="1920"/>
                  <a:ext cx="1680" cy="1680"/>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endParaRPr lang="tr-TR"/>
                </a:p>
              </p:txBody>
            </p:sp>
            <p:sp>
              <p:nvSpPr>
                <p:cNvPr id="16395" name="Freeform 11"/>
                <p:cNvSpPr>
                  <a:spLocks/>
                </p:cNvSpPr>
                <p:nvPr/>
              </p:nvSpPr>
              <p:spPr bwMode="gray">
                <a:xfrm>
                  <a:off x="2208" y="1948"/>
                  <a:ext cx="1296" cy="634"/>
                </a:xfrm>
                <a:custGeom>
                  <a:avLst/>
                  <a:gdLst/>
                  <a:ahLst/>
                  <a:cxnLst>
                    <a:cxn ang="0">
                      <a:pos x="1301" y="401"/>
                    </a:cxn>
                    <a:cxn ang="0">
                      <a:pos x="1317" y="442"/>
                    </a:cxn>
                    <a:cxn ang="0">
                      <a:pos x="1321" y="481"/>
                    </a:cxn>
                    <a:cxn ang="0">
                      <a:pos x="1315" y="516"/>
                    </a:cxn>
                    <a:cxn ang="0">
                      <a:pos x="1298" y="550"/>
                    </a:cxn>
                    <a:cxn ang="0">
                      <a:pos x="1272" y="579"/>
                    </a:cxn>
                    <a:cxn ang="0">
                      <a:pos x="1239" y="604"/>
                    </a:cxn>
                    <a:cxn ang="0">
                      <a:pos x="1196" y="628"/>
                    </a:cxn>
                    <a:cxn ang="0">
                      <a:pos x="1147" y="649"/>
                    </a:cxn>
                    <a:cxn ang="0">
                      <a:pos x="1092" y="667"/>
                    </a:cxn>
                    <a:cxn ang="0">
                      <a:pos x="1031" y="683"/>
                    </a:cxn>
                    <a:cxn ang="0">
                      <a:pos x="967" y="694"/>
                    </a:cxn>
                    <a:cxn ang="0">
                      <a:pos x="896" y="704"/>
                    </a:cxn>
                    <a:cxn ang="0">
                      <a:pos x="824" y="710"/>
                    </a:cxn>
                    <a:cxn ang="0">
                      <a:pos x="795" y="712"/>
                    </a:cxn>
                    <a:cxn ang="0">
                      <a:pos x="476" y="712"/>
                    </a:cxn>
                    <a:cxn ang="0">
                      <a:pos x="472" y="712"/>
                    </a:cxn>
                    <a:cxn ang="0">
                      <a:pos x="409" y="708"/>
                    </a:cxn>
                    <a:cxn ang="0">
                      <a:pos x="348" y="704"/>
                    </a:cxn>
                    <a:cxn ang="0">
                      <a:pos x="290" y="696"/>
                    </a:cxn>
                    <a:cxn ang="0">
                      <a:pos x="235" y="689"/>
                    </a:cxn>
                    <a:cxn ang="0">
                      <a:pos x="186" y="677"/>
                    </a:cxn>
                    <a:cxn ang="0">
                      <a:pos x="141" y="663"/>
                    </a:cxn>
                    <a:cxn ang="0">
                      <a:pos x="102" y="648"/>
                    </a:cxn>
                    <a:cxn ang="0">
                      <a:pos x="67" y="630"/>
                    </a:cxn>
                    <a:cxn ang="0">
                      <a:pos x="39" y="608"/>
                    </a:cxn>
                    <a:cxn ang="0">
                      <a:pos x="18" y="583"/>
                    </a:cxn>
                    <a:cxn ang="0">
                      <a:pos x="6" y="554"/>
                    </a:cxn>
                    <a:cxn ang="0">
                      <a:pos x="0" y="524"/>
                    </a:cxn>
                    <a:cxn ang="0">
                      <a:pos x="0" y="520"/>
                    </a:cxn>
                    <a:cxn ang="0">
                      <a:pos x="4" y="487"/>
                    </a:cxn>
                    <a:cxn ang="0">
                      <a:pos x="16" y="446"/>
                    </a:cxn>
                    <a:cxn ang="0">
                      <a:pos x="51" y="370"/>
                    </a:cxn>
                    <a:cxn ang="0">
                      <a:pos x="94" y="299"/>
                    </a:cxn>
                    <a:cxn ang="0">
                      <a:pos x="147" y="235"/>
                    </a:cxn>
                    <a:cxn ang="0">
                      <a:pos x="204" y="176"/>
                    </a:cxn>
                    <a:cxn ang="0">
                      <a:pos x="270" y="125"/>
                    </a:cxn>
                    <a:cxn ang="0">
                      <a:pos x="341" y="82"/>
                    </a:cxn>
                    <a:cxn ang="0">
                      <a:pos x="415" y="47"/>
                    </a:cxn>
                    <a:cxn ang="0">
                      <a:pos x="497" y="21"/>
                    </a:cxn>
                    <a:cxn ang="0">
                      <a:pos x="581" y="6"/>
                    </a:cxn>
                    <a:cxn ang="0">
                      <a:pos x="667" y="0"/>
                    </a:cxn>
                    <a:cxn ang="0">
                      <a:pos x="667" y="0"/>
                    </a:cxn>
                    <a:cxn ang="0">
                      <a:pos x="759" y="6"/>
                    </a:cxn>
                    <a:cxn ang="0">
                      <a:pos x="847" y="23"/>
                    </a:cxn>
                    <a:cxn ang="0">
                      <a:pos x="932" y="53"/>
                    </a:cxn>
                    <a:cxn ang="0">
                      <a:pos x="1010" y="90"/>
                    </a:cxn>
                    <a:cxn ang="0">
                      <a:pos x="1082" y="137"/>
                    </a:cxn>
                    <a:cxn ang="0">
                      <a:pos x="1149" y="194"/>
                    </a:cxn>
                    <a:cxn ang="0">
                      <a:pos x="1208" y="256"/>
                    </a:cxn>
                    <a:cxn ang="0">
                      <a:pos x="1258" y="325"/>
                    </a:cxn>
                    <a:cxn ang="0">
                      <a:pos x="1301" y="401"/>
                    </a:cxn>
                    <a:cxn ang="0">
                      <a:pos x="1301" y="401"/>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chemeClr val="folHlink"/>
                    </a:gs>
                  </a:gsLst>
                  <a:lin ang="5400000" scaled="1"/>
                </a:gradFill>
                <a:ln w="0">
                  <a:noFill/>
                  <a:prstDash val="solid"/>
                  <a:round/>
                  <a:headEnd/>
                  <a:tailEnd/>
                </a:ln>
              </p:spPr>
              <p:txBody>
                <a:bodyPr/>
                <a:lstStyle/>
                <a:p>
                  <a:endParaRPr lang="tr-TR"/>
                </a:p>
              </p:txBody>
            </p:sp>
          </p:grpSp>
          <p:sp>
            <p:nvSpPr>
              <p:cNvPr id="16396" name="Text Box 12"/>
              <p:cNvSpPr txBox="1">
                <a:spLocks noChangeArrowheads="1"/>
              </p:cNvSpPr>
              <p:nvPr/>
            </p:nvSpPr>
            <p:spPr bwMode="gray">
              <a:xfrm>
                <a:off x="2358" y="1837"/>
                <a:ext cx="1153" cy="507"/>
              </a:xfrm>
              <a:prstGeom prst="rect">
                <a:avLst/>
              </a:prstGeom>
              <a:noFill/>
              <a:ln w="9525">
                <a:noFill/>
                <a:miter lim="800000"/>
                <a:headEnd/>
                <a:tailEnd/>
              </a:ln>
              <a:effectLst/>
            </p:spPr>
            <p:txBody>
              <a:bodyPr wrap="none">
                <a:spAutoFit/>
              </a:bodyPr>
              <a:lstStyle/>
              <a:p>
                <a:pPr algn="ctr"/>
                <a:r>
                  <a:rPr lang="tr-TR" b="1">
                    <a:solidFill>
                      <a:srgbClr val="FFFFFF"/>
                    </a:solidFill>
                    <a:effectLst>
                      <a:outerShdw blurRad="38100" dist="38100" dir="2700000" algn="tl">
                        <a:srgbClr val="000000"/>
                      </a:outerShdw>
                    </a:effectLst>
                    <a:latin typeface="Arial" pitchFamily="34" charset="0"/>
                  </a:rPr>
                  <a:t>Duyguların </a:t>
                </a:r>
              </a:p>
              <a:p>
                <a:pPr algn="ctr"/>
                <a:r>
                  <a:rPr lang="tr-TR" b="1">
                    <a:solidFill>
                      <a:srgbClr val="FFFFFF"/>
                    </a:solidFill>
                    <a:effectLst>
                      <a:outerShdw blurRad="38100" dist="38100" dir="2700000" algn="tl">
                        <a:srgbClr val="000000"/>
                      </a:outerShdw>
                    </a:effectLst>
                    <a:latin typeface="Arial" pitchFamily="34" charset="0"/>
                  </a:rPr>
                  <a:t>oranları</a:t>
                </a:r>
                <a:endParaRPr lang="en-US" b="1">
                  <a:solidFill>
                    <a:srgbClr val="FFFFFF"/>
                  </a:solidFill>
                  <a:effectLst>
                    <a:outerShdw blurRad="38100" dist="38100" dir="2700000" algn="tl">
                      <a:srgbClr val="000000"/>
                    </a:outerShdw>
                  </a:effectLst>
                  <a:latin typeface="Arial" pitchFamily="34" charset="0"/>
                </a:endParaRPr>
              </a:p>
            </p:txBody>
          </p:sp>
        </p:grpSp>
        <p:grpSp>
          <p:nvGrpSpPr>
            <p:cNvPr id="5" name="Group 13"/>
            <p:cNvGrpSpPr>
              <a:grpSpLocks/>
            </p:cNvGrpSpPr>
            <p:nvPr/>
          </p:nvGrpSpPr>
          <p:grpSpPr bwMode="auto">
            <a:xfrm>
              <a:off x="2919" y="785"/>
              <a:ext cx="1397" cy="646"/>
              <a:chOff x="2916" y="816"/>
              <a:chExt cx="1397" cy="646"/>
            </a:xfrm>
          </p:grpSpPr>
          <p:grpSp>
            <p:nvGrpSpPr>
              <p:cNvPr id="6" name="Group 14"/>
              <p:cNvGrpSpPr>
                <a:grpSpLocks/>
              </p:cNvGrpSpPr>
              <p:nvPr/>
            </p:nvGrpSpPr>
            <p:grpSpPr bwMode="auto">
              <a:xfrm>
                <a:off x="3321" y="816"/>
                <a:ext cx="549" cy="543"/>
                <a:chOff x="2016" y="1920"/>
                <a:chExt cx="1680" cy="1680"/>
              </a:xfrm>
            </p:grpSpPr>
            <p:sp>
              <p:nvSpPr>
                <p:cNvPr id="16399" name="Oval 15"/>
                <p:cNvSpPr>
                  <a:spLocks noChangeArrowheads="1"/>
                </p:cNvSpPr>
                <p:nvPr/>
              </p:nvSpPr>
              <p:spPr bwMode="gray">
                <a:xfrm>
                  <a:off x="2016" y="1920"/>
                  <a:ext cx="1680" cy="1680"/>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endParaRPr lang="tr-TR"/>
                </a:p>
              </p:txBody>
            </p:sp>
            <p:sp>
              <p:nvSpPr>
                <p:cNvPr id="16400" name="Freeform 16"/>
                <p:cNvSpPr>
                  <a:spLocks/>
                </p:cNvSpPr>
                <p:nvPr/>
              </p:nvSpPr>
              <p:spPr bwMode="gray">
                <a:xfrm>
                  <a:off x="2208" y="1948"/>
                  <a:ext cx="1296" cy="634"/>
                </a:xfrm>
                <a:custGeom>
                  <a:avLst/>
                  <a:gdLst/>
                  <a:ahLst/>
                  <a:cxnLst>
                    <a:cxn ang="0">
                      <a:pos x="1301" y="401"/>
                    </a:cxn>
                    <a:cxn ang="0">
                      <a:pos x="1317" y="442"/>
                    </a:cxn>
                    <a:cxn ang="0">
                      <a:pos x="1321" y="481"/>
                    </a:cxn>
                    <a:cxn ang="0">
                      <a:pos x="1315" y="516"/>
                    </a:cxn>
                    <a:cxn ang="0">
                      <a:pos x="1298" y="550"/>
                    </a:cxn>
                    <a:cxn ang="0">
                      <a:pos x="1272" y="579"/>
                    </a:cxn>
                    <a:cxn ang="0">
                      <a:pos x="1239" y="604"/>
                    </a:cxn>
                    <a:cxn ang="0">
                      <a:pos x="1196" y="628"/>
                    </a:cxn>
                    <a:cxn ang="0">
                      <a:pos x="1147" y="649"/>
                    </a:cxn>
                    <a:cxn ang="0">
                      <a:pos x="1092" y="667"/>
                    </a:cxn>
                    <a:cxn ang="0">
                      <a:pos x="1031" y="683"/>
                    </a:cxn>
                    <a:cxn ang="0">
                      <a:pos x="967" y="694"/>
                    </a:cxn>
                    <a:cxn ang="0">
                      <a:pos x="896" y="704"/>
                    </a:cxn>
                    <a:cxn ang="0">
                      <a:pos x="824" y="710"/>
                    </a:cxn>
                    <a:cxn ang="0">
                      <a:pos x="795" y="712"/>
                    </a:cxn>
                    <a:cxn ang="0">
                      <a:pos x="476" y="712"/>
                    </a:cxn>
                    <a:cxn ang="0">
                      <a:pos x="472" y="712"/>
                    </a:cxn>
                    <a:cxn ang="0">
                      <a:pos x="409" y="708"/>
                    </a:cxn>
                    <a:cxn ang="0">
                      <a:pos x="348" y="704"/>
                    </a:cxn>
                    <a:cxn ang="0">
                      <a:pos x="290" y="696"/>
                    </a:cxn>
                    <a:cxn ang="0">
                      <a:pos x="235" y="689"/>
                    </a:cxn>
                    <a:cxn ang="0">
                      <a:pos x="186" y="677"/>
                    </a:cxn>
                    <a:cxn ang="0">
                      <a:pos x="141" y="663"/>
                    </a:cxn>
                    <a:cxn ang="0">
                      <a:pos x="102" y="648"/>
                    </a:cxn>
                    <a:cxn ang="0">
                      <a:pos x="67" y="630"/>
                    </a:cxn>
                    <a:cxn ang="0">
                      <a:pos x="39" y="608"/>
                    </a:cxn>
                    <a:cxn ang="0">
                      <a:pos x="18" y="583"/>
                    </a:cxn>
                    <a:cxn ang="0">
                      <a:pos x="6" y="554"/>
                    </a:cxn>
                    <a:cxn ang="0">
                      <a:pos x="0" y="524"/>
                    </a:cxn>
                    <a:cxn ang="0">
                      <a:pos x="0" y="520"/>
                    </a:cxn>
                    <a:cxn ang="0">
                      <a:pos x="4" y="487"/>
                    </a:cxn>
                    <a:cxn ang="0">
                      <a:pos x="16" y="446"/>
                    </a:cxn>
                    <a:cxn ang="0">
                      <a:pos x="51" y="370"/>
                    </a:cxn>
                    <a:cxn ang="0">
                      <a:pos x="94" y="299"/>
                    </a:cxn>
                    <a:cxn ang="0">
                      <a:pos x="147" y="235"/>
                    </a:cxn>
                    <a:cxn ang="0">
                      <a:pos x="204" y="176"/>
                    </a:cxn>
                    <a:cxn ang="0">
                      <a:pos x="270" y="125"/>
                    </a:cxn>
                    <a:cxn ang="0">
                      <a:pos x="341" y="82"/>
                    </a:cxn>
                    <a:cxn ang="0">
                      <a:pos x="415" y="47"/>
                    </a:cxn>
                    <a:cxn ang="0">
                      <a:pos x="497" y="21"/>
                    </a:cxn>
                    <a:cxn ang="0">
                      <a:pos x="581" y="6"/>
                    </a:cxn>
                    <a:cxn ang="0">
                      <a:pos x="667" y="0"/>
                    </a:cxn>
                    <a:cxn ang="0">
                      <a:pos x="667" y="0"/>
                    </a:cxn>
                    <a:cxn ang="0">
                      <a:pos x="759" y="6"/>
                    </a:cxn>
                    <a:cxn ang="0">
                      <a:pos x="847" y="23"/>
                    </a:cxn>
                    <a:cxn ang="0">
                      <a:pos x="932" y="53"/>
                    </a:cxn>
                    <a:cxn ang="0">
                      <a:pos x="1010" y="90"/>
                    </a:cxn>
                    <a:cxn ang="0">
                      <a:pos x="1082" y="137"/>
                    </a:cxn>
                    <a:cxn ang="0">
                      <a:pos x="1149" y="194"/>
                    </a:cxn>
                    <a:cxn ang="0">
                      <a:pos x="1208" y="256"/>
                    </a:cxn>
                    <a:cxn ang="0">
                      <a:pos x="1258" y="325"/>
                    </a:cxn>
                    <a:cxn ang="0">
                      <a:pos x="1301" y="401"/>
                    </a:cxn>
                    <a:cxn ang="0">
                      <a:pos x="1301" y="401"/>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chemeClr val="accent1"/>
                    </a:gs>
                  </a:gsLst>
                  <a:lin ang="5400000" scaled="1"/>
                </a:gradFill>
                <a:ln w="0">
                  <a:noFill/>
                  <a:prstDash val="solid"/>
                  <a:round/>
                  <a:headEnd/>
                  <a:tailEnd/>
                </a:ln>
              </p:spPr>
              <p:txBody>
                <a:bodyPr/>
                <a:lstStyle/>
                <a:p>
                  <a:endParaRPr lang="tr-TR"/>
                </a:p>
              </p:txBody>
            </p:sp>
          </p:grpSp>
          <p:sp>
            <p:nvSpPr>
              <p:cNvPr id="16401" name="Text Box 17"/>
              <p:cNvSpPr txBox="1">
                <a:spLocks noChangeArrowheads="1"/>
              </p:cNvSpPr>
              <p:nvPr/>
            </p:nvSpPr>
            <p:spPr bwMode="gray">
              <a:xfrm>
                <a:off x="2916" y="955"/>
                <a:ext cx="1397" cy="507"/>
              </a:xfrm>
              <a:prstGeom prst="rect">
                <a:avLst/>
              </a:prstGeom>
              <a:noFill/>
              <a:ln w="9525" algn="ctr">
                <a:noFill/>
                <a:miter lim="800000"/>
                <a:headEnd/>
                <a:tailEnd/>
              </a:ln>
              <a:effectLst/>
            </p:spPr>
            <p:txBody>
              <a:bodyPr wrap="none">
                <a:spAutoFit/>
              </a:bodyPr>
              <a:lstStyle/>
              <a:p>
                <a:pPr algn="ctr"/>
                <a:r>
                  <a:rPr lang="tr-TR" b="1">
                    <a:solidFill>
                      <a:srgbClr val="CC0000"/>
                    </a:solidFill>
                    <a:effectLst>
                      <a:outerShdw blurRad="38100" dist="38100" dir="2700000" algn="tl">
                        <a:srgbClr val="000000"/>
                      </a:outerShdw>
                    </a:effectLst>
                    <a:latin typeface="Arial" pitchFamily="34" charset="0"/>
                  </a:rPr>
                  <a:t>% 4 Dokunma </a:t>
                </a:r>
              </a:p>
              <a:p>
                <a:pPr algn="ctr"/>
                <a:r>
                  <a:rPr lang="tr-TR" b="1">
                    <a:solidFill>
                      <a:srgbClr val="CC0000"/>
                    </a:solidFill>
                    <a:effectLst>
                      <a:outerShdw blurRad="38100" dist="38100" dir="2700000" algn="tl">
                        <a:srgbClr val="000000"/>
                      </a:outerShdw>
                    </a:effectLst>
                    <a:latin typeface="Arial" pitchFamily="34" charset="0"/>
                  </a:rPr>
                  <a:t>ve koklama</a:t>
                </a:r>
                <a:endParaRPr lang="en-US" b="1">
                  <a:solidFill>
                    <a:srgbClr val="CC0000"/>
                  </a:solidFill>
                  <a:effectLst>
                    <a:outerShdw blurRad="38100" dist="38100" dir="2700000" algn="tl">
                      <a:srgbClr val="000000"/>
                    </a:outerShdw>
                  </a:effectLst>
                  <a:latin typeface="Arial" pitchFamily="34" charset="0"/>
                </a:endParaRPr>
              </a:p>
            </p:txBody>
          </p:sp>
        </p:grpSp>
        <p:grpSp>
          <p:nvGrpSpPr>
            <p:cNvPr id="7" name="Group 18"/>
            <p:cNvGrpSpPr>
              <a:grpSpLocks/>
            </p:cNvGrpSpPr>
            <p:nvPr/>
          </p:nvGrpSpPr>
          <p:grpSpPr bwMode="auto">
            <a:xfrm>
              <a:off x="692" y="1620"/>
              <a:ext cx="1539" cy="1128"/>
              <a:chOff x="689" y="1651"/>
              <a:chExt cx="1539" cy="1128"/>
            </a:xfrm>
          </p:grpSpPr>
          <p:grpSp>
            <p:nvGrpSpPr>
              <p:cNvPr id="8" name="Group 19"/>
              <p:cNvGrpSpPr>
                <a:grpSpLocks/>
              </p:cNvGrpSpPr>
              <p:nvPr/>
            </p:nvGrpSpPr>
            <p:grpSpPr bwMode="auto">
              <a:xfrm>
                <a:off x="912" y="1651"/>
                <a:ext cx="1099" cy="1128"/>
                <a:chOff x="2016" y="1920"/>
                <a:chExt cx="1680" cy="1680"/>
              </a:xfrm>
            </p:grpSpPr>
            <p:sp>
              <p:nvSpPr>
                <p:cNvPr id="16404" name="Oval 20"/>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72549"/>
                        <a:invGamma/>
                      </a:schemeClr>
                    </a:gs>
                  </a:gsLst>
                  <a:lin ang="5400000" scaled="1"/>
                </a:gradFill>
                <a:ln w="9525">
                  <a:noFill/>
                  <a:round/>
                  <a:headEnd/>
                  <a:tailEnd/>
                </a:ln>
                <a:effectLst/>
              </p:spPr>
              <p:txBody>
                <a:bodyPr wrap="none" anchor="ctr"/>
                <a:lstStyle/>
                <a:p>
                  <a:endParaRPr lang="tr-TR"/>
                </a:p>
              </p:txBody>
            </p:sp>
            <p:sp>
              <p:nvSpPr>
                <p:cNvPr id="16405" name="Freeform 21"/>
                <p:cNvSpPr>
                  <a:spLocks/>
                </p:cNvSpPr>
                <p:nvPr/>
              </p:nvSpPr>
              <p:spPr bwMode="gray">
                <a:xfrm>
                  <a:off x="2208" y="1948"/>
                  <a:ext cx="1296" cy="634"/>
                </a:xfrm>
                <a:custGeom>
                  <a:avLst/>
                  <a:gdLst/>
                  <a:ahLst/>
                  <a:cxnLst>
                    <a:cxn ang="0">
                      <a:pos x="1301" y="401"/>
                    </a:cxn>
                    <a:cxn ang="0">
                      <a:pos x="1317" y="442"/>
                    </a:cxn>
                    <a:cxn ang="0">
                      <a:pos x="1321" y="481"/>
                    </a:cxn>
                    <a:cxn ang="0">
                      <a:pos x="1315" y="516"/>
                    </a:cxn>
                    <a:cxn ang="0">
                      <a:pos x="1298" y="550"/>
                    </a:cxn>
                    <a:cxn ang="0">
                      <a:pos x="1272" y="579"/>
                    </a:cxn>
                    <a:cxn ang="0">
                      <a:pos x="1239" y="604"/>
                    </a:cxn>
                    <a:cxn ang="0">
                      <a:pos x="1196" y="628"/>
                    </a:cxn>
                    <a:cxn ang="0">
                      <a:pos x="1147" y="649"/>
                    </a:cxn>
                    <a:cxn ang="0">
                      <a:pos x="1092" y="667"/>
                    </a:cxn>
                    <a:cxn ang="0">
                      <a:pos x="1031" y="683"/>
                    </a:cxn>
                    <a:cxn ang="0">
                      <a:pos x="967" y="694"/>
                    </a:cxn>
                    <a:cxn ang="0">
                      <a:pos x="896" y="704"/>
                    </a:cxn>
                    <a:cxn ang="0">
                      <a:pos x="824" y="710"/>
                    </a:cxn>
                    <a:cxn ang="0">
                      <a:pos x="795" y="712"/>
                    </a:cxn>
                    <a:cxn ang="0">
                      <a:pos x="476" y="712"/>
                    </a:cxn>
                    <a:cxn ang="0">
                      <a:pos x="472" y="712"/>
                    </a:cxn>
                    <a:cxn ang="0">
                      <a:pos x="409" y="708"/>
                    </a:cxn>
                    <a:cxn ang="0">
                      <a:pos x="348" y="704"/>
                    </a:cxn>
                    <a:cxn ang="0">
                      <a:pos x="290" y="696"/>
                    </a:cxn>
                    <a:cxn ang="0">
                      <a:pos x="235" y="689"/>
                    </a:cxn>
                    <a:cxn ang="0">
                      <a:pos x="186" y="677"/>
                    </a:cxn>
                    <a:cxn ang="0">
                      <a:pos x="141" y="663"/>
                    </a:cxn>
                    <a:cxn ang="0">
                      <a:pos x="102" y="648"/>
                    </a:cxn>
                    <a:cxn ang="0">
                      <a:pos x="67" y="630"/>
                    </a:cxn>
                    <a:cxn ang="0">
                      <a:pos x="39" y="608"/>
                    </a:cxn>
                    <a:cxn ang="0">
                      <a:pos x="18" y="583"/>
                    </a:cxn>
                    <a:cxn ang="0">
                      <a:pos x="6" y="554"/>
                    </a:cxn>
                    <a:cxn ang="0">
                      <a:pos x="0" y="524"/>
                    </a:cxn>
                    <a:cxn ang="0">
                      <a:pos x="0" y="520"/>
                    </a:cxn>
                    <a:cxn ang="0">
                      <a:pos x="4" y="487"/>
                    </a:cxn>
                    <a:cxn ang="0">
                      <a:pos x="16" y="446"/>
                    </a:cxn>
                    <a:cxn ang="0">
                      <a:pos x="51" y="370"/>
                    </a:cxn>
                    <a:cxn ang="0">
                      <a:pos x="94" y="299"/>
                    </a:cxn>
                    <a:cxn ang="0">
                      <a:pos x="147" y="235"/>
                    </a:cxn>
                    <a:cxn ang="0">
                      <a:pos x="204" y="176"/>
                    </a:cxn>
                    <a:cxn ang="0">
                      <a:pos x="270" y="125"/>
                    </a:cxn>
                    <a:cxn ang="0">
                      <a:pos x="341" y="82"/>
                    </a:cxn>
                    <a:cxn ang="0">
                      <a:pos x="415" y="47"/>
                    </a:cxn>
                    <a:cxn ang="0">
                      <a:pos x="497" y="21"/>
                    </a:cxn>
                    <a:cxn ang="0">
                      <a:pos x="581" y="6"/>
                    </a:cxn>
                    <a:cxn ang="0">
                      <a:pos x="667" y="0"/>
                    </a:cxn>
                    <a:cxn ang="0">
                      <a:pos x="667" y="0"/>
                    </a:cxn>
                    <a:cxn ang="0">
                      <a:pos x="759" y="6"/>
                    </a:cxn>
                    <a:cxn ang="0">
                      <a:pos x="847" y="23"/>
                    </a:cxn>
                    <a:cxn ang="0">
                      <a:pos x="932" y="53"/>
                    </a:cxn>
                    <a:cxn ang="0">
                      <a:pos x="1010" y="90"/>
                    </a:cxn>
                    <a:cxn ang="0">
                      <a:pos x="1082" y="137"/>
                    </a:cxn>
                    <a:cxn ang="0">
                      <a:pos x="1149" y="194"/>
                    </a:cxn>
                    <a:cxn ang="0">
                      <a:pos x="1208" y="256"/>
                    </a:cxn>
                    <a:cxn ang="0">
                      <a:pos x="1258" y="325"/>
                    </a:cxn>
                    <a:cxn ang="0">
                      <a:pos x="1301" y="401"/>
                    </a:cxn>
                    <a:cxn ang="0">
                      <a:pos x="1301" y="401"/>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chemeClr val="accent2"/>
                    </a:gs>
                  </a:gsLst>
                  <a:lin ang="5400000" scaled="1"/>
                </a:gradFill>
                <a:ln w="0">
                  <a:noFill/>
                  <a:prstDash val="solid"/>
                  <a:round/>
                  <a:headEnd/>
                  <a:tailEnd/>
                </a:ln>
              </p:spPr>
              <p:txBody>
                <a:bodyPr/>
                <a:lstStyle/>
                <a:p>
                  <a:endParaRPr lang="tr-TR"/>
                </a:p>
              </p:txBody>
            </p:sp>
          </p:grpSp>
          <p:sp>
            <p:nvSpPr>
              <p:cNvPr id="16406" name="Text Box 22"/>
              <p:cNvSpPr txBox="1">
                <a:spLocks noChangeArrowheads="1"/>
              </p:cNvSpPr>
              <p:nvPr/>
            </p:nvSpPr>
            <p:spPr bwMode="gray">
              <a:xfrm>
                <a:off x="689" y="2152"/>
                <a:ext cx="1539" cy="411"/>
              </a:xfrm>
              <a:prstGeom prst="rect">
                <a:avLst/>
              </a:prstGeom>
              <a:noFill/>
              <a:ln w="9525">
                <a:noFill/>
                <a:miter lim="800000"/>
                <a:headEnd/>
                <a:tailEnd/>
              </a:ln>
              <a:effectLst/>
            </p:spPr>
            <p:txBody>
              <a:bodyPr wrap="none">
                <a:spAutoFit/>
              </a:bodyPr>
              <a:lstStyle/>
              <a:p>
                <a:pPr algn="ctr"/>
                <a:r>
                  <a:rPr lang="tr-TR" sz="2800" b="1">
                    <a:solidFill>
                      <a:srgbClr val="CC0000"/>
                    </a:solidFill>
                    <a:effectLst>
                      <a:outerShdw blurRad="38100" dist="38100" dir="2700000" algn="tl">
                        <a:srgbClr val="000000"/>
                      </a:outerShdw>
                    </a:effectLst>
                    <a:latin typeface="Arial" pitchFamily="34" charset="0"/>
                  </a:rPr>
                  <a:t>% 9 İşitme</a:t>
                </a:r>
                <a:endParaRPr lang="en-US" sz="2800" b="1">
                  <a:solidFill>
                    <a:srgbClr val="CC0000"/>
                  </a:solidFill>
                  <a:effectLst>
                    <a:outerShdw blurRad="38100" dist="38100" dir="2700000" algn="tl">
                      <a:srgbClr val="000000"/>
                    </a:outerShdw>
                  </a:effectLst>
                  <a:latin typeface="Arial" pitchFamily="34" charset="0"/>
                </a:endParaRPr>
              </a:p>
            </p:txBody>
          </p:sp>
        </p:grpSp>
        <p:grpSp>
          <p:nvGrpSpPr>
            <p:cNvPr id="9" name="Group 23"/>
            <p:cNvGrpSpPr>
              <a:grpSpLocks/>
            </p:cNvGrpSpPr>
            <p:nvPr/>
          </p:nvGrpSpPr>
          <p:grpSpPr bwMode="auto">
            <a:xfrm>
              <a:off x="3281" y="2414"/>
              <a:ext cx="1268" cy="1253"/>
              <a:chOff x="3278" y="2445"/>
              <a:chExt cx="1268" cy="1253"/>
            </a:xfrm>
          </p:grpSpPr>
          <p:grpSp>
            <p:nvGrpSpPr>
              <p:cNvPr id="10" name="Group 24"/>
              <p:cNvGrpSpPr>
                <a:grpSpLocks/>
              </p:cNvGrpSpPr>
              <p:nvPr/>
            </p:nvGrpSpPr>
            <p:grpSpPr bwMode="auto">
              <a:xfrm>
                <a:off x="3278" y="2445"/>
                <a:ext cx="1268" cy="1253"/>
                <a:chOff x="2016" y="1920"/>
                <a:chExt cx="1680" cy="1680"/>
              </a:xfrm>
            </p:grpSpPr>
            <p:sp>
              <p:nvSpPr>
                <p:cNvPr id="16409" name="Oval 25"/>
                <p:cNvSpPr>
                  <a:spLocks noChangeArrowheads="1"/>
                </p:cNvSpPr>
                <p:nvPr/>
              </p:nvSpPr>
              <p:spPr bwMode="gray">
                <a:xfrm>
                  <a:off x="2016" y="1920"/>
                  <a:ext cx="1680" cy="1680"/>
                </a:xfrm>
                <a:prstGeom prst="ellipse">
                  <a:avLst/>
                </a:prstGeom>
                <a:gradFill rotWithShape="1">
                  <a:gsLst>
                    <a:gs pos="0">
                      <a:schemeClr val="hlink"/>
                    </a:gs>
                    <a:gs pos="100000">
                      <a:schemeClr val="hlink">
                        <a:gamma/>
                        <a:shade val="54510"/>
                        <a:invGamma/>
                      </a:schemeClr>
                    </a:gs>
                  </a:gsLst>
                  <a:lin ang="5400000" scaled="1"/>
                </a:gradFill>
                <a:ln w="9525">
                  <a:noFill/>
                  <a:round/>
                  <a:headEnd/>
                  <a:tailEnd/>
                </a:ln>
                <a:effectLst/>
              </p:spPr>
              <p:txBody>
                <a:bodyPr wrap="none" anchor="ctr"/>
                <a:lstStyle/>
                <a:p>
                  <a:endParaRPr lang="tr-TR"/>
                </a:p>
              </p:txBody>
            </p:sp>
            <p:sp>
              <p:nvSpPr>
                <p:cNvPr id="16410" name="Freeform 26"/>
                <p:cNvSpPr>
                  <a:spLocks/>
                </p:cNvSpPr>
                <p:nvPr/>
              </p:nvSpPr>
              <p:spPr bwMode="gray">
                <a:xfrm>
                  <a:off x="2208" y="1948"/>
                  <a:ext cx="1296" cy="634"/>
                </a:xfrm>
                <a:custGeom>
                  <a:avLst/>
                  <a:gdLst/>
                  <a:ahLst/>
                  <a:cxnLst>
                    <a:cxn ang="0">
                      <a:pos x="1301" y="401"/>
                    </a:cxn>
                    <a:cxn ang="0">
                      <a:pos x="1317" y="442"/>
                    </a:cxn>
                    <a:cxn ang="0">
                      <a:pos x="1321" y="481"/>
                    </a:cxn>
                    <a:cxn ang="0">
                      <a:pos x="1315" y="516"/>
                    </a:cxn>
                    <a:cxn ang="0">
                      <a:pos x="1298" y="550"/>
                    </a:cxn>
                    <a:cxn ang="0">
                      <a:pos x="1272" y="579"/>
                    </a:cxn>
                    <a:cxn ang="0">
                      <a:pos x="1239" y="604"/>
                    </a:cxn>
                    <a:cxn ang="0">
                      <a:pos x="1196" y="628"/>
                    </a:cxn>
                    <a:cxn ang="0">
                      <a:pos x="1147" y="649"/>
                    </a:cxn>
                    <a:cxn ang="0">
                      <a:pos x="1092" y="667"/>
                    </a:cxn>
                    <a:cxn ang="0">
                      <a:pos x="1031" y="683"/>
                    </a:cxn>
                    <a:cxn ang="0">
                      <a:pos x="967" y="694"/>
                    </a:cxn>
                    <a:cxn ang="0">
                      <a:pos x="896" y="704"/>
                    </a:cxn>
                    <a:cxn ang="0">
                      <a:pos x="824" y="710"/>
                    </a:cxn>
                    <a:cxn ang="0">
                      <a:pos x="795" y="712"/>
                    </a:cxn>
                    <a:cxn ang="0">
                      <a:pos x="476" y="712"/>
                    </a:cxn>
                    <a:cxn ang="0">
                      <a:pos x="472" y="712"/>
                    </a:cxn>
                    <a:cxn ang="0">
                      <a:pos x="409" y="708"/>
                    </a:cxn>
                    <a:cxn ang="0">
                      <a:pos x="348" y="704"/>
                    </a:cxn>
                    <a:cxn ang="0">
                      <a:pos x="290" y="696"/>
                    </a:cxn>
                    <a:cxn ang="0">
                      <a:pos x="235" y="689"/>
                    </a:cxn>
                    <a:cxn ang="0">
                      <a:pos x="186" y="677"/>
                    </a:cxn>
                    <a:cxn ang="0">
                      <a:pos x="141" y="663"/>
                    </a:cxn>
                    <a:cxn ang="0">
                      <a:pos x="102" y="648"/>
                    </a:cxn>
                    <a:cxn ang="0">
                      <a:pos x="67" y="630"/>
                    </a:cxn>
                    <a:cxn ang="0">
                      <a:pos x="39" y="608"/>
                    </a:cxn>
                    <a:cxn ang="0">
                      <a:pos x="18" y="583"/>
                    </a:cxn>
                    <a:cxn ang="0">
                      <a:pos x="6" y="554"/>
                    </a:cxn>
                    <a:cxn ang="0">
                      <a:pos x="0" y="524"/>
                    </a:cxn>
                    <a:cxn ang="0">
                      <a:pos x="0" y="520"/>
                    </a:cxn>
                    <a:cxn ang="0">
                      <a:pos x="4" y="487"/>
                    </a:cxn>
                    <a:cxn ang="0">
                      <a:pos x="16" y="446"/>
                    </a:cxn>
                    <a:cxn ang="0">
                      <a:pos x="51" y="370"/>
                    </a:cxn>
                    <a:cxn ang="0">
                      <a:pos x="94" y="299"/>
                    </a:cxn>
                    <a:cxn ang="0">
                      <a:pos x="147" y="235"/>
                    </a:cxn>
                    <a:cxn ang="0">
                      <a:pos x="204" y="176"/>
                    </a:cxn>
                    <a:cxn ang="0">
                      <a:pos x="270" y="125"/>
                    </a:cxn>
                    <a:cxn ang="0">
                      <a:pos x="341" y="82"/>
                    </a:cxn>
                    <a:cxn ang="0">
                      <a:pos x="415" y="47"/>
                    </a:cxn>
                    <a:cxn ang="0">
                      <a:pos x="497" y="21"/>
                    </a:cxn>
                    <a:cxn ang="0">
                      <a:pos x="581" y="6"/>
                    </a:cxn>
                    <a:cxn ang="0">
                      <a:pos x="667" y="0"/>
                    </a:cxn>
                    <a:cxn ang="0">
                      <a:pos x="667" y="0"/>
                    </a:cxn>
                    <a:cxn ang="0">
                      <a:pos x="759" y="6"/>
                    </a:cxn>
                    <a:cxn ang="0">
                      <a:pos x="847" y="23"/>
                    </a:cxn>
                    <a:cxn ang="0">
                      <a:pos x="932" y="53"/>
                    </a:cxn>
                    <a:cxn ang="0">
                      <a:pos x="1010" y="90"/>
                    </a:cxn>
                    <a:cxn ang="0">
                      <a:pos x="1082" y="137"/>
                    </a:cxn>
                    <a:cxn ang="0">
                      <a:pos x="1149" y="194"/>
                    </a:cxn>
                    <a:cxn ang="0">
                      <a:pos x="1208" y="256"/>
                    </a:cxn>
                    <a:cxn ang="0">
                      <a:pos x="1258" y="325"/>
                    </a:cxn>
                    <a:cxn ang="0">
                      <a:pos x="1301" y="401"/>
                    </a:cxn>
                    <a:cxn ang="0">
                      <a:pos x="1301" y="401"/>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chemeClr val="hlink">
                        <a:gamma/>
                        <a:tint val="0"/>
                        <a:invGamma/>
                      </a:schemeClr>
                    </a:gs>
                    <a:gs pos="100000">
                      <a:schemeClr val="hlink"/>
                    </a:gs>
                  </a:gsLst>
                  <a:lin ang="5400000" scaled="1"/>
                </a:gradFill>
                <a:ln w="0">
                  <a:noFill/>
                  <a:prstDash val="solid"/>
                  <a:round/>
                  <a:headEnd/>
                  <a:tailEnd/>
                </a:ln>
                <a:effectLst/>
              </p:spPr>
              <p:txBody>
                <a:bodyPr/>
                <a:lstStyle/>
                <a:p>
                  <a:endParaRPr lang="tr-TR"/>
                </a:p>
              </p:txBody>
            </p:sp>
          </p:grpSp>
          <p:sp>
            <p:nvSpPr>
              <p:cNvPr id="16411" name="Text Box 27"/>
              <p:cNvSpPr txBox="1">
                <a:spLocks noChangeArrowheads="1"/>
              </p:cNvSpPr>
              <p:nvPr/>
            </p:nvSpPr>
            <p:spPr bwMode="gray">
              <a:xfrm>
                <a:off x="3481" y="2988"/>
                <a:ext cx="965" cy="507"/>
              </a:xfrm>
              <a:prstGeom prst="rect">
                <a:avLst/>
              </a:prstGeom>
              <a:noFill/>
              <a:ln w="9525">
                <a:noFill/>
                <a:miter lim="800000"/>
                <a:headEnd/>
                <a:tailEnd/>
              </a:ln>
              <a:effectLst/>
            </p:spPr>
            <p:txBody>
              <a:bodyPr>
                <a:spAutoFit/>
              </a:bodyPr>
              <a:lstStyle/>
              <a:p>
                <a:pPr algn="ctr"/>
                <a:r>
                  <a:rPr lang="tr-TR" b="1">
                    <a:solidFill>
                      <a:srgbClr val="CC0000"/>
                    </a:solidFill>
                    <a:effectLst>
                      <a:outerShdw blurRad="38100" dist="38100" dir="2700000" algn="tl">
                        <a:srgbClr val="000000"/>
                      </a:outerShdw>
                    </a:effectLst>
                    <a:latin typeface="Arial" pitchFamily="34" charset="0"/>
                  </a:rPr>
                  <a:t>% 87 GÖRME</a:t>
                </a:r>
                <a:endParaRPr lang="en-US" b="1">
                  <a:solidFill>
                    <a:srgbClr val="CC0000"/>
                  </a:solidFill>
                  <a:effectLst>
                    <a:outerShdw blurRad="38100" dist="38100" dir="2700000" algn="tl">
                      <a:srgbClr val="000000"/>
                    </a:outerShdw>
                  </a:effectLst>
                  <a:latin typeface="Arial" pitchFamily="34" charset="0"/>
                </a:endParaRPr>
              </a:p>
            </p:txBody>
          </p:sp>
        </p:grpSp>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TotalTime>
  <Words>4099</Words>
  <Application>Microsoft Office PowerPoint</Application>
  <PresentationFormat>Ekran Gösterisi (4:3)</PresentationFormat>
  <Paragraphs>485</Paragraphs>
  <Slides>88</Slides>
  <Notes>0</Notes>
  <HiddenSlides>0</HiddenSlides>
  <MMClips>0</MMClips>
  <ScaleCrop>false</ScaleCrop>
  <HeadingPairs>
    <vt:vector size="4" baseType="variant">
      <vt:variant>
        <vt:lpstr>Tema</vt:lpstr>
      </vt:variant>
      <vt:variant>
        <vt:i4>1</vt:i4>
      </vt:variant>
      <vt:variant>
        <vt:lpstr>Slayt Başlıkları</vt:lpstr>
      </vt:variant>
      <vt:variant>
        <vt:i4>88</vt:i4>
      </vt:variant>
    </vt:vector>
  </HeadingPairs>
  <TitlesOfParts>
    <vt:vector size="89" baseType="lpstr">
      <vt:lpstr>Hisse Senedi</vt:lpstr>
      <vt:lpstr>Slayt 1</vt:lpstr>
      <vt:lpstr>Slayt 2</vt:lpstr>
      <vt:lpstr>Slayt 3</vt:lpstr>
      <vt:lpstr>YÜZ YÜZE İLETİŞİMDE 3 UNSUR ETKİLİDİR</vt:lpstr>
      <vt:lpstr>Slayt 5</vt:lpstr>
      <vt:lpstr>Görsel Araç - Görsel Ortam </vt:lpstr>
      <vt:lpstr>Sözsüz iletişimin etkisi</vt:lpstr>
      <vt:lpstr>Profesör Albert Mehrabian tarafından yapılan bir araştırma sonucunda; Beden dilinin % 55, Ses tonu ve Ses biçiminin % 38, Sözcüklerin ise % 7 oranında iletişimde etkili olduğu belirlenmiştir. </vt:lpstr>
      <vt:lpstr>Kavramları ve Olayları algılamada Duygularımız</vt:lpstr>
      <vt:lpstr>Akılda kalan öğrenmelerin ...</vt:lpstr>
      <vt:lpstr>Slayt 11</vt:lpstr>
      <vt:lpstr>Beden dili kullanılırken;</vt:lpstr>
      <vt:lpstr>Sözsüz iletişimi bilmek bize ne yarar sağlar?</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El Kol ve Avuçlar</vt:lpstr>
      <vt:lpstr>El Kol ve Avuçlar</vt:lpstr>
      <vt:lpstr>El Kol ve Avuçlar</vt:lpstr>
      <vt:lpstr>El Kol ve Avuçlar</vt:lpstr>
      <vt:lpstr>El Kol ve Avuçlar</vt:lpstr>
      <vt:lpstr>Baskın El Sıkıcıyı Etkisiz Hale Getirmek</vt:lpstr>
      <vt:lpstr>El Kol ve Avuçlar  (El sıkma stilleri)</vt:lpstr>
      <vt:lpstr>El Kol ve Avuçlar</vt:lpstr>
      <vt:lpstr>El Kol ve Avuçlar</vt:lpstr>
      <vt:lpstr>El Kol ve Avuçlar</vt:lpstr>
      <vt:lpstr>El Kol ve Avuçlar</vt:lpstr>
      <vt:lpstr>Bakışları Denetleme </vt:lpstr>
      <vt:lpstr>Gözlük Hareketleri</vt:lpstr>
      <vt:lpstr>Kollar ve Bacaklar</vt:lpstr>
      <vt:lpstr>Kollar ve Bacaklar</vt:lpstr>
      <vt:lpstr>Kollar ve Bacaklar</vt:lpstr>
      <vt:lpstr>Kol kavrama</vt:lpstr>
      <vt:lpstr>Kol kavrama</vt:lpstr>
      <vt:lpstr>Popüler Davranışlar </vt:lpstr>
      <vt:lpstr>YAZILI (BELGESEL) İLETİŞİM</vt:lpstr>
      <vt:lpstr>YAZININ TARİHÇESİ</vt:lpstr>
      <vt:lpstr>YAZININ TARİHÇESİ</vt:lpstr>
      <vt:lpstr>YAZININ TARİHÇESİ</vt:lpstr>
      <vt:lpstr>YAZININ TARİHÇESİ</vt:lpstr>
      <vt:lpstr>YAZILI İLETİŞİMİN OLUMLU YÖNLERİ</vt:lpstr>
      <vt:lpstr>YAZILI İLETİŞİMİN OLUMLU YÖNLERİ</vt:lpstr>
      <vt:lpstr>YAZILI İLETİŞİMİN OLUMLU YÖNLERİ</vt:lpstr>
      <vt:lpstr>YAZILI İLETİŞİMİN OLUMLU YÖNLERİ</vt:lpstr>
      <vt:lpstr>YAZILI İLETİŞİMİN OLUMSUZ YÖNLERİ</vt:lpstr>
      <vt:lpstr>YAZILI İLETİŞİMİN OLUMSUZ YÖNLERİ</vt:lpstr>
      <vt:lpstr>TOPLUMSAL HAYATTA KARŞILAŞILAN YAZI TÜRLERİ</vt:lpstr>
      <vt:lpstr>TOPLUMSAL HAYATTA KARŞILAŞILAN YAZI TÜRLERİ</vt:lpstr>
      <vt:lpstr>TOPLUMSAL HAYATTA KARŞILAŞILAN YAZI TÜRLERİ</vt:lpstr>
      <vt:lpstr>İş yaşamındaki yazılar ve çeşitleri</vt:lpstr>
      <vt:lpstr>Sirküler</vt:lpstr>
      <vt:lpstr>Bülten</vt:lpstr>
      <vt:lpstr>Toplantı tutanakları:</vt:lpstr>
      <vt:lpstr>Sipariş Mektubu:</vt:lpstr>
      <vt:lpstr>Teklif Mektubu:</vt:lpstr>
      <vt:lpstr>Talep Mektubu:</vt:lpstr>
      <vt:lpstr>Onay Yazısı:</vt:lpstr>
      <vt:lpstr>Teyit (doğrulama) mektubu</vt:lpstr>
      <vt:lpstr>Formlar</vt:lpstr>
      <vt:lpstr>Teminat mektubu</vt:lpstr>
      <vt:lpstr>RESMİ YAZILAR</vt:lpstr>
      <vt:lpstr>Dilekçeler</vt:lpstr>
      <vt:lpstr>DİLEKÇE YAZARKEN DİKKAT EDİLMESİ GEREKENLER</vt:lpstr>
      <vt:lpstr>DİLEKÇE YAZARKEN DİKKAT EDİLMESİ GEREKENLER</vt:lpstr>
      <vt:lpstr>DİLEKÇE YAZARKEN DİKKAT EDİLMESİ GEREKENLER</vt:lpstr>
      <vt:lpstr>DİLEKÇE YAZARKEN DİKKAT EDİLMESİ GEREKENLER</vt:lpstr>
      <vt:lpstr>DİLEKÇE ÖRNEĞİ</vt:lpstr>
      <vt:lpstr>Raporlar</vt:lpstr>
      <vt:lpstr>Raporların özellikleri</vt:lpstr>
      <vt:lpstr>Raporların özellikleri</vt:lpstr>
      <vt:lpstr>Tutanak (zabıt)</vt:lpstr>
      <vt:lpstr>Sözleşme</vt:lpstr>
      <vt:lpstr>Şartname</vt:lpstr>
      <vt:lpstr>Genelge</vt:lpstr>
      <vt:lpstr>Vekaletname</vt:lpstr>
      <vt:lpstr>YAZIŞMALARINDA NELERE DİKKAT ETMELİYİZ?</vt:lpstr>
      <vt:lpstr>YAZIŞMALARINDA NELERE DİKKAT ETMELİYİZ</vt:lpstr>
      <vt:lpstr>Kağıt ve Yazım Sınırları (Marjlar)</vt:lpstr>
      <vt:lpstr>Yazım Düzeni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İnanç Güney</dc:creator>
  <cp:lastModifiedBy>İnanç Güney</cp:lastModifiedBy>
  <cp:revision>2</cp:revision>
  <dcterms:created xsi:type="dcterms:W3CDTF">2014-03-19T06:25:02Z</dcterms:created>
  <dcterms:modified xsi:type="dcterms:W3CDTF">2014-03-26T06:26:45Z</dcterms:modified>
</cp:coreProperties>
</file>