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11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Alt Başlık"/>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17" name="16 Altbilgi Yer Tutucusu"/>
          <p:cNvSpPr>
            <a:spLocks noGrp="1"/>
          </p:cNvSpPr>
          <p:nvPr>
            <p:ph type="ftr" sz="quarter" idx="11"/>
          </p:nvPr>
        </p:nvSpPr>
        <p:spPr/>
        <p:txBody>
          <a:bodyPr/>
          <a:lstStyle/>
          <a:p>
            <a:endParaRPr lang="tr-TR"/>
          </a:p>
        </p:txBody>
      </p:sp>
      <p:sp>
        <p:nvSpPr>
          <p:cNvPr id="29" name="28 Slayt Numarası Yer Tutucusu"/>
          <p:cNvSpPr>
            <a:spLocks noGrp="1"/>
          </p:cNvSpPr>
          <p:nvPr>
            <p:ph type="sldNum" sz="quarter" idx="12"/>
          </p:nvPr>
        </p:nvSpPr>
        <p:spPr/>
        <p:txBody>
          <a:bodyPr lIns="0" tIns="0" rIns="0" bIns="0">
            <a:noAutofit/>
          </a:bodyPr>
          <a:lstStyle>
            <a:lvl1pPr>
              <a:defRPr sz="1400">
                <a:solidFill>
                  <a:srgbClr val="FFFFFF"/>
                </a:solidFill>
              </a:defRPr>
            </a:lvl1pPr>
          </a:lstStyle>
          <a:p>
            <a:fld id="{B1DEFA8C-F947-479F-BE07-76B6B3F80BF1}" type="slidenum">
              <a:rPr lang="tr-TR" smtClean="0"/>
              <a:pPr/>
              <a:t>‹#›</a:t>
            </a:fld>
            <a:endParaRPr lang="tr-TR"/>
          </a:p>
        </p:txBody>
      </p:sp>
      <p:sp>
        <p:nvSpPr>
          <p:cNvPr id="7" name="6 Dikdörtgen"/>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İçerik Yer Tutucusu"/>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10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5" name="4 Altbilgi Yer Tutucusu"/>
          <p:cNvSpPr>
            <a:spLocks noGrp="1"/>
          </p:cNvSpPr>
          <p:nvPr>
            <p:ph type="ftr" sz="quarter" idx="11"/>
          </p:nvPr>
        </p:nvSpPr>
        <p:spPr>
          <a:xfrm>
            <a:off x="800100" y="6172200"/>
            <a:ext cx="4000500" cy="457200"/>
          </a:xfrm>
        </p:spPr>
        <p:txBody>
          <a:bodyPr/>
          <a:lstStyle/>
          <a:p>
            <a:endParaRPr lang="tr-TR"/>
          </a:p>
        </p:txBody>
      </p:sp>
      <p:sp>
        <p:nvSpPr>
          <p:cNvPr id="7" name="6 Dikdörtgen"/>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146304" y="6208776"/>
            <a:ext cx="457200" cy="457200"/>
          </a:xfrm>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9" name="8 İçerik Yer Tutucusu"/>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7 Dikdörtgen"/>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1" name="10 İçerik Yer Tutucusu"/>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6" name="5 Altbilgi Yer Tutucusu"/>
          <p:cNvSpPr>
            <a:spLocks noGrp="1"/>
          </p:cNvSpPr>
          <p:nvPr>
            <p:ph type="ftr" sz="quarter" idx="11"/>
          </p:nvPr>
        </p:nvSpPr>
        <p:spPr>
          <a:xfrm>
            <a:off x="914400" y="6172200"/>
            <a:ext cx="3886200" cy="457200"/>
          </a:xfrm>
        </p:spPr>
        <p:txBody>
          <a:bodyPr/>
          <a:lstStyle/>
          <a:p>
            <a:endParaRPr lang="tr-TR"/>
          </a:p>
        </p:txBody>
      </p:sp>
      <p:sp>
        <p:nvSpPr>
          <p:cNvPr id="7" name="6 Slayt Numarası Yer Tutucusu"/>
          <p:cNvSpPr>
            <a:spLocks noGrp="1"/>
          </p:cNvSpPr>
          <p:nvPr>
            <p:ph type="sldNum" sz="quarter" idx="12"/>
          </p:nvPr>
        </p:nvSpPr>
        <p:spPr>
          <a:xfrm>
            <a:off x="146304" y="6208776"/>
            <a:ext cx="457200" cy="457200"/>
          </a:xfrm>
        </p:spPr>
        <p:txBody>
          <a:bodyPr/>
          <a:lstStyle/>
          <a:p>
            <a:fld id="{B1DEFA8C-F947-479F-BE07-76B6B3F80BF1}" type="slidenum">
              <a:rPr lang="tr-TR" smtClean="0"/>
              <a:pPr/>
              <a:t>‹#›</a:t>
            </a:fld>
            <a:endParaRPr lang="tr-TR"/>
          </a:p>
        </p:txBody>
      </p:sp>
      <p:sp>
        <p:nvSpPr>
          <p:cNvPr id="11" name="10 Dikdörtgen"/>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Resim Yer Tutucusu"/>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22.01.2015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Başlık Yer Tutucusu"/>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9F75050-0E15-4C5B-92B0-66D068882F1F}" type="datetimeFigureOut">
              <a:rPr lang="tr-TR" smtClean="0"/>
              <a:pPr/>
              <a:t>22.01.2015</a:t>
            </a:fld>
            <a:endParaRPr lang="tr-TR"/>
          </a:p>
        </p:txBody>
      </p:sp>
      <p:sp>
        <p:nvSpPr>
          <p:cNvPr id="3" name="2 Altbilgi Yer Tutucusu"/>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22 Slayt Numarası Yer Tutucusu"/>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nancguneyamyo@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755576" y="404664"/>
            <a:ext cx="8083624" cy="6048672"/>
          </a:xfrm>
        </p:spPr>
        <p:txBody>
          <a:bodyPr>
            <a:normAutofit/>
          </a:bodyPr>
          <a:lstStyle/>
          <a:p>
            <a:pPr algn="ctr"/>
            <a:r>
              <a:rPr lang="tr-TR" sz="4800" dirty="0" smtClean="0">
                <a:solidFill>
                  <a:schemeClr val="accent5"/>
                </a:solidFill>
                <a:latin typeface="Broadway" pitchFamily="82" charset="0"/>
              </a:rPr>
              <a:t>ÖRGÜTSEL İLETİŞİM</a:t>
            </a:r>
          </a:p>
          <a:p>
            <a:pPr algn="ctr"/>
            <a:endParaRPr lang="tr-TR" sz="4800" dirty="0" smtClean="0">
              <a:solidFill>
                <a:schemeClr val="accent5"/>
              </a:solidFill>
              <a:latin typeface="Broadway" pitchFamily="82" charset="0"/>
            </a:endParaRPr>
          </a:p>
          <a:p>
            <a:pPr algn="ctr"/>
            <a:endParaRPr lang="tr-TR" sz="4800" dirty="0" smtClean="0">
              <a:solidFill>
                <a:schemeClr val="accent5"/>
              </a:solidFill>
              <a:latin typeface="Broadway" pitchFamily="82" charset="0"/>
            </a:endParaRPr>
          </a:p>
          <a:p>
            <a:pPr algn="ctr"/>
            <a:r>
              <a:rPr lang="tr-TR" sz="4800" dirty="0" smtClean="0">
                <a:solidFill>
                  <a:schemeClr val="accent5"/>
                </a:solidFill>
                <a:latin typeface="Broadway" pitchFamily="82" charset="0"/>
              </a:rPr>
              <a:t>			</a:t>
            </a:r>
          </a:p>
          <a:p>
            <a:pPr algn="ctr"/>
            <a:endParaRPr lang="tr-TR" sz="4800" dirty="0" smtClean="0">
              <a:solidFill>
                <a:schemeClr val="accent5"/>
              </a:solidFill>
              <a:latin typeface="Broadway" pitchFamily="82" charset="0"/>
            </a:endParaRPr>
          </a:p>
          <a:p>
            <a:pPr algn="ctr"/>
            <a:r>
              <a:rPr lang="tr-TR" sz="1800" dirty="0" err="1" smtClean="0">
                <a:solidFill>
                  <a:schemeClr val="accent5"/>
                </a:solidFill>
                <a:latin typeface="Broadway" pitchFamily="82" charset="0"/>
              </a:rPr>
              <a:t>Öğr</a:t>
            </a:r>
            <a:r>
              <a:rPr lang="tr-TR" sz="1800" dirty="0" smtClean="0">
                <a:solidFill>
                  <a:schemeClr val="accent5"/>
                </a:solidFill>
                <a:latin typeface="Broadway" pitchFamily="82" charset="0"/>
              </a:rPr>
              <a:t>. Gör. Dr. İnanç GÜNEY</a:t>
            </a:r>
          </a:p>
          <a:p>
            <a:pPr algn="ctr"/>
            <a:r>
              <a:rPr lang="tr-TR" sz="1800" dirty="0" err="1" smtClean="0">
                <a:solidFill>
                  <a:schemeClr val="accent5"/>
                </a:solidFill>
                <a:latin typeface="Broadway" pitchFamily="82" charset="0"/>
                <a:hlinkClick r:id="rId2"/>
              </a:rPr>
              <a:t>inancguneyamyo</a:t>
            </a:r>
            <a:r>
              <a:rPr lang="tr-TR" sz="1800" dirty="0" smtClean="0">
                <a:solidFill>
                  <a:schemeClr val="accent5"/>
                </a:solidFill>
                <a:latin typeface="Broadway" pitchFamily="82" charset="0"/>
                <a:hlinkClick r:id="rId2"/>
              </a:rPr>
              <a:t>@</a:t>
            </a:r>
            <a:r>
              <a:rPr lang="tr-TR" sz="1800" dirty="0" err="1" smtClean="0">
                <a:solidFill>
                  <a:schemeClr val="accent5"/>
                </a:solidFill>
                <a:latin typeface="Broadway" pitchFamily="82" charset="0"/>
                <a:hlinkClick r:id="rId2"/>
              </a:rPr>
              <a:t>gmail</a:t>
            </a:r>
            <a:r>
              <a:rPr lang="tr-TR" sz="1800" dirty="0" smtClean="0">
                <a:solidFill>
                  <a:schemeClr val="accent5"/>
                </a:solidFill>
                <a:latin typeface="Broadway" pitchFamily="82" charset="0"/>
                <a:hlinkClick r:id="rId2"/>
              </a:rPr>
              <a:t>.com</a:t>
            </a:r>
            <a:endParaRPr lang="tr-TR" sz="1800" dirty="0" smtClean="0">
              <a:solidFill>
                <a:schemeClr val="accent5"/>
              </a:solidFill>
              <a:latin typeface="Broadway" pitchFamily="82" charset="0"/>
            </a:endParaRPr>
          </a:p>
          <a:p>
            <a:pPr algn="ctr"/>
            <a:r>
              <a:rPr lang="tr-TR" sz="1800" dirty="0" smtClean="0">
                <a:solidFill>
                  <a:schemeClr val="accent5"/>
                </a:solidFill>
                <a:latin typeface="Broadway" pitchFamily="82" charset="0"/>
              </a:rPr>
              <a:t>Adana MYO</a:t>
            </a:r>
            <a:endParaRPr lang="tr-TR" sz="1800" dirty="0">
              <a:solidFill>
                <a:schemeClr val="accent5"/>
              </a:solidFill>
              <a:latin typeface="Broadway" pitchFamily="8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79512" y="188640"/>
            <a:ext cx="8754176" cy="6480720"/>
          </a:xfrm>
        </p:spPr>
        <p:txBody>
          <a:bodyPr>
            <a:normAutofit/>
          </a:bodyPr>
          <a:lstStyle/>
          <a:p>
            <a:pPr>
              <a:buNone/>
            </a:pPr>
            <a:r>
              <a:rPr lang="tr-TR" sz="4700" b="1" dirty="0" smtClean="0">
                <a:solidFill>
                  <a:schemeClr val="accent5"/>
                </a:solidFill>
              </a:rPr>
              <a:t>1. İletişim Nedir?</a:t>
            </a:r>
          </a:p>
          <a:p>
            <a:pPr algn="just"/>
            <a:r>
              <a:rPr lang="tr-TR" dirty="0" smtClean="0"/>
              <a:t>İletişim, bilgi ve anlamların kaynaktan hedefe aktarılmasıdır. İletişim bilgiyi yaymak, insanları eğitmek, eğlendirmek, etkilemekle birlikte asıl amaç bilgi vermektir. İletişim kısa, açık, net, anlaşılır ve doğrudan olmalıdır.</a:t>
            </a:r>
          </a:p>
          <a:p>
            <a:pPr algn="just"/>
            <a:endParaRPr lang="tr-TR" dirty="0" smtClean="0"/>
          </a:p>
          <a:p>
            <a:pPr algn="just"/>
            <a:r>
              <a:rPr lang="tr-TR" dirty="0" smtClean="0"/>
              <a:t>Kişiler arasında birbiriyle    bağlantılı olarak her türden ve her düzeyde bilgi,duygu ve düşünce alışverişidir.</a:t>
            </a:r>
          </a:p>
          <a:p>
            <a:pPr algn="just">
              <a:buNone/>
            </a:pPr>
            <a:endParaRPr lang="tr-TR" dirty="0" smtClean="0"/>
          </a:p>
          <a:p>
            <a:pPr algn="just"/>
            <a:r>
              <a:rPr lang="tr-TR" dirty="0" smtClean="0"/>
              <a:t>İletişim, bir kişiden diğer kişiye veya kişilere “bilgi” veya “anlam” iletim sürecidir. İnsan; sosyal bir varlıktır. Bu nedenle, çevresiyle ilişki kurarak yaşar. İnsanın davranışı, konuşması, duruşu, jest ve mimikleri, oturma şekli vb. kendini ifade etmesi yani çevresine mesaj iletmesidir.</a:t>
            </a:r>
          </a:p>
          <a:p>
            <a:pPr>
              <a:buNone/>
            </a:pP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11560" y="260648"/>
            <a:ext cx="8322128" cy="6408712"/>
          </a:xfrm>
        </p:spPr>
        <p:txBody>
          <a:bodyPr>
            <a:normAutofit/>
          </a:bodyPr>
          <a:lstStyle/>
          <a:p>
            <a:r>
              <a:rPr lang="tr-TR" b="1" dirty="0" smtClean="0">
                <a:solidFill>
                  <a:schemeClr val="accent5"/>
                </a:solidFill>
              </a:rPr>
              <a:t>1. İletişim Nedir?</a:t>
            </a:r>
          </a:p>
          <a:p>
            <a:r>
              <a:rPr lang="tr-TR" dirty="0" smtClean="0"/>
              <a:t>İnsan sosyal bir varlıktır ve yaşamını sürdürebilmesi için çevresiyle sürekli iletişim kurma ihtiyacı içerisindedir. İnsanın biyolojik bir varlıktan sosyal bir varlığa dönüşmesini sağlayan en önemli unsurun iletişim olduğunu söylemek mümkündür. İnsan anlamak ve anlaşılmak ihtiyacındadır.</a:t>
            </a:r>
            <a:endParaRPr lang="tr-TR" b="1" dirty="0" smtClean="0">
              <a:solidFill>
                <a:schemeClr val="accent5"/>
              </a:solidFill>
            </a:endParaRPr>
          </a:p>
          <a:p>
            <a:r>
              <a:rPr lang="tr-TR" dirty="0" smtClean="0"/>
              <a:t>İnsanoğlu çevresinde olup bitenleri anlamak ve kendini çevresindekilere anlatabilmek için sürekli iletiler alır ve sürekli iletiler yollar. Onun her davranışı, konuşması, susması, duruşu, yüz ifadeleri, oturuş biçimi kendini anlatma çabasından kaynaklanmaktadır.</a:t>
            </a:r>
          </a:p>
          <a:p>
            <a:endParaRPr lang="tr-TR" dirty="0"/>
          </a:p>
        </p:txBody>
      </p:sp>
      <p:pic>
        <p:nvPicPr>
          <p:cNvPr id="5" name="Picture 2"/>
          <p:cNvPicPr>
            <a:picLocks noChangeAspect="1" noChangeArrowheads="1"/>
          </p:cNvPicPr>
          <p:nvPr/>
        </p:nvPicPr>
        <p:blipFill>
          <a:blip r:embed="rId2" cstate="print"/>
          <a:srcRect/>
          <a:stretch>
            <a:fillRect/>
          </a:stretch>
        </p:blipFill>
        <p:spPr bwMode="auto">
          <a:xfrm>
            <a:off x="755576" y="4797152"/>
            <a:ext cx="7632848" cy="187220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83568" y="188640"/>
            <a:ext cx="8460432" cy="6336704"/>
          </a:xfrm>
        </p:spPr>
        <p:txBody>
          <a:bodyPr>
            <a:normAutofit/>
          </a:bodyPr>
          <a:lstStyle/>
          <a:p>
            <a:r>
              <a:rPr lang="tr-TR" dirty="0" smtClean="0"/>
              <a:t>İnsanların iletişim kurmadan yaşaması daha doğrusu herhangi bir iletişim aktivitesi içinde olmadan yaşaması zor görünmektedir. Gazete okumak, televizyon haberlerini dinlemek, yoldaki trafik işareti, reklam panoları ve benzeri diğer unsurlara maruz kalmamız aslında iletişimin bir parçası olarak görülebilir. Bu noktada iletişim kavram olarak içerisinde paylaşım ve etkileşim edimlerini içermektedir</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611560" y="332656"/>
            <a:ext cx="8322128" cy="6525344"/>
          </a:xfrm>
        </p:spPr>
        <p:txBody>
          <a:bodyPr>
            <a:normAutofit fontScale="85000" lnSpcReduction="10000"/>
          </a:bodyPr>
          <a:lstStyle/>
          <a:p>
            <a:r>
              <a:rPr lang="tr-TR" dirty="0" smtClean="0"/>
              <a:t>İletişim kavramı çok farklı alanlarda kullanıldığı için iletişim kavramına her alana özgü anlamlar yüklenmektedir. Bu nedenle iletişim kavramının herkes tarafından kabul edilen bir tanımını yapmak neredeyse olanaksızdır, ancak iletişim denince akla genellikle insanlar arası iletişim ve bu amaçla kullanılan araçlar gelmektedir. Türk Dil Kurumu (TDK) sözlüğüne göre iletişim, duygu ve düşüncelerin, akla uygun şekilde başkalarına aktarılması, bildirim ve haberleşme olarak tanımlanmaktadır. Buna ek olarak iletişimle ilgili diğer tanımlar aşağıdaki gibi sıralanabilir.</a:t>
            </a:r>
          </a:p>
          <a:p>
            <a:pPr>
              <a:buNone/>
            </a:pPr>
            <a:r>
              <a:rPr lang="tr-TR" dirty="0" smtClean="0"/>
              <a:t>• İletişim bir organizmanın bir uyarıcıyla gösterdiği ayırıcı tepkidir</a:t>
            </a:r>
          </a:p>
          <a:p>
            <a:pPr>
              <a:buNone/>
            </a:pPr>
            <a:r>
              <a:rPr lang="tr-TR" dirty="0" smtClean="0"/>
              <a:t>• İnsanın olduğu </a:t>
            </a:r>
            <a:r>
              <a:rPr lang="tr-TR" dirty="0" err="1" smtClean="0"/>
              <a:t>heryerde</a:t>
            </a:r>
            <a:r>
              <a:rPr lang="tr-TR" dirty="0" smtClean="0"/>
              <a:t> kişiler, gruplar ve türler arasında karşılıklı gerçekleşen, mesajların değiş-tokuşu sürecidir (Cemalcılar, 1988: 305).</a:t>
            </a:r>
          </a:p>
          <a:p>
            <a:pPr>
              <a:buNone/>
            </a:pPr>
            <a:r>
              <a:rPr lang="tr-TR" dirty="0" smtClean="0"/>
              <a:t>• Duygu, düşünce, fikir, bilgi ve kültürü kapsayan anlamların semboller yardımıyla aktarıldığı bir süreçtir (Tutar, 2003: 34).</a:t>
            </a:r>
          </a:p>
          <a:p>
            <a:pPr>
              <a:buNone/>
            </a:pPr>
            <a:r>
              <a:rPr lang="tr-TR" dirty="0" smtClean="0"/>
              <a:t>• Anlamları itibarıyla uzlaşılmış simgeler yoluyla değişik zaman ve mekan boyutlarında gerçekleşen bilgi, düşünce ve duyguların aktarılması ve alış-verişidir .</a:t>
            </a:r>
          </a:p>
          <a:p>
            <a:pPr>
              <a:buNone/>
            </a:pPr>
            <a:r>
              <a:rPr lang="tr-TR" dirty="0" smtClean="0"/>
              <a:t>• Bilgi, düşünce, duygu, tutum ve kanılarla, davranış biçimlerinin kaynak ile alıcı arasındaki bir ilişki yoluyla bir insan ya da insanlardan diğerine bazı kanallar kullanılarak, anlam olarak üzerinde uzlaşılan simgeler aracılığıyla değişimi ve aktarılması sürecidir </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395536" y="1196752"/>
            <a:ext cx="8466144" cy="274042"/>
          </a:xfrm>
        </p:spPr>
        <p:txBody>
          <a:bodyPr>
            <a:normAutofit fontScale="90000"/>
          </a:bodyPr>
          <a:lstStyle/>
          <a:p>
            <a:r>
              <a:rPr lang="tr-TR" sz="4000" b="1" dirty="0" smtClean="0"/>
              <a:t>2- İletişimin </a:t>
            </a:r>
            <a:r>
              <a:rPr lang="tr-TR" sz="4000" b="1" dirty="0"/>
              <a:t>Amacı</a:t>
            </a:r>
            <a:r>
              <a:rPr lang="tr-TR" sz="4000" b="1" i="1" dirty="0"/>
              <a:t/>
            </a:r>
            <a:br>
              <a:rPr lang="tr-TR" sz="4000" b="1" i="1" dirty="0"/>
            </a:br>
            <a:endParaRPr lang="tr-TR" sz="4000" b="1" i="1" dirty="0"/>
          </a:p>
        </p:txBody>
      </p:sp>
      <p:sp>
        <p:nvSpPr>
          <p:cNvPr id="118787" name="Rectangle 3"/>
          <p:cNvSpPr>
            <a:spLocks noGrp="1" noChangeArrowheads="1"/>
          </p:cNvSpPr>
          <p:nvPr>
            <p:ph sz="quarter" idx="1"/>
          </p:nvPr>
        </p:nvSpPr>
        <p:spPr>
          <a:xfrm>
            <a:off x="251520" y="1484783"/>
            <a:ext cx="8435280" cy="4608513"/>
          </a:xfrm>
        </p:spPr>
        <p:txBody>
          <a:bodyPr>
            <a:normAutofit/>
          </a:bodyPr>
          <a:lstStyle/>
          <a:p>
            <a:pPr algn="just"/>
            <a:r>
              <a:rPr lang="tr-TR" sz="2000" dirty="0"/>
              <a:t>İletişim kişilerarası ilişkilerin aracıdır. </a:t>
            </a:r>
          </a:p>
          <a:p>
            <a:pPr algn="just"/>
            <a:r>
              <a:rPr lang="tr-TR" sz="2000" dirty="0" smtClean="0"/>
              <a:t>İnsanlar ister tek başına, ister toplumla birlikte yaşasın, amaçlarına iletişim kurarak ulaşabilir. İnsanda iletişim kurma ihtiyacı, çevreyi etkileme isteğinden kaynaklanır. Bu nedenle iletişim, ister bilgiyi yaymak, ister eğitmek, ister eğlendirmek, ya da yalnızca anlatmak için olsun, asıl amaç, bilgi verme ve karşıdakini etkilemektir. Bunların dışında yeme, içme, barınma gibi temel fizyolojik ve güvenlik ihtiyaçlarımızı da iletişim kurarak karşılarız. </a:t>
            </a:r>
          </a:p>
          <a:p>
            <a:pPr algn="just"/>
            <a:endParaRPr lang="tr-TR" sz="2000" dirty="0" smtClean="0"/>
          </a:p>
          <a:p>
            <a:pPr algn="just"/>
            <a:r>
              <a:rPr lang="tr-TR" sz="2000" dirty="0" smtClean="0"/>
              <a:t>İletişim sayesinde insanlar zihinlerindeki kavram ve fikirleri açığa vurma, onları paylaşma ve değerlendirme olanağına sahip olurlar. Başkalarını etkileme ve onlardan etkilenme, yararlanma, yararlı olma ve bir başarı gösterme iletişim sayesinde mümkün olur. İnsanlar arasında yaşanan ilişkilerin sürmesi de yine iletişim sayesinde mümkün olur.</a:t>
            </a:r>
          </a:p>
          <a:p>
            <a:endParaRPr lang="tr-T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115616" y="260648"/>
            <a:ext cx="7818072" cy="6336704"/>
          </a:xfrm>
        </p:spPr>
        <p:txBody>
          <a:bodyPr/>
          <a:lstStyle/>
          <a:p>
            <a:pPr>
              <a:buNone/>
            </a:pPr>
            <a:r>
              <a:rPr lang="tr-TR" dirty="0" smtClean="0"/>
              <a:t>İletişimin temel özellikleri</a:t>
            </a:r>
          </a:p>
          <a:p>
            <a:pPr>
              <a:buNone/>
            </a:pPr>
            <a:r>
              <a:rPr lang="tr-TR" dirty="0" smtClean="0"/>
              <a:t>İletişimin temel özellikleri şunlardır:</a:t>
            </a:r>
          </a:p>
          <a:p>
            <a:r>
              <a:rPr lang="tr-TR" dirty="0" smtClean="0"/>
              <a:t>Bilinçli ya da bilinçsiz olarak gerçekleşebilir.</a:t>
            </a:r>
          </a:p>
          <a:p>
            <a:r>
              <a:rPr lang="tr-TR" dirty="0" smtClean="0"/>
              <a:t>Kullanılan sembollere, alıcı ve kaynak farkı anlamlar verebilir.</a:t>
            </a:r>
          </a:p>
          <a:p>
            <a:r>
              <a:rPr lang="tr-TR" dirty="0" smtClean="0"/>
              <a:t>Sözcüklerle ve beden diliyle gerçekleşir.</a:t>
            </a:r>
          </a:p>
          <a:p>
            <a:r>
              <a:rPr lang="tr-TR" dirty="0" smtClean="0"/>
              <a:t>Sözel olmayan iletişim duyu organlarıyla algılanabilir.</a:t>
            </a:r>
          </a:p>
          <a:p>
            <a:r>
              <a:rPr lang="tr-TR" dirty="0" smtClean="0"/>
              <a:t>Geri – bildirme gereksinim duyan çift yönlü bir eylemdir.</a:t>
            </a:r>
          </a:p>
          <a:p>
            <a:r>
              <a:rPr lang="tr-TR" dirty="0" smtClean="0"/>
              <a:t>Meydana geldiği ortamdan etkilenir.</a:t>
            </a:r>
          </a:p>
          <a:p>
            <a:pPr>
              <a:buNone/>
            </a:pPr>
            <a:endParaRPr lang="tr-TR" dirty="0" smtClean="0"/>
          </a:p>
          <a:p>
            <a:pPr>
              <a:buNone/>
            </a:pP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51520" y="188640"/>
            <a:ext cx="8892480" cy="6669360"/>
          </a:xfrm>
        </p:spPr>
        <p:txBody>
          <a:bodyPr>
            <a:normAutofit/>
          </a:bodyPr>
          <a:lstStyle/>
          <a:p>
            <a:pPr>
              <a:buNone/>
            </a:pPr>
            <a:r>
              <a:rPr lang="tr-TR" b="1" dirty="0" smtClean="0">
                <a:solidFill>
                  <a:schemeClr val="accent5"/>
                </a:solidFill>
              </a:rPr>
              <a:t>3. İletişimin Önemi</a:t>
            </a:r>
          </a:p>
          <a:p>
            <a:pPr algn="just">
              <a:buNone/>
            </a:pPr>
            <a:r>
              <a:rPr lang="tr-TR" dirty="0" smtClean="0"/>
              <a:t>	İletişim; insan ilişkilerinin ana unsuru olarak paylaşmak demektir. İnsan anlamlı ve mutlu bir yaşam için çalışır. İletişim ne kadar sağlıklı ve anlamlı ise başarı, ekonomik gelişim, kişisel bütünlük ve ruh sağlığı da o kadar iyi olur.</a:t>
            </a:r>
          </a:p>
          <a:p>
            <a:pPr>
              <a:buNone/>
            </a:pPr>
            <a:endParaRPr lang="tr-TR" dirty="0" smtClean="0"/>
          </a:p>
          <a:p>
            <a:r>
              <a:rPr lang="tr-TR" b="1" dirty="0" smtClean="0"/>
              <a:t>İletişim Türü (Oransal Olarak) İletişim Türü (Saat Olarak)</a:t>
            </a:r>
          </a:p>
          <a:p>
            <a:pPr>
              <a:buNone/>
            </a:pPr>
            <a:r>
              <a:rPr lang="tr-TR" dirty="0" smtClean="0"/>
              <a:t>-Yazma % 9       		 -Yazma 1.5 saat</a:t>
            </a:r>
          </a:p>
          <a:p>
            <a:pPr>
              <a:buNone/>
            </a:pPr>
            <a:r>
              <a:rPr lang="tr-TR" dirty="0" smtClean="0"/>
              <a:t>- Okuma % 16		- Okuma 3 saat</a:t>
            </a:r>
          </a:p>
          <a:p>
            <a:pPr>
              <a:buNone/>
            </a:pPr>
            <a:r>
              <a:rPr lang="tr-TR" dirty="0" smtClean="0"/>
              <a:t>- Konuşma % 30	-Konuşma 4.5 saat</a:t>
            </a:r>
          </a:p>
          <a:p>
            <a:pPr>
              <a:buNone/>
            </a:pPr>
            <a:r>
              <a:rPr lang="tr-TR" dirty="0" smtClean="0"/>
              <a:t>- Dinleme % 45		-Dinleme 7 saat</a:t>
            </a:r>
          </a:p>
          <a:p>
            <a:pPr>
              <a:buNone/>
            </a:pPr>
            <a:endParaRPr lang="tr-TR" dirty="0" smtClean="0"/>
          </a:p>
          <a:p>
            <a:pPr>
              <a:buNone/>
            </a:pP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1115616" y="332656"/>
            <a:ext cx="7818072" cy="5915744"/>
          </a:xfrm>
        </p:spPr>
        <p:txBody>
          <a:bodyPr>
            <a:normAutofit fontScale="92500" lnSpcReduction="20000"/>
          </a:bodyPr>
          <a:lstStyle/>
          <a:p>
            <a:r>
              <a:rPr lang="tr-TR" b="1" dirty="0" smtClean="0"/>
              <a:t>İLETİŞİMİN ÖNEMİ</a:t>
            </a:r>
          </a:p>
          <a:p>
            <a:r>
              <a:rPr lang="tr-TR" dirty="0" smtClean="0"/>
              <a:t>Her insanın iletişim konuşunda temel düzeyde de olsa bilgi sahibi olması gerekmektedir çünkü iletişim yaşamımızın merkezinde yer alan önemli öğelerden bir tanesidir. Etkili iletişim insanların mesleki yaşamlarında sorunları çözmelerine yardımcı olurken kişisel yaşamlarında da ilişkilerini iyileştirmelerine ve sürdürmelerine yardımcı olur. İletişim uzmanları zayıf iletişimin birçok sorunun temelinde yer aldığını ve etkili iletişimin de bunun tek çözümü olduğunu düşünmektedirler.</a:t>
            </a:r>
          </a:p>
          <a:p>
            <a:r>
              <a:rPr lang="tr-TR" dirty="0" smtClean="0"/>
              <a:t>İletişim kuramlarını, araştırmalarını ve uygulamalarını anlamak hayatınızda anlamlı değişikliklere neden olacaktır. İletişim ilkeleri ve pratikleri arkadaşlar, aile ve hatta uluslararasındaki sürtüşmeleri çözebilir. Tabii ki bunun için öncelikle doğru olarak algılanmaları gerekir. Tüm bunlar iletişimi iyi öğrenmenin ve uygulamada kullanmanın dünyayı sorunsuz bir yer haline getireceği anlamına gelmez, iletişimi sihirli bir değnek olarak düşünmek yanlış olabilir ancak iyi iletişimin birçok sorunun oluşmasına engel olacağı ve birçok sorunun çözümüne katkı sağlayacağı aşikardır.</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971600" y="404664"/>
            <a:ext cx="7962088" cy="6120680"/>
          </a:xfrm>
        </p:spPr>
        <p:txBody>
          <a:bodyPr>
            <a:normAutofit fontScale="92500"/>
          </a:bodyPr>
          <a:lstStyle/>
          <a:p>
            <a:pPr>
              <a:buNone/>
            </a:pPr>
            <a:r>
              <a:rPr lang="tr-TR" dirty="0" smtClean="0"/>
              <a:t>	Etkin bir iletişim kurulabilmesi için aşağıdaki özellikleri taşıması gerekir:</a:t>
            </a:r>
          </a:p>
          <a:p>
            <a:r>
              <a:rPr lang="tr-TR" dirty="0" smtClean="0"/>
              <a:t>İletişim sürecinde, mesaj, hedef kitlenin dikkatini çekecek şekilde dizayn edilmelidir. Mesajın kodlanmasında, yayınlanmasında, dağıtılmasında buna özel bir önem verilmelidir.</a:t>
            </a:r>
          </a:p>
          <a:p>
            <a:r>
              <a:rPr lang="tr-TR" dirty="0" smtClean="0"/>
              <a:t>İletinin kodlanmasında kullanılan simgelerin iletiyi gönderen kadar, iletiyi alacak ve algılayacak hedef tarafından da bilinen simgeler olmalıdır.</a:t>
            </a:r>
          </a:p>
          <a:p>
            <a:r>
              <a:rPr lang="tr-TR" dirty="0" smtClean="0"/>
              <a:t>İletişimin etkili olabilmesi için, ileti, insanların bireysel gereksinimlerine seslenmeli, bu gereksinimlerin farkına varmalarına, gidermelerine yardımcı olmalıdır.</a:t>
            </a:r>
          </a:p>
          <a:p>
            <a:r>
              <a:rPr lang="tr-TR" dirty="0" smtClean="0"/>
              <a:t>Hedefin temel değerlerini, tutumlarını, grup normlarını bilmek ve ona göre mesajı kodlamak, iletişimin etkinliğini artırır.</a:t>
            </a:r>
          </a:p>
          <a:p>
            <a:r>
              <a:rPr lang="tr-TR" dirty="0" smtClean="0"/>
              <a:t>İletinin hedef tarafından tam olarak algılanabilmesi için en uygun medya türü seçilmelidir.</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normAutofit lnSpcReduction="10000"/>
          </a:bodyPr>
          <a:lstStyle/>
          <a:p>
            <a:r>
              <a:rPr lang="tr-TR" dirty="0" smtClean="0"/>
              <a:t>İletilerdeki bilgilerin dikkat çekebilmesi ve kolay algılanabilmesi için, yabancı bir ileti göndermekten kaçınmak gerekir.</a:t>
            </a:r>
          </a:p>
          <a:p>
            <a:r>
              <a:rPr lang="tr-TR" dirty="0" smtClean="0"/>
              <a:t>Etkin iletişim kurabilmek için, hazırlayıcı iletişim süreci ile hedef kitlenin bilgi/algılama düzeyi yükseltilmelidir.</a:t>
            </a:r>
          </a:p>
          <a:p>
            <a:r>
              <a:rPr lang="tr-TR" dirty="0" smtClean="0"/>
              <a:t>İletişimde hazırlayıcı iletişim çabasına rağmen, kırılmayacak dirençlerin de olacağı unutulmamalıdır.</a:t>
            </a:r>
          </a:p>
          <a:p>
            <a:r>
              <a:rPr lang="tr-TR" dirty="0" smtClean="0"/>
              <a:t>İleti, başlangıçta, hedefin değer, tutum beklenti ve davranış kalıplarına ters düşmemeli; hedef iletiyi kabule hazır duruma getirmelidir. Doğru mesaj, doğru zamanda verilirse etkin olur.</a:t>
            </a:r>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179512" y="274638"/>
            <a:ext cx="8964488" cy="1143000"/>
          </a:xfrm>
        </p:spPr>
        <p:txBody>
          <a:bodyPr>
            <a:normAutofit fontScale="90000"/>
          </a:bodyPr>
          <a:lstStyle/>
          <a:p>
            <a:r>
              <a:rPr lang="tr-TR" sz="4000" dirty="0" smtClean="0"/>
              <a:t>4- Etkin iletişim bize </a:t>
            </a:r>
            <a:r>
              <a:rPr lang="tr-TR" sz="4000" dirty="0"/>
              <a:t>neler kazandırabilir? -1</a:t>
            </a:r>
          </a:p>
        </p:txBody>
      </p:sp>
      <p:sp>
        <p:nvSpPr>
          <p:cNvPr id="128003" name="Rectangle 3"/>
          <p:cNvSpPr>
            <a:spLocks noGrp="1" noChangeArrowheads="1"/>
          </p:cNvSpPr>
          <p:nvPr>
            <p:ph sz="quarter" idx="1"/>
          </p:nvPr>
        </p:nvSpPr>
        <p:spPr/>
        <p:txBody>
          <a:bodyPr/>
          <a:lstStyle/>
          <a:p>
            <a:pPr>
              <a:lnSpc>
                <a:spcPct val="90000"/>
              </a:lnSpc>
            </a:pPr>
            <a:r>
              <a:rPr lang="tr-TR" dirty="0"/>
              <a:t>Başkalarını daha iyi anlayıp kendimizi daha iyi anlatabiliriz,</a:t>
            </a:r>
          </a:p>
          <a:p>
            <a:pPr>
              <a:lnSpc>
                <a:spcPct val="90000"/>
              </a:lnSpc>
            </a:pPr>
            <a:r>
              <a:rPr lang="tr-TR" dirty="0"/>
              <a:t>Karşımızdaki kişiyle onu kırmadan ve incitmeden tartışabiliriz.</a:t>
            </a:r>
          </a:p>
          <a:p>
            <a:pPr>
              <a:lnSpc>
                <a:spcPct val="90000"/>
              </a:lnSpc>
            </a:pPr>
            <a:r>
              <a:rPr lang="tr-TR" dirty="0"/>
              <a:t>Başkalarının önünde özgüvenle konuşabiliriz.</a:t>
            </a:r>
          </a:p>
          <a:p>
            <a:pPr>
              <a:lnSpc>
                <a:spcPct val="90000"/>
              </a:lnSpc>
            </a:pPr>
            <a:r>
              <a:rPr lang="tr-TR" dirty="0"/>
              <a:t>Fikir ve önerilerimize daha kolay destek bulabiliriz.</a:t>
            </a:r>
          </a:p>
          <a:p>
            <a:pPr>
              <a:lnSpc>
                <a:spcPct val="90000"/>
              </a:lnSpc>
            </a:pPr>
            <a:r>
              <a:rPr lang="tr-TR" dirty="0"/>
              <a:t>İnsanlarla içten ilişkiler kurabiliriz.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0" y="274638"/>
            <a:ext cx="8933688" cy="1143000"/>
          </a:xfrm>
        </p:spPr>
        <p:txBody>
          <a:bodyPr>
            <a:normAutofit fontScale="90000"/>
          </a:bodyPr>
          <a:lstStyle/>
          <a:p>
            <a:r>
              <a:rPr lang="tr-TR" sz="4000" dirty="0"/>
              <a:t>Etkin </a:t>
            </a:r>
            <a:r>
              <a:rPr lang="tr-TR" sz="4000" dirty="0" smtClean="0"/>
              <a:t>iletişim bize </a:t>
            </a:r>
            <a:r>
              <a:rPr lang="tr-TR" sz="4000" dirty="0"/>
              <a:t>neler kazandırabilir? -2</a:t>
            </a:r>
          </a:p>
        </p:txBody>
      </p:sp>
      <p:sp>
        <p:nvSpPr>
          <p:cNvPr id="129027" name="Rectangle 3"/>
          <p:cNvSpPr>
            <a:spLocks noGrp="1" noChangeArrowheads="1"/>
          </p:cNvSpPr>
          <p:nvPr>
            <p:ph sz="quarter" idx="1"/>
          </p:nvPr>
        </p:nvSpPr>
        <p:spPr/>
        <p:txBody>
          <a:bodyPr/>
          <a:lstStyle/>
          <a:p>
            <a:pPr>
              <a:lnSpc>
                <a:spcPct val="90000"/>
              </a:lnSpc>
            </a:pPr>
            <a:r>
              <a:rPr lang="tr-TR" dirty="0"/>
              <a:t>Çok daha az incinir ve başkalarını da incitmeyiz.</a:t>
            </a:r>
          </a:p>
          <a:p>
            <a:pPr>
              <a:lnSpc>
                <a:spcPct val="90000"/>
              </a:lnSpc>
            </a:pPr>
            <a:r>
              <a:rPr lang="tr-TR" dirty="0"/>
              <a:t>Bize yönelik tepki ve eleştirilere gerektiği gibi yanıt verebilir başkalarına yapıcı eleştiriler getirebiliriz.</a:t>
            </a:r>
          </a:p>
          <a:p>
            <a:pPr>
              <a:lnSpc>
                <a:spcPct val="90000"/>
              </a:lnSpc>
            </a:pPr>
            <a:r>
              <a:rPr lang="tr-TR" dirty="0"/>
              <a:t>Yararlı tavsiyeler alabilir, başkalarına gerçekten işlerine yarayacak önerilerde bulunabiliriz.</a:t>
            </a:r>
          </a:p>
          <a:p>
            <a:pPr>
              <a:lnSpc>
                <a:spcPct val="90000"/>
              </a:lnSpc>
            </a:pPr>
            <a:r>
              <a:rPr lang="tr-TR" dirty="0"/>
              <a:t>Geçinilmesi zor insanlarla başa çıkabiliriz.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467544" y="274638"/>
            <a:ext cx="8466144" cy="1143000"/>
          </a:xfrm>
        </p:spPr>
        <p:txBody>
          <a:bodyPr>
            <a:normAutofit fontScale="90000"/>
          </a:bodyPr>
          <a:lstStyle/>
          <a:p>
            <a:r>
              <a:rPr lang="tr-TR" sz="4000" dirty="0"/>
              <a:t>Etkin </a:t>
            </a:r>
            <a:r>
              <a:rPr lang="tr-TR" sz="4000" dirty="0" smtClean="0"/>
              <a:t>iletişim bize </a:t>
            </a:r>
            <a:r>
              <a:rPr lang="tr-TR" sz="4000" dirty="0"/>
              <a:t>neler kazandırabilir? -3</a:t>
            </a:r>
          </a:p>
        </p:txBody>
      </p:sp>
      <p:sp>
        <p:nvSpPr>
          <p:cNvPr id="130051" name="Rectangle 3"/>
          <p:cNvSpPr>
            <a:spLocks noGrp="1" noChangeArrowheads="1"/>
          </p:cNvSpPr>
          <p:nvPr>
            <p:ph sz="quarter" idx="1"/>
          </p:nvPr>
        </p:nvSpPr>
        <p:spPr/>
        <p:txBody>
          <a:bodyPr/>
          <a:lstStyle/>
          <a:p>
            <a:r>
              <a:rPr lang="tr-TR" dirty="0"/>
              <a:t>Başkalarının fikir, deneyim, alışkanlık ve tutumlarından daha çok yarar sağlayabiliriz.</a:t>
            </a:r>
          </a:p>
          <a:p>
            <a:r>
              <a:rPr lang="tr-TR" dirty="0"/>
              <a:t>Anlamlı ve hoş sohbetler yürütebiliriz.</a:t>
            </a:r>
          </a:p>
          <a:p>
            <a:r>
              <a:rPr lang="tr-TR" dirty="0"/>
              <a:t>İlişkilerimizde birbirimizin fikirlerinden yararlanmamız, hem bizin hem onların içindeki yaratıcılığı açığa çıkarabilir.</a:t>
            </a:r>
          </a:p>
          <a:p>
            <a:r>
              <a:rPr lang="tr-TR" dirty="0" smtClean="0"/>
              <a:t>Doğru bilgilere daha çabuk ulaşabiliriz.</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539552" y="274638"/>
            <a:ext cx="8394136" cy="1143000"/>
          </a:xfrm>
        </p:spPr>
        <p:txBody>
          <a:bodyPr>
            <a:normAutofit fontScale="90000"/>
          </a:bodyPr>
          <a:lstStyle/>
          <a:p>
            <a:r>
              <a:rPr lang="tr-TR" sz="4000" dirty="0"/>
              <a:t>Etkin </a:t>
            </a:r>
            <a:r>
              <a:rPr lang="tr-TR" sz="4000" dirty="0" smtClean="0"/>
              <a:t>iletişim bize </a:t>
            </a:r>
            <a:r>
              <a:rPr lang="tr-TR" sz="4000" dirty="0"/>
              <a:t>neler kazandırabilir? -4</a:t>
            </a:r>
          </a:p>
        </p:txBody>
      </p:sp>
      <p:sp>
        <p:nvSpPr>
          <p:cNvPr id="131075" name="Rectangle 3"/>
          <p:cNvSpPr>
            <a:spLocks noGrp="1" noChangeArrowheads="1"/>
          </p:cNvSpPr>
          <p:nvPr>
            <p:ph sz="quarter" idx="1"/>
          </p:nvPr>
        </p:nvSpPr>
        <p:spPr/>
        <p:txBody>
          <a:bodyPr/>
          <a:lstStyle/>
          <a:p>
            <a:r>
              <a:rPr lang="tr-TR" dirty="0"/>
              <a:t>Gereksiz tartışmalardan kaçınabiliriz,</a:t>
            </a:r>
          </a:p>
          <a:p>
            <a:r>
              <a:rPr lang="tr-TR" dirty="0"/>
              <a:t>Öfke, korku ya da çekingenliği alt edebiliriz.</a:t>
            </a:r>
          </a:p>
          <a:p>
            <a:r>
              <a:rPr lang="tr-TR" dirty="0"/>
              <a:t>Başkalarını istismar etmeden yada suçlamadan kendi haklarımızı koruyabiliriz.</a:t>
            </a:r>
          </a:p>
          <a:p>
            <a:r>
              <a:rPr lang="tr-TR" dirty="0"/>
              <a:t>Hakaret, alay yada diğer sözlü saldırıları insanca geri çevirebiliriz.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539552" y="274638"/>
            <a:ext cx="8394136" cy="1143000"/>
          </a:xfrm>
        </p:spPr>
        <p:txBody>
          <a:bodyPr>
            <a:normAutofit fontScale="90000"/>
          </a:bodyPr>
          <a:lstStyle/>
          <a:p>
            <a:r>
              <a:rPr lang="tr-TR" sz="4000" dirty="0"/>
              <a:t>Etkin </a:t>
            </a:r>
            <a:r>
              <a:rPr lang="tr-TR" sz="4000" dirty="0" smtClean="0"/>
              <a:t>iletişim bize </a:t>
            </a:r>
            <a:r>
              <a:rPr lang="tr-TR" sz="4000" dirty="0"/>
              <a:t>neler kazandırabilir? -5</a:t>
            </a:r>
          </a:p>
        </p:txBody>
      </p:sp>
      <p:sp>
        <p:nvSpPr>
          <p:cNvPr id="132099" name="Rectangle 3"/>
          <p:cNvSpPr>
            <a:spLocks noGrp="1" noChangeArrowheads="1"/>
          </p:cNvSpPr>
          <p:nvPr>
            <p:ph sz="quarter" idx="1"/>
          </p:nvPr>
        </p:nvSpPr>
        <p:spPr/>
        <p:txBody>
          <a:bodyPr/>
          <a:lstStyle/>
          <a:p>
            <a:r>
              <a:rPr lang="tr-TR" dirty="0"/>
              <a:t>İnsanlarla işbirliği yapabiliriz.</a:t>
            </a:r>
          </a:p>
          <a:p>
            <a:r>
              <a:rPr lang="tr-TR" dirty="0"/>
              <a:t>Yaptığımız işi daha çok severiz.</a:t>
            </a:r>
          </a:p>
          <a:p>
            <a:r>
              <a:rPr lang="tr-TR" dirty="0"/>
              <a:t>Dost çevreniz genişletebiliriz.</a:t>
            </a:r>
          </a:p>
          <a:p>
            <a:r>
              <a:rPr lang="tr-TR" dirty="0"/>
              <a:t>Huzur ve sevgi dolu bir aile yaşamımız olabilir.</a:t>
            </a:r>
          </a:p>
          <a:p>
            <a:r>
              <a:rPr lang="tr-TR" dirty="0"/>
              <a:t>Takdir eder ve takdir ediliriz.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188640"/>
            <a:ext cx="7962088" cy="6408712"/>
          </a:xfrm>
        </p:spPr>
        <p:txBody>
          <a:bodyPr>
            <a:normAutofit fontScale="92500" lnSpcReduction="10000"/>
          </a:bodyPr>
          <a:lstStyle/>
          <a:p>
            <a:r>
              <a:rPr lang="tr-TR" b="1" dirty="0" smtClean="0"/>
              <a:t>İLETİŞİM İLKELERİ</a:t>
            </a:r>
          </a:p>
          <a:p>
            <a:r>
              <a:rPr lang="tr-TR" i="1" dirty="0" smtClean="0"/>
              <a:t>İletişim kendinizde başlar: Kendinizi nasıl gördüğünüz, nasıl iletişim kurduğunuzu belirler. Birey </a:t>
            </a:r>
            <a:r>
              <a:rPr lang="tr-TR" dirty="0" smtClean="0"/>
              <a:t>olarak dünyaya ilişkin kavrayışımız onunla ilgili deneyimlerimizle sınırlıdır. Her birey, kendilerinin merkezinde oldukları ve sürekli olarak değişen birçok deneyimle birlikte yaşamaktadır. İletişim konusunda çalışan birçok bilim adamı ve sosyal bilimci, insanların, diğerlerinin onlara nasıl davrandığının ve onlara hangi mesajları gönderdiğinin bir ürünü olarak şekillendiklerine inanmaktadırlar.</a:t>
            </a:r>
          </a:p>
          <a:p>
            <a:r>
              <a:rPr lang="tr-TR" i="1" dirty="0" smtClean="0"/>
              <a:t>İletişim diğerlerini içerir: Filozof George </a:t>
            </a:r>
            <a:r>
              <a:rPr lang="tr-TR" i="1" dirty="0" err="1" smtClean="0"/>
              <a:t>Herbert</a:t>
            </a:r>
            <a:r>
              <a:rPr lang="tr-TR" i="1" dirty="0" smtClean="0"/>
              <a:t> </a:t>
            </a:r>
            <a:r>
              <a:rPr lang="tr-TR" i="1" dirty="0" err="1" smtClean="0"/>
              <a:t>Mead</a:t>
            </a:r>
            <a:r>
              <a:rPr lang="tr-TR" i="1" dirty="0" smtClean="0"/>
              <a:t> (1967) kişilerin kurdukları iletişimle var </a:t>
            </a:r>
            <a:r>
              <a:rPr lang="tr-TR" dirty="0" smtClean="0"/>
              <a:t>olduklarını söylemektedir. Bir çocuk diğer insanların beklentileri doğrultusunda, sözlü ve sözsüz semboller aracılığıyla rollerini onaylamayı öğrenir. Kişi kendi öz saygısını ve nasıl bir insan olduğuna ilişkin inancını tabii ki kendisi belirler, ancak bunun yanında diğer insanların sizi sınıflandırdığı da bir gerçektir. Diğer insanlardan aldığımız olumlu, olumsuz ya da tarafsız iletiler kim olduğunuzu belirlemede önemli bir rol oynarlar.</a:t>
            </a:r>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260648"/>
            <a:ext cx="7962088" cy="6408712"/>
          </a:xfrm>
        </p:spPr>
        <p:txBody>
          <a:bodyPr>
            <a:normAutofit fontScale="92500" lnSpcReduction="20000"/>
          </a:bodyPr>
          <a:lstStyle/>
          <a:p>
            <a:r>
              <a:rPr lang="tr-TR" b="1" dirty="0" smtClean="0"/>
              <a:t>İLETİŞİM İLKELERİ</a:t>
            </a:r>
          </a:p>
          <a:p>
            <a:r>
              <a:rPr lang="tr-TR" i="1" dirty="0" smtClean="0"/>
              <a:t>İletişimin hem bir içeriği hem de bir ilişkili boyutu vardır: Tüm iletilerin bir içeriği bir de ilişkili </a:t>
            </a:r>
            <a:r>
              <a:rPr lang="tr-TR" dirty="0" smtClean="0"/>
              <a:t>boyutu vardır. Yani her iletinin bir düz anlamı bir de yan anlamı vardır diyebiliriz. İletiler gerçek davranışın ne olması gerektiğini belirtir ve iletişim kuranlar arasında bir ilişki durumunu ortaya koyar. Bunlar her iletinin içinde yer alan iki önemli öğedir. İletinin içeriği beklenen davranışı tasvir ederken, ilişkili boyut ise nasıl yorumlanması gerektiğini anlatır. Bu anlamda iletişim kişiler arasındaki anlamların değiş-tokuşu olarak ele alınmaktadır.</a:t>
            </a:r>
          </a:p>
          <a:p>
            <a:r>
              <a:rPr lang="tr-TR" i="1" dirty="0" smtClean="0"/>
              <a:t>İletişim karmaşık bir süreçtir: Bazılarına göre iletişim basitçe bir kaynaktan diğerine bilginin </a:t>
            </a:r>
            <a:r>
              <a:rPr lang="tr-TR" dirty="0" smtClean="0"/>
              <a:t>aktarılmasıdır. Bu mantıkla iletişim tanımlandığında herhangi bir zamanda bir web sayfasındaki bilgiye eriştiğinizde iletişim gerçekleşmiştir denebilir. Ancak bildiğiniz gibi bu temel durumda iletişim gerektiği gibi gerçekleşmemektedir. Örneğin bilmediğiniz bir dilde yazılmış bir web sayfasına eriştiğinizde, hiçbir iletişim gerçekleşmez. Eğer okuduğunuz yazı çok karmaşıksa orada aktarılmak istenen mesaj tam olarak anlaşılmayabilir. Basitçe birinin size söylediği bir şeyi tekrar edebilirsiniz, ancak mesajın içeriğini ve niyetini tam olarak anlayamayabilirsiniz.</a:t>
            </a:r>
            <a:endParaRPr lang="tr-TR" b="1" dirty="0" smtClean="0"/>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3568" y="188640"/>
            <a:ext cx="8250120" cy="6480720"/>
          </a:xfrm>
        </p:spPr>
        <p:txBody>
          <a:bodyPr>
            <a:normAutofit fontScale="92500" lnSpcReduction="10000"/>
          </a:bodyPr>
          <a:lstStyle/>
          <a:p>
            <a:pPr>
              <a:buNone/>
            </a:pPr>
            <a:r>
              <a:rPr lang="tr-TR" b="1" dirty="0" smtClean="0"/>
              <a:t>İLETİŞİM İLKELERİ</a:t>
            </a:r>
          </a:p>
          <a:p>
            <a:pPr>
              <a:buNone/>
            </a:pPr>
            <a:endParaRPr lang="tr-TR" i="1" dirty="0" smtClean="0"/>
          </a:p>
          <a:p>
            <a:r>
              <a:rPr lang="tr-TR" i="1" dirty="0" smtClean="0"/>
              <a:t>İletişimin niceliği, iletişimin niteliğini arttırmaz: Kurduğumuz iletişimin miktarının artması daha </a:t>
            </a:r>
            <a:r>
              <a:rPr lang="tr-TR" dirty="0" smtClean="0"/>
              <a:t>doğru, daha iyi ve anlamları paylaşabildiğimiz etkili bir iletişim kurduğumuzun göstergesi olamaz. Fazla bilgi yanlış anlamalara neden olabilir, dinleme ve empati becerilerini işe koşmayı zorlaştırabilir. İletişim laf kalabalığına dönüştüğünde olumlu sonuçlara götürmez. Bu nedenle kurulan iletişimin niteliği daha önemlidir.</a:t>
            </a:r>
          </a:p>
          <a:p>
            <a:r>
              <a:rPr lang="tr-TR" i="1" dirty="0" smtClean="0"/>
              <a:t>İletişim kaçınılmazdır, geriye döndürülemez ve tekrar edilemez: İletişim hayatımızın hemen hemen </a:t>
            </a:r>
            <a:r>
              <a:rPr lang="tr-TR" dirty="0" smtClean="0"/>
              <a:t>her anında gerçekleşmektedir. Hiç kimseyle iletişim kurmadığımız anlarda bile kendi kendimizle iç iletişim kurar, düşünür, hayal kurar, planlar yapar ve bizi çevreleyen dünyaya tepkiler veririz. Sessiz kaldığımız kendimizle iletişim kuramadığımız zamanlarda bile çevremizdeki diğer insanları gözlemler ve onların davranışlarından çıkarsamalar yaparız. Diğer insanlar bize bir mesaj aktarma çabası içinde olmasalar dahi gözlemlerimizden topladığımız bilgilerle bazı sonuçlara ulaşırız.</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23528" y="332656"/>
            <a:ext cx="8820472" cy="6336704"/>
          </a:xfrm>
        </p:spPr>
        <p:txBody>
          <a:bodyPr>
            <a:normAutofit fontScale="92500" lnSpcReduction="10000"/>
          </a:bodyPr>
          <a:lstStyle/>
          <a:p>
            <a:pPr>
              <a:buNone/>
            </a:pPr>
            <a:r>
              <a:rPr lang="tr-TR" b="1" dirty="0" smtClean="0"/>
              <a:t>İletişimin Temel Özellikleri</a:t>
            </a:r>
          </a:p>
          <a:p>
            <a:pPr algn="just">
              <a:buNone/>
            </a:pPr>
            <a:r>
              <a:rPr lang="tr-TR" dirty="0" smtClean="0"/>
              <a:t>	İletişim üzerine yapılan çalışmalar, insanlar arası iletişimin üç temel özelliğinin olduğunu göstermektedir. </a:t>
            </a:r>
          </a:p>
          <a:p>
            <a:pPr algn="just">
              <a:buFont typeface="Wingdings" pitchFamily="2" charset="2"/>
              <a:buChar char="Ø"/>
            </a:pPr>
            <a:r>
              <a:rPr lang="tr-TR" dirty="0" smtClean="0"/>
              <a:t>Bunlardan </a:t>
            </a:r>
            <a:r>
              <a:rPr lang="tr-TR" b="1" dirty="0" smtClean="0"/>
              <a:t>birincisi </a:t>
            </a:r>
            <a:r>
              <a:rPr lang="tr-TR" dirty="0" smtClean="0"/>
              <a:t>iletişim etkinliğinin insanları gerektirmesidir. İletişim, ancak insanların birbirlerini anlama ihtiyaçları sayesinde kurulabilir. </a:t>
            </a:r>
          </a:p>
          <a:p>
            <a:pPr algn="just">
              <a:buFont typeface="Wingdings" pitchFamily="2" charset="2"/>
              <a:buChar char="Ø"/>
            </a:pPr>
            <a:r>
              <a:rPr lang="tr-TR" b="1" dirty="0" smtClean="0"/>
              <a:t>İkincisi </a:t>
            </a:r>
            <a:r>
              <a:rPr lang="tr-TR" dirty="0" smtClean="0"/>
              <a:t>iletişim, paylaşmayı gerekli kılar; yani iletişimde gönderici ve alıcı, mesajın ortak bir anlamı üzerinde anlaşmalıdır. </a:t>
            </a:r>
          </a:p>
          <a:p>
            <a:pPr algn="just">
              <a:buFont typeface="Wingdings" pitchFamily="2" charset="2"/>
              <a:buChar char="Ø"/>
            </a:pPr>
            <a:r>
              <a:rPr lang="tr-TR" b="1" dirty="0" smtClean="0"/>
              <a:t>Üçüncüsü</a:t>
            </a:r>
            <a:r>
              <a:rPr lang="tr-TR" dirty="0" smtClean="0"/>
              <a:t>, İletişimde sembollerin kullanılmasıdır. Semboller; jestler, mimikler, sesler, harfler, rakamlar ve sözcüklerdir. Alıcı ve gönderici mesaja aynı anlamı verdikleri zaman, tam olarak iletişim ortaya çıkar.</a:t>
            </a:r>
          </a:p>
          <a:p>
            <a:pPr>
              <a:buNone/>
            </a:pPr>
            <a:endParaRPr lang="tr-TR" dirty="0">
              <a:solidFill>
                <a:schemeClr val="accent5"/>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260648"/>
            <a:ext cx="8466144" cy="6336704"/>
          </a:xfrm>
        </p:spPr>
        <p:txBody>
          <a:bodyPr>
            <a:normAutofit fontScale="62500" lnSpcReduction="20000"/>
          </a:bodyPr>
          <a:lstStyle/>
          <a:p>
            <a:pPr>
              <a:buNone/>
            </a:pPr>
            <a:r>
              <a:rPr lang="tr-TR" dirty="0" smtClean="0"/>
              <a:t>	İletişim olgusunun üç temel özelliğine ilave diğer temel özellikleri de vardır. Bu özellikler</a:t>
            </a:r>
          </a:p>
          <a:p>
            <a:pPr marL="596646" indent="-514350">
              <a:buNone/>
            </a:pPr>
            <a:r>
              <a:rPr lang="tr-TR" b="1" dirty="0" smtClean="0"/>
              <a:t>a) İletişim insan davranışlarının bir ürünüdür.</a:t>
            </a:r>
          </a:p>
          <a:p>
            <a:pPr marL="596646" indent="-514350">
              <a:buNone/>
            </a:pPr>
            <a:endParaRPr lang="tr-TR" b="1" dirty="0" smtClean="0"/>
          </a:p>
          <a:p>
            <a:pPr marL="596646" indent="-514350">
              <a:buNone/>
            </a:pPr>
            <a:r>
              <a:rPr lang="tr-TR" b="1" dirty="0" smtClean="0"/>
              <a:t>b) 	İletişim dinamik bir olgudur</a:t>
            </a:r>
            <a:r>
              <a:rPr lang="tr-TR" dirty="0" smtClean="0"/>
              <a:t>. Kültürel yapıdaki değişime paralel olarak iletişimde değişir. Yeni çevresel olguların ortaya çıkması, yeni deyimlerin, yeni kelimelerin ortaya çıkmasına yol açmıştır. </a:t>
            </a:r>
          </a:p>
          <a:p>
            <a:pPr marL="596646" indent="-514350">
              <a:buAutoNum type="alphaLcParenR"/>
            </a:pPr>
            <a:endParaRPr lang="tr-TR" dirty="0" smtClean="0"/>
          </a:p>
          <a:p>
            <a:pPr marL="596646" indent="-514350">
              <a:buNone/>
            </a:pPr>
            <a:endParaRPr lang="tr-TR" dirty="0" smtClean="0"/>
          </a:p>
          <a:p>
            <a:pPr marL="596646" indent="-514350">
              <a:buNone/>
            </a:pPr>
            <a:r>
              <a:rPr lang="tr-TR" b="1" dirty="0" smtClean="0"/>
              <a:t>c) 	İletişim belirli kalıplara bağlıdır</a:t>
            </a:r>
            <a:r>
              <a:rPr lang="tr-TR" dirty="0" smtClean="0"/>
              <a:t>. İletişim belirli kalıplar içerisinde gerçekleştirilir. İletişim kalıpları, genel kültürel yapıya bağlı olarak gruplarca oluşturulur ve kişilerin kabul etmeleri oranında süreklilik kazanır.</a:t>
            </a:r>
          </a:p>
          <a:p>
            <a:pPr marL="596646" indent="-514350">
              <a:buAutoNum type="alphaLcParenR"/>
            </a:pPr>
            <a:endParaRPr lang="tr-TR" dirty="0" smtClean="0"/>
          </a:p>
          <a:p>
            <a:pPr marL="596646" indent="-514350">
              <a:buNone/>
            </a:pPr>
            <a:endParaRPr lang="tr-TR" dirty="0" smtClean="0"/>
          </a:p>
          <a:p>
            <a:pPr marL="596646" indent="-514350">
              <a:buNone/>
            </a:pPr>
            <a:r>
              <a:rPr lang="tr-TR" b="1" dirty="0" smtClean="0"/>
              <a:t>d) 	İletişimde ilk dakikalar (ilk izlenim, başlangıç) önemlidir.</a:t>
            </a:r>
            <a:r>
              <a:rPr lang="tr-TR" dirty="0" smtClean="0"/>
              <a:t> Karşı karşıya gelen iki kişi arasındaki ilk etkileşim, iletişim sürecinin önemli bir belirleyicisidir. Bu etkiyi yaratan faktörler, karşılaşılan kişinin beden dilinden, kullandığı kelimelere ve kişinin taşıdığı aksesuarlardan içinde bulunduğu fiziksel ortam nesnelerine kadar geniş bir dağılım gösterir. İşte bütün bu faktörlerin bileşkesi "algılayan kişinin" değerlerinde bir yer bulur ve o çerçeve içerisinde yorumlanır.</a:t>
            </a:r>
          </a:p>
          <a:p>
            <a:pPr marL="596646" indent="-514350">
              <a:buAutoNum type="alphaLcParenR"/>
            </a:pP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95536" y="260648"/>
            <a:ext cx="8538152" cy="6597352"/>
          </a:xfrm>
        </p:spPr>
        <p:txBody>
          <a:bodyPr>
            <a:normAutofit fontScale="77500" lnSpcReduction="20000"/>
          </a:bodyPr>
          <a:lstStyle/>
          <a:p>
            <a:pPr algn="just">
              <a:buNone/>
            </a:pPr>
            <a:r>
              <a:rPr lang="tr-TR" b="1" dirty="0" smtClean="0"/>
              <a:t>	e)İletişim sadece bilgi alışverişi değildir.</a:t>
            </a:r>
            <a:r>
              <a:rPr lang="tr-TR" dirty="0" smtClean="0"/>
              <a:t> Duygu ve düşüncelerin bilgi olarak aktarılmasındaki eylemler ve bu eylemlerin biçimi iletişimin özünü yapılandırır. Bu iletişimin evrensel yönüdür. Bilgiyi veriş biçimi, bir başka deyişle, sözlerin bedendeki karşılıkları, iletişimi değerlendirmemizde ikinci önemli noktadır, iletişimde bilgilenmek ve öğrenmek "anlamak" değildir.</a:t>
            </a:r>
          </a:p>
          <a:p>
            <a:pPr algn="just">
              <a:buNone/>
            </a:pPr>
            <a:r>
              <a:rPr lang="tr-TR" b="1" dirty="0" smtClean="0"/>
              <a:t>	f) İletişim kişiye karşın değil kişiyle yapılır.</a:t>
            </a:r>
            <a:r>
              <a:rPr lang="tr-TR" dirty="0" smtClean="0"/>
              <a:t> İletişim başka bir kişiyle birlikte yapılandırılan bir süreçtir. Bu nedenle bireylerden birinin aktif oluşu, diğerinin ise bu eylemi izlemesi ile iletişim kurulamaz. Eğer alıcı kişi hazır değilse, iletişim kanalı kapalı demektir. Böyle bir ilişki; düşündüğümüz anlamda doğru ve sağlıklı bir anlama ve anlaşma doğurmaz.</a:t>
            </a:r>
          </a:p>
          <a:p>
            <a:pPr algn="just">
              <a:buNone/>
            </a:pPr>
            <a:r>
              <a:rPr lang="tr-TR" b="1" dirty="0" smtClean="0"/>
              <a:t>	g)İletişimde kullanılan semboller bir bütündür.</a:t>
            </a:r>
            <a:r>
              <a:rPr lang="tr-TR" dirty="0" smtClean="0"/>
              <a:t> İletişimde kullanılan kelimeler, eller, gözler gibi bütünlüğünden soyutlayarak ve süreçteki bir kesite bakarak değerlendirmeye çalışmak bizi yanıltabilir. Sözsüz iletişim işaretlerini veya sözlü iletişim içeriğini tek tek değerlendirerek sonuçlara varmak yanıltıcı olabilir.</a:t>
            </a:r>
          </a:p>
          <a:p>
            <a:pPr>
              <a:buNone/>
            </a:pPr>
            <a:endParaRPr lang="tr-TR" dirty="0" smtClean="0"/>
          </a:p>
          <a:p>
            <a:pPr>
              <a:buNone/>
            </a:pPr>
            <a:endParaRPr lang="tr-TR" dirty="0" smtClean="0"/>
          </a:p>
          <a:p>
            <a:pPr>
              <a:buNone/>
            </a:pP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Grp="1" noChangeArrowheads="1"/>
          </p:cNvSpPr>
          <p:nvPr>
            <p:ph type="title"/>
          </p:nvPr>
        </p:nvSpPr>
        <p:spPr/>
        <p:txBody>
          <a:bodyPr>
            <a:normAutofit fontScale="90000"/>
          </a:bodyPr>
          <a:lstStyle/>
          <a:p>
            <a:r>
              <a:rPr lang="tr-TR" dirty="0"/>
              <a:t>İLETİŞİMİN TEMEL ÖZELLİKLERİ</a:t>
            </a:r>
          </a:p>
        </p:txBody>
      </p:sp>
      <p:sp>
        <p:nvSpPr>
          <p:cNvPr id="14339" name="Rectangle 3"/>
          <p:cNvSpPr>
            <a:spLocks noGrp="1" noChangeArrowheads="1"/>
          </p:cNvSpPr>
          <p:nvPr>
            <p:ph type="body" idx="1"/>
          </p:nvPr>
        </p:nvSpPr>
        <p:spPr/>
        <p:txBody>
          <a:bodyPr/>
          <a:lstStyle/>
          <a:p>
            <a:pPr marL="533400" indent="-533400">
              <a:buClrTx/>
              <a:buFont typeface="Wingdings" pitchFamily="2" charset="2"/>
              <a:buAutoNum type="arabicParenR"/>
            </a:pPr>
            <a:r>
              <a:rPr lang="tr-TR" b="1" dirty="0"/>
              <a:t>İletişim, her zaman her yerdedir. </a:t>
            </a:r>
            <a:r>
              <a:rPr lang="tr-TR" dirty="0"/>
              <a:t>İletişim günümüz insanın yaşamının yaklaşık dörtte üçünü kaplayan bir olgudur. </a:t>
            </a:r>
          </a:p>
          <a:p>
            <a:pPr marL="533400" indent="-533400">
              <a:buFont typeface="Wingdings" pitchFamily="2" charset="2"/>
              <a:buNone/>
            </a:pPr>
            <a:r>
              <a:rPr lang="tr-TR" b="1" dirty="0"/>
              <a:t>2)	İletişimde temel amaç çevre üzerinde etkin olmaktır. </a:t>
            </a:r>
            <a:r>
              <a:rPr lang="tr-TR" dirty="0"/>
              <a:t>Her iletişim durumunda insanların kendilerine özgü beklenti ve amaçları vardır.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p:txBody>
          <a:bodyPr/>
          <a:lstStyle/>
          <a:p>
            <a:pPr marL="533400" indent="-533400">
              <a:buFont typeface="Wingdings" pitchFamily="2" charset="2"/>
              <a:buAutoNum type="arabicParenR" startAt="3"/>
            </a:pPr>
            <a:r>
              <a:rPr lang="tr-TR" sz="2400" b="1"/>
              <a:t>İletişim anlamların paylaşımıdır.</a:t>
            </a:r>
            <a:r>
              <a:rPr lang="tr-TR" sz="2400"/>
              <a:t> Belli uyarıları anlamlı iletiler olarak algılamaya koşullandığınız için bunları değerlendirip anlamlandırabiliyoruz. </a:t>
            </a:r>
          </a:p>
          <a:p>
            <a:pPr marL="533400" indent="-533400">
              <a:buFont typeface="Wingdings" pitchFamily="2" charset="2"/>
              <a:buNone/>
            </a:pPr>
            <a:r>
              <a:rPr lang="tr-TR" sz="2400" b="1"/>
              <a:t>4)	İletişim değişik katmanlarda gerçekleşir. </a:t>
            </a:r>
            <a:r>
              <a:rPr lang="tr-TR" sz="2400"/>
              <a:t>Bizi kuşatan iletişim ağı içinde seçip algıladığımız uyarıcılar iletişim davranışlarımızın kaynağıdır. Bu davranışlarımız işlevsel açıdan birkaç</a:t>
            </a:r>
            <a:br>
              <a:rPr lang="tr-TR" sz="2400"/>
            </a:br>
            <a:r>
              <a:rPr lang="tr-TR" sz="2400"/>
              <a:t>katmanda gerçekleşir: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13</TotalTime>
  <Words>1566</Words>
  <Application>Microsoft Office PowerPoint</Application>
  <PresentationFormat>Ekran Gösterisi (4:3)</PresentationFormat>
  <Paragraphs>119</Paragraphs>
  <Slides>24</Slides>
  <Notes>0</Notes>
  <HiddenSlides>0</HiddenSlides>
  <MMClips>0</MMClips>
  <ScaleCrop>false</ScaleCrop>
  <HeadingPairs>
    <vt:vector size="4" baseType="variant">
      <vt:variant>
        <vt:lpstr>Tema</vt:lpstr>
      </vt:variant>
      <vt:variant>
        <vt:i4>1</vt:i4>
      </vt:variant>
      <vt:variant>
        <vt:lpstr>Slayt Başlıkları</vt:lpstr>
      </vt:variant>
      <vt:variant>
        <vt:i4>24</vt:i4>
      </vt:variant>
    </vt:vector>
  </HeadingPairs>
  <TitlesOfParts>
    <vt:vector size="25" baseType="lpstr">
      <vt:lpstr>Hisse Senedi</vt:lpstr>
      <vt:lpstr>Slayt 1</vt:lpstr>
      <vt:lpstr>Slayt 2</vt:lpstr>
      <vt:lpstr>Slayt 3</vt:lpstr>
      <vt:lpstr>Slayt 4</vt:lpstr>
      <vt:lpstr>Slayt 5</vt:lpstr>
      <vt:lpstr>2- İletişimin Amacı </vt:lpstr>
      <vt:lpstr>Slayt 7</vt:lpstr>
      <vt:lpstr>Slayt 8</vt:lpstr>
      <vt:lpstr>Slayt 9</vt:lpstr>
      <vt:lpstr>Slayt 10</vt:lpstr>
      <vt:lpstr>Slayt 11</vt:lpstr>
      <vt:lpstr>4- Etkin iletişim bize neler kazandırabilir? -1</vt:lpstr>
      <vt:lpstr>Etkin iletişim bize neler kazandırabilir? -2</vt:lpstr>
      <vt:lpstr>Etkin iletişim bize neler kazandırabilir? -3</vt:lpstr>
      <vt:lpstr>Etkin iletişim bize neler kazandırabilir? -4</vt:lpstr>
      <vt:lpstr>Etkin iletişim bize neler kazandırabilir? -5</vt:lpstr>
      <vt:lpstr>Slayt 17</vt:lpstr>
      <vt:lpstr>Slayt 18</vt:lpstr>
      <vt:lpstr>Slayt 19</vt:lpstr>
      <vt:lpstr>Slayt 20</vt:lpstr>
      <vt:lpstr>Slayt 21</vt:lpstr>
      <vt:lpstr>Slayt 22</vt:lpstr>
      <vt:lpstr>İLETİŞİMİN TEMEL ÖZELLİKLERİ</vt:lpstr>
      <vt:lpstr>Slayt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İnanç Güney</dc:creator>
  <cp:lastModifiedBy>İnanç Güney</cp:lastModifiedBy>
  <cp:revision>5</cp:revision>
  <dcterms:created xsi:type="dcterms:W3CDTF">2014-02-26T06:16:03Z</dcterms:created>
  <dcterms:modified xsi:type="dcterms:W3CDTF">2015-01-22T09:07:51Z</dcterms:modified>
</cp:coreProperties>
</file>