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1EAC0272-5FA2-4680-8FC9-C8D5E5570439}" type="datetimeFigureOut">
              <a:rPr lang="tr-TR" smtClean="0"/>
              <a:pPr/>
              <a:t>27.02.2015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C029949-FB4A-4580-93CF-402C1787E4D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EAC0272-5FA2-4680-8FC9-C8D5E5570439}" type="datetimeFigureOut">
              <a:rPr lang="tr-TR" smtClean="0"/>
              <a:pPr/>
              <a:t>27.02.2015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C029949-FB4A-4580-93CF-402C1787E4D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EAC0272-5FA2-4680-8FC9-C8D5E5570439}" type="datetimeFigureOut">
              <a:rPr lang="tr-TR" smtClean="0"/>
              <a:pPr/>
              <a:t>27.02.2015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C029949-FB4A-4580-93CF-402C1787E4D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EAC0272-5FA2-4680-8FC9-C8D5E5570439}" type="datetimeFigureOut">
              <a:rPr lang="tr-TR" smtClean="0"/>
              <a:pPr/>
              <a:t>27.02.2015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C029949-FB4A-4580-93CF-402C1787E4D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1EAC0272-5FA2-4680-8FC9-C8D5E5570439}" type="datetimeFigureOut">
              <a:rPr lang="tr-TR" smtClean="0"/>
              <a:pPr/>
              <a:t>27.02.2015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C029949-FB4A-4580-93CF-402C1787E4D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1EAC0272-5FA2-4680-8FC9-C8D5E5570439}" type="datetimeFigureOut">
              <a:rPr lang="tr-TR" smtClean="0"/>
              <a:pPr/>
              <a:t>27.02.2015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C029949-FB4A-4580-93CF-402C1787E4D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1EAC0272-5FA2-4680-8FC9-C8D5E5570439}" type="datetimeFigureOut">
              <a:rPr lang="tr-TR" smtClean="0"/>
              <a:pPr/>
              <a:t>27.02.2015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EC029949-FB4A-4580-93CF-402C1787E4D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1EAC0272-5FA2-4680-8FC9-C8D5E5570439}" type="datetimeFigureOut">
              <a:rPr lang="tr-TR" smtClean="0"/>
              <a:pPr/>
              <a:t>27.02.2015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EC029949-FB4A-4580-93CF-402C1787E4D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EAC0272-5FA2-4680-8FC9-C8D5E5570439}" type="datetimeFigureOut">
              <a:rPr lang="tr-TR" smtClean="0"/>
              <a:pPr/>
              <a:t>27.02.2015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EC029949-FB4A-4580-93CF-402C1787E4D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EAC0272-5FA2-4680-8FC9-C8D5E5570439}" type="datetimeFigureOut">
              <a:rPr lang="tr-TR" smtClean="0"/>
              <a:pPr/>
              <a:t>27.02.2015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C029949-FB4A-4580-93CF-402C1787E4D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EAC0272-5FA2-4680-8FC9-C8D5E5570439}" type="datetimeFigureOut">
              <a:rPr lang="tr-TR" smtClean="0"/>
              <a:pPr/>
              <a:t>27.02.2015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C029949-FB4A-4580-93CF-402C1787E4D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AC0272-5FA2-4680-8FC9-C8D5E5570439}" type="datetimeFigureOut">
              <a:rPr lang="tr-TR" smtClean="0"/>
              <a:pPr/>
              <a:t>27.02.2015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029949-FB4A-4580-93CF-402C1787E4D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tr.wikipedia.org/wiki/Pedagoji"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785795"/>
            <a:ext cx="7772400" cy="1000131"/>
          </a:xfrm>
        </p:spPr>
        <p:txBody>
          <a:bodyPr>
            <a:normAutofit fontScale="90000"/>
          </a:bodyPr>
          <a:lstStyle/>
          <a:p>
            <a:r>
              <a:rPr lang="tr-TR" b="1" dirty="0"/>
              <a:t>Dilbilim Nedir?</a:t>
            </a:r>
            <a:r>
              <a:rPr lang="tr-TR" dirty="0"/>
              <a:t/>
            </a:r>
            <a:br>
              <a:rPr lang="tr-TR" dirty="0"/>
            </a:br>
            <a:endParaRPr lang="tr-TR" dirty="0"/>
          </a:p>
        </p:txBody>
      </p:sp>
      <p:sp>
        <p:nvSpPr>
          <p:cNvPr id="3" name="2 Alt Başlık"/>
          <p:cNvSpPr>
            <a:spLocks noGrp="1"/>
          </p:cNvSpPr>
          <p:nvPr>
            <p:ph type="subTitle" idx="1"/>
          </p:nvPr>
        </p:nvSpPr>
        <p:spPr>
          <a:xfrm>
            <a:off x="785786" y="1571612"/>
            <a:ext cx="7429552" cy="4067188"/>
          </a:xfrm>
        </p:spPr>
        <p:txBody>
          <a:bodyPr>
            <a:normAutofit fontScale="92500" lnSpcReduction="20000"/>
          </a:bodyPr>
          <a:lstStyle/>
          <a:p>
            <a:pPr algn="l"/>
            <a:r>
              <a:rPr lang="tr-TR" sz="2800" b="1" dirty="0" smtClean="0">
                <a:latin typeface="Times New Roman" pitchFamily="18" charset="0"/>
                <a:cs typeface="Times New Roman" pitchFamily="18" charset="0"/>
              </a:rPr>
              <a:t>.Dilin sistematik yapısını, bireysel ve toplumsal özelliklerini kuramsal ve uygulamalı olarak inceleyen sosyal bilim dallarından biridir. </a:t>
            </a:r>
          </a:p>
          <a:p>
            <a:pPr algn="l"/>
            <a:r>
              <a:rPr lang="tr-TR" sz="2800" b="1" dirty="0" smtClean="0">
                <a:latin typeface="Times New Roman" pitchFamily="18" charset="0"/>
                <a:cs typeface="Times New Roman" pitchFamily="18" charset="0"/>
              </a:rPr>
              <a:t>.Dili bir araştırma konusu olarak ele alan ilk çalışmalara Grek, Hint, Çin, Arap uygarlıklarında rastlanmaktadır.</a:t>
            </a:r>
          </a:p>
          <a:p>
            <a:pPr algn="l"/>
            <a:r>
              <a:rPr lang="tr-TR" sz="2800" b="1" dirty="0" smtClean="0">
                <a:latin typeface="Times New Roman" pitchFamily="18" charset="0"/>
                <a:cs typeface="Times New Roman" pitchFamily="18" charset="0"/>
              </a:rPr>
              <a:t>. Antik çağlarda Avrupa geleneği içinde dil üzerine ilk sorgulamalar felsefenin kapsamında Grekler tarafından başlatılmış, Romalılarla devam etmiştir. Ancak günümüzdeki anlamıyla bilimsel modern dilbilimin temelleri daha çok 18. yüzyıl sonlarına dayanmaktadır.</a:t>
            </a:r>
            <a:endParaRPr lang="tr-T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p:spPr>
        <p:txBody>
          <a:bodyPr>
            <a:normAutofit fontScale="77500" lnSpcReduction="20000"/>
          </a:bodyPr>
          <a:lstStyle/>
          <a:p>
            <a:r>
              <a:rPr lang="tr-TR" dirty="0" smtClean="0"/>
              <a:t>Bir taraftan genel dilbilimi teorik temellerle, örneğin dil ve dil kullanımı için bütün bireylerde aynı olan biyolojik ve psikolojik, yani bilişsel koşullarla (dil edinimi, olası dilsel açıdan sorunlu durumlar, dil üretiminde sinirlerle ilgili süreç, dilin biyolojik kökeni gibi) ilgilenen bir alan olarak tanımlanabilir. </a:t>
            </a:r>
          </a:p>
          <a:p>
            <a:r>
              <a:rPr lang="tr-TR" dirty="0" smtClean="0"/>
              <a:t>Genel dilbilimi ayrıca konuşulan dilin sosyal, </a:t>
            </a:r>
            <a:r>
              <a:rPr lang="tr-TR" dirty="0" err="1" smtClean="0"/>
              <a:t>sosyo</a:t>
            </a:r>
            <a:r>
              <a:rPr lang="tr-TR" dirty="0" smtClean="0"/>
              <a:t>-demografik ve kültürel nedenlere (politik ve toplumsal kurumlarda kullanılan dil, cinsiyete özgü dil kullanımı, gençlere özgü dil, yaşlılıktaki dil kullanımı, kültürel koşul ve durumlara bağlı dil kullanımı gibi) bağlı ortak özellikleriyle ilgilenen bir alan olarak da görülebilir. </a:t>
            </a:r>
          </a:p>
          <a:p>
            <a:r>
              <a:rPr lang="tr-TR" dirty="0" smtClean="0"/>
              <a:t>Diğer taraftan kullanım koşulları altında dili araştıran bütün bu alanlar soyut bir sistem olarak dille ilgilenmeyen, aksine konuşulan dili, yani “kullanılan” dili esas alan ve araştıran alanlar olarak tanımlanabilir. Bu şekilde tanımlandığında bu alanlar genel dil bilimine ait sayılabilir.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697559"/>
          </a:xfrm>
        </p:spPr>
        <p:txBody>
          <a:bodyPr>
            <a:normAutofit fontScale="70000" lnSpcReduction="20000"/>
          </a:bodyPr>
          <a:lstStyle/>
          <a:p>
            <a:r>
              <a:rPr lang="tr-TR" dirty="0" smtClean="0"/>
              <a:t>Uygulamalı dil bilimi daha çok öncelikle dil ile soyut bir sistem olarak ilgilenen, hatta dili dilin "gerçek" çevresiyle bağlantıda gören, kendini gerçekten uygulamalı dillere adayan alt disiplinleri bir üst kavrama bağlamaktadır. "Uygulamalı", diğer adıyla </a:t>
            </a:r>
            <a:r>
              <a:rPr lang="tr-TR" dirty="0" err="1" smtClean="0"/>
              <a:t>applied</a:t>
            </a:r>
            <a:r>
              <a:rPr lang="tr-TR" dirty="0" smtClean="0"/>
              <a:t> </a:t>
            </a:r>
            <a:r>
              <a:rPr lang="tr-TR" dirty="0" err="1" smtClean="0"/>
              <a:t>linguistics</a:t>
            </a:r>
            <a:r>
              <a:rPr lang="tr-TR" dirty="0" smtClean="0"/>
              <a:t> anlayışında bu anlayış </a:t>
            </a:r>
            <a:r>
              <a:rPr lang="tr-TR" dirty="0" err="1" smtClean="0"/>
              <a:t>linguistics</a:t>
            </a:r>
            <a:r>
              <a:rPr lang="tr-TR" dirty="0" smtClean="0"/>
              <a:t> </a:t>
            </a:r>
            <a:r>
              <a:rPr lang="tr-TR" dirty="0" err="1" smtClean="0"/>
              <a:t>applied'ın</a:t>
            </a:r>
            <a:r>
              <a:rPr lang="tr-TR" dirty="0" smtClean="0"/>
              <a:t> karşısında durmaktadır, örneğin (genel dil bilimi bilgilerinin bilişim alanında uygulama bulduğu) bilgisayar dil bilimi, (araştırmanın terapi türlerinin işlenmesi hizmetinde bulunduğu) klinik dil bilimi, (öğretim malzemelerinin gelişimi için) dil öğretimi araştırması ya da (</a:t>
            </a:r>
            <a:r>
              <a:rPr lang="tr-TR" dirty="0" smtClean="0">
                <a:hlinkClick r:id="rId2" tooltip="Pedagoji"/>
              </a:rPr>
              <a:t>pedagojik</a:t>
            </a:r>
            <a:r>
              <a:rPr lang="tr-TR" dirty="0" smtClean="0"/>
              <a:t> amaçlar için) yazım araştırması ve yazma öğretisi durumlarında ortaya çıktığı gibi </a:t>
            </a:r>
            <a:r>
              <a:rPr lang="tr-TR" dirty="0" err="1" smtClean="0"/>
              <a:t>linguistics</a:t>
            </a:r>
            <a:r>
              <a:rPr lang="tr-TR" dirty="0" smtClean="0"/>
              <a:t> </a:t>
            </a:r>
            <a:r>
              <a:rPr lang="tr-TR" dirty="0" err="1" smtClean="0"/>
              <a:t>applied</a:t>
            </a:r>
            <a:r>
              <a:rPr lang="tr-TR" dirty="0" smtClean="0"/>
              <a:t> kavramı altında dilbilimsel araştırma sonuçlarının pratik olarak yer değiştirmesi anlaşılmaktadır.</a:t>
            </a:r>
          </a:p>
          <a:p>
            <a:r>
              <a:rPr lang="tr-TR" dirty="0" smtClean="0"/>
              <a:t>Dahası </a:t>
            </a:r>
            <a:r>
              <a:rPr lang="tr-TR" dirty="0" err="1" smtClean="0"/>
              <a:t>psikodilbilim</a:t>
            </a:r>
            <a:r>
              <a:rPr lang="tr-TR" dirty="0" smtClean="0"/>
              <a:t>, toplum dil bilimi ve genel dil biliminin diğer alanları genellikle buna dâhil edilmektedir. Çünkü bu alanlar bireyin parçası olarak dilin tanımlanmasıyla uğraşmaktadırlar ve -pratik hayata dair bir bilgi üreten ve böylelikle dilin “uygulanması” ile ilgilenen disiplinlerin tersine- genel ilkeleri ve süreçleri ortaya çıkarmak istemektedirler.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14356"/>
            <a:ext cx="8229600" cy="285752"/>
          </a:xfrm>
        </p:spPr>
        <p:txBody>
          <a:bodyPr>
            <a:normAutofit fontScale="90000"/>
          </a:bodyPr>
          <a:lstStyle/>
          <a:p>
            <a:pPr algn="l"/>
            <a:r>
              <a:rPr lang="tr-TR" sz="4000" b="1" dirty="0" smtClean="0"/>
              <a:t>Uygulamalı dil biliminin konusu ve esas noktası</a:t>
            </a:r>
            <a:r>
              <a:rPr lang="tr-TR" dirty="0" smtClean="0"/>
              <a:t/>
            </a:r>
            <a:br>
              <a:rPr lang="tr-TR" dirty="0" smtClean="0"/>
            </a:br>
            <a:endParaRPr lang="tr-TR" dirty="0"/>
          </a:p>
        </p:txBody>
      </p:sp>
      <p:sp>
        <p:nvSpPr>
          <p:cNvPr id="3" name="2 İçerik Yer Tutucusu"/>
          <p:cNvSpPr>
            <a:spLocks noGrp="1"/>
          </p:cNvSpPr>
          <p:nvPr>
            <p:ph idx="1"/>
          </p:nvPr>
        </p:nvSpPr>
        <p:spPr>
          <a:xfrm>
            <a:off x="457200" y="1000108"/>
            <a:ext cx="8229600" cy="5126055"/>
          </a:xfrm>
        </p:spPr>
        <p:txBody>
          <a:bodyPr>
            <a:normAutofit lnSpcReduction="10000"/>
          </a:bodyPr>
          <a:lstStyle/>
          <a:p>
            <a:r>
              <a:rPr lang="tr-TR" sz="3000" dirty="0" smtClean="0">
                <a:latin typeface="Times New Roman" pitchFamily="18" charset="0"/>
                <a:cs typeface="Times New Roman" pitchFamily="18" charset="0"/>
              </a:rPr>
              <a:t>Uygulamalı dilbilimi, insanların iletişim (sözlü ve sözsüz iletişim) ortamını, ayrıca bilgi organizasyonu, bilgi sunumu, bilgi biçimlendirmesi ile bilgi üretimini gösteren ve dil teknolojisine uygun çözümler üreten temel sorulara ve konulara destek vermeye çalışır. </a:t>
            </a:r>
          </a:p>
          <a:p>
            <a:r>
              <a:rPr lang="tr-TR" sz="3000" dirty="0" smtClean="0">
                <a:latin typeface="Times New Roman" pitchFamily="18" charset="0"/>
                <a:cs typeface="Times New Roman" pitchFamily="18" charset="0"/>
              </a:rPr>
              <a:t>Bilgi aktarımı, çok dillilik, bilgilerin bilgisayar destekli biçimlendirilmesi ve sunumu, yeni yayın organlarında dil kullanımı, ana dil ve yabancı dil bilgilerinin edinim ve kullanım yetisini arttırmaya yönelik metot ve araçlar gibi konular bu alanın en büyük araştırma konularıdır.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p:spPr>
        <p:txBody>
          <a:bodyPr>
            <a:normAutofit fontScale="55000" lnSpcReduction="20000"/>
          </a:bodyPr>
          <a:lstStyle/>
          <a:p>
            <a:r>
              <a:rPr lang="tr-TR" sz="3300" dirty="0" smtClean="0">
                <a:latin typeface="Times New Roman" pitchFamily="18" charset="0"/>
                <a:cs typeface="Times New Roman" pitchFamily="18" charset="0"/>
              </a:rPr>
              <a:t>Okuma ve yazma ediniminde, metin anlamada, sözlü iletişimde ve uygun konuşma yönetiminde (örneğin; sunuculuk); uygulamalı dil biliminin didaktikle doğrudan ilişkisini içeren öğrenme ve öğretim süreci arasında sıkı bir bağ oluşturur. Dilsel bilgiler, ders kitapları aracılığıyla edinilir ve sözlüklere bu bilgiler kodlanır.</a:t>
            </a:r>
          </a:p>
          <a:p>
            <a:r>
              <a:rPr lang="tr-TR" sz="3300" dirty="0" smtClean="0">
                <a:latin typeface="Times New Roman" pitchFamily="18" charset="0"/>
                <a:cs typeface="Times New Roman" pitchFamily="18" charset="0"/>
              </a:rPr>
              <a:t>Küreselleşme, çoğunlukla dil ve kültür iletimi üzerine </a:t>
            </a:r>
            <a:r>
              <a:rPr lang="tr-TR" sz="3300" dirty="0" err="1" smtClean="0">
                <a:latin typeface="Times New Roman" pitchFamily="18" charset="0"/>
                <a:cs typeface="Times New Roman" pitchFamily="18" charset="0"/>
              </a:rPr>
              <a:t>yoğunlaşılmış</a:t>
            </a:r>
            <a:r>
              <a:rPr lang="tr-TR" sz="3300" dirty="0" smtClean="0">
                <a:latin typeface="Times New Roman" pitchFamily="18" charset="0"/>
                <a:cs typeface="Times New Roman" pitchFamily="18" charset="0"/>
              </a:rPr>
              <a:t> çeviriyi beraberinde getirmekte ve otomatik olarak çevirinin sınırlı bir şekilde gerçekleştirilmesine yol açmaktadır. Dil engellerinin aşılması uygulamalı dil bilimi için çok önemli bir konudur. Bu yüzden; uygulamalı dil bilimi, doğal dilin belli bir amaca yönelik yapısal kolaylaştırılmasıyla (örneğin, temel İngilizce), temel söz dağarcığının Esperanto, </a:t>
            </a:r>
            <a:r>
              <a:rPr lang="tr-TR" sz="3300" dirty="0" err="1" smtClean="0">
                <a:latin typeface="Times New Roman" pitchFamily="18" charset="0"/>
                <a:cs typeface="Times New Roman" pitchFamily="18" charset="0"/>
              </a:rPr>
              <a:t>Europanto</a:t>
            </a:r>
            <a:r>
              <a:rPr lang="tr-TR" sz="3300" dirty="0" smtClean="0">
                <a:latin typeface="Times New Roman" pitchFamily="18" charset="0"/>
                <a:cs typeface="Times New Roman" pitchFamily="18" charset="0"/>
              </a:rPr>
              <a:t>, </a:t>
            </a:r>
            <a:r>
              <a:rPr lang="tr-TR" sz="3300" dirty="0" err="1" smtClean="0">
                <a:latin typeface="Times New Roman" pitchFamily="18" charset="0"/>
                <a:cs typeface="Times New Roman" pitchFamily="18" charset="0"/>
              </a:rPr>
              <a:t>Volapük</a:t>
            </a:r>
            <a:r>
              <a:rPr lang="tr-TR" sz="3300" dirty="0" smtClean="0">
                <a:latin typeface="Times New Roman" pitchFamily="18" charset="0"/>
                <a:cs typeface="Times New Roman" pitchFamily="18" charset="0"/>
              </a:rPr>
              <a:t> ya da </a:t>
            </a:r>
            <a:r>
              <a:rPr lang="tr-TR" sz="3300" dirty="0" err="1" smtClean="0">
                <a:latin typeface="Times New Roman" pitchFamily="18" charset="0"/>
                <a:cs typeface="Times New Roman" pitchFamily="18" charset="0"/>
              </a:rPr>
              <a:t>Interlingue</a:t>
            </a:r>
            <a:r>
              <a:rPr lang="tr-TR" sz="3300" dirty="0" smtClean="0">
                <a:latin typeface="Times New Roman" pitchFamily="18" charset="0"/>
                <a:cs typeface="Times New Roman" pitchFamily="18" charset="0"/>
              </a:rPr>
              <a:t> gibi yapay dil olarak ele alınmasıyla ilgilenir.</a:t>
            </a:r>
          </a:p>
          <a:p>
            <a:r>
              <a:rPr lang="tr-TR" sz="3300" dirty="0" smtClean="0">
                <a:latin typeface="Times New Roman" pitchFamily="18" charset="0"/>
                <a:cs typeface="Times New Roman" pitchFamily="18" charset="0"/>
              </a:rPr>
              <a:t>Bir diğer esas noktayı, yazı, yani söz ve sözsüz ifade arasındaki arabirimlerin araştırılması oluşturmaktadır. Belgeler; kısmen, metni bölen ve dilsel olmayan tasvirlerden oluşur ya da metin resmi tamamlar. Çizelgeler, resimler, diyagramlar, formüller, denklemler, kartlar, haritalar, şemalar vs., başta ekonomi olmak üzere belirli içerikleri aktarmaktadırlar ve sözlü olarak ayrıntılı bir biçimde ifade edilir. Çoğu durumda çok karmaşık olan bu unsurları göz ardı etmek mümkündür; aynı zamanda mutlaka dilsel boyutta açıklamak ve yorumlamak gerekmektedir.</a:t>
            </a:r>
          </a:p>
          <a:p>
            <a:r>
              <a:rPr lang="tr-TR" sz="3300" dirty="0" smtClean="0">
                <a:latin typeface="Times New Roman" pitchFamily="18" charset="0"/>
                <a:cs typeface="Times New Roman" pitchFamily="18" charset="0"/>
              </a:rPr>
              <a:t>Çizgi roman gibi yayınlarda; resim, dili devam ettirebilir ya da yetersiz kaldığı yerde yerine geçebilir. Yani; yazar, bilinçli olarak metne bağlı kalabilir. Formlar, cevap kağıtları, randevu defterleri gibi diğer metinler kare ve sütunların aktif işlemlerini gerektirir ve okurla diyalog içindedir. Bu tarz metinlerin araştırılması, işbilimsel insan-makine-arabirimin bilişimde iyileştirilmiş kullanım kolaylığına oldukça katkı sağlamaktadır.</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fontScale="62500" lnSpcReduction="20000"/>
          </a:bodyPr>
          <a:lstStyle/>
          <a:p>
            <a:r>
              <a:rPr lang="tr-TR" dirty="0" smtClean="0"/>
              <a:t>Bilgi erişimi ve büyük veri bankalarından soruların yanıtlanması (bilgi erişimi, veri madenciliği, bilgi çıkarımı), ayrıca pasaja göre otomatik arama, yani sadece biçimine göre değil, anlamına göre de arama (bilgi erişimi ve arama motoru) dil biliminin ve bilişimin kesiştiği diğer noktalardır. Metnin bir başka dile çevrilmesini destekleme (bilgisayar destekli çeviri) ya da tamamen otomatik çeviri, metin işlemede (daktilo, dil bilgisi ve yazım hatalarının düzeltilmesi, derleme eser vs.) bilgisayar kullanıcısını destekleme ve ayrıca konuşulan dili işleme de (dili tanıma ve dil sentezi) uygulamalı dil biliminin çalışma alanlarıdır.</a:t>
            </a:r>
          </a:p>
          <a:p>
            <a:r>
              <a:rPr lang="tr-TR" dirty="0" smtClean="0"/>
              <a:t>Bunlara paralel olarak uygulamalı dil bilimi klinik ve patolojik alanların teorik temelleri ve dil bozukluklarının teşhis ve tedavisiyle de ilgilenmektedir.</a:t>
            </a:r>
          </a:p>
          <a:p>
            <a:r>
              <a:rPr lang="tr-TR" dirty="0" smtClean="0"/>
              <a:t>Bu; dil edinimine ve dilin işlenmesine ilişkin </a:t>
            </a:r>
            <a:r>
              <a:rPr lang="tr-TR" dirty="0" err="1" smtClean="0"/>
              <a:t>psikodilbilimsel</a:t>
            </a:r>
            <a:r>
              <a:rPr lang="tr-TR" dirty="0" smtClean="0"/>
              <a:t> temel bilgileri, dil ve beyin arasındaki ilişkiye bilişsel ve sinirbilimsel eğilimi, yetişkinlerdeki ve çocuk yaştaki dil bozukluklarının teorik temelleri, dil gelişimi bozukluklarının tahlil, tanı ve tedavi yöntemleri ile kalıcı dil ve konuşma hatalarını da kapsamaktadır. Statik ve dinamik (Braille alfabesi) kör alfabesinin gelişimi, sağırlara ait işaret dilinin incelenmesi ve kullanımı, parmak dilinin öğretilmesi da uygulamalı dil biliminin ilgi alanıdır.</a:t>
            </a:r>
          </a:p>
          <a:p>
            <a:r>
              <a:rPr lang="tr-TR" dirty="0" smtClean="0"/>
              <a:t>Uygulamalı dil bilimi, edimle ve diğer bilimsel alanlarla işbirliğine ihtiyaç duymaktadır.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8229600" cy="5268931"/>
          </a:xfrm>
        </p:spPr>
        <p:txBody>
          <a:bodyPr/>
          <a:lstStyle/>
          <a:p>
            <a:r>
              <a:rPr lang="tr-TR" sz="2800" dirty="0" smtClean="0">
                <a:latin typeface="Times New Roman" pitchFamily="18" charset="0"/>
                <a:cs typeface="Times New Roman" pitchFamily="18" charset="0"/>
              </a:rPr>
              <a:t>Uygulamalı dil bilimi, edimle ve diğer bilimsel alanlarla işbirliğine ihtiyaç duymaktadır. Uygulamalı dil bilimi, uygulamayla ilgili kuramsal dil bilimi sonuçlarını ortaya koyar ve bu noktada dille dolaylı yönden yakın olan bilimlere başvurur. Uygulamalı dil bilimi kavramı, dil bilimle ilgili bütün disiplinler arası bilimler için kullanılan bir üst kavramdır. </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2594"/>
          </a:xfrm>
        </p:spPr>
        <p:txBody>
          <a:bodyPr>
            <a:normAutofit fontScale="90000"/>
          </a:bodyPr>
          <a:lstStyle/>
          <a:p>
            <a:r>
              <a:rPr lang="tr-TR" sz="3100" b="1" dirty="0" smtClean="0"/>
              <a:t>Uygulamalı dil biliminin içeriği ve araştırma alanları</a:t>
            </a:r>
            <a:r>
              <a:rPr lang="tr-TR" dirty="0" smtClean="0"/>
              <a:t/>
            </a:r>
            <a:br>
              <a:rPr lang="tr-TR" dirty="0" smtClean="0"/>
            </a:br>
            <a:endParaRPr lang="tr-TR" dirty="0"/>
          </a:p>
        </p:txBody>
      </p:sp>
      <p:sp>
        <p:nvSpPr>
          <p:cNvPr id="3" name="2 İçerik Yer Tutucusu"/>
          <p:cNvSpPr>
            <a:spLocks noGrp="1"/>
          </p:cNvSpPr>
          <p:nvPr>
            <p:ph idx="1"/>
          </p:nvPr>
        </p:nvSpPr>
        <p:spPr>
          <a:xfrm>
            <a:off x="457200" y="857232"/>
            <a:ext cx="8229600" cy="5268931"/>
          </a:xfrm>
        </p:spPr>
        <p:txBody>
          <a:bodyPr>
            <a:normAutofit fontScale="70000" lnSpcReduction="20000"/>
          </a:bodyPr>
          <a:lstStyle/>
          <a:p>
            <a:pPr lvl="0"/>
            <a:r>
              <a:rPr lang="tr-TR" dirty="0" smtClean="0"/>
              <a:t>Uygulamayı temel alan dil kuramları</a:t>
            </a:r>
          </a:p>
          <a:p>
            <a:pPr lvl="0"/>
            <a:r>
              <a:rPr lang="tr-TR" dirty="0" smtClean="0"/>
              <a:t>Her bir dilin betimlenmesi (tek dilli sözlük bilim, her şeyden önce eşzamanlı olarak)</a:t>
            </a:r>
          </a:p>
          <a:p>
            <a:pPr lvl="0"/>
            <a:r>
              <a:rPr lang="tr-TR" dirty="0" smtClean="0"/>
              <a:t>Daha çok dilin karşılaştırılması (karşılaştırmalı dil bilimi, iki dilli sözlük bilim, eşzamanlı olarak)</a:t>
            </a:r>
          </a:p>
          <a:p>
            <a:pPr lvl="0"/>
            <a:r>
              <a:rPr lang="tr-TR" dirty="0" smtClean="0"/>
              <a:t>Dil öğretimi ve dil öğrenimi araştırmaları (yabancı dil derslerindeki yabancı dil öğretimi ve öğrenimi de dâhil, Dil laboratuarındaki çalışmalar, anadilin didaktiği)</a:t>
            </a:r>
          </a:p>
          <a:p>
            <a:pPr lvl="0"/>
            <a:r>
              <a:rPr lang="tr-TR" dirty="0" smtClean="0"/>
              <a:t>Uzmanlık dili araştırmaları (terim bilim, anlaşılırlık sorunları, bilim dili, uzman-amatör iletişimi)</a:t>
            </a:r>
          </a:p>
          <a:p>
            <a:pPr lvl="0"/>
            <a:r>
              <a:rPr lang="tr-TR" dirty="0" smtClean="0"/>
              <a:t>Çeviri bilimi (yazılımların sınırlandırılması, teknik belgeleme)</a:t>
            </a:r>
          </a:p>
          <a:p>
            <a:pPr lvl="0"/>
            <a:r>
              <a:rPr lang="tr-TR" dirty="0" smtClean="0"/>
              <a:t>Kurumsal iletişim</a:t>
            </a:r>
          </a:p>
          <a:p>
            <a:pPr lvl="0"/>
            <a:r>
              <a:rPr lang="tr-TR" dirty="0" smtClean="0"/>
              <a:t>Kusur/hata çözümlemesi</a:t>
            </a:r>
          </a:p>
          <a:p>
            <a:pPr lvl="0"/>
            <a:r>
              <a:rPr lang="tr-TR" dirty="0" smtClean="0"/>
              <a:t>Metin-resim ilişkisi</a:t>
            </a:r>
          </a:p>
          <a:p>
            <a:pPr>
              <a:buNone/>
            </a:pP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340369"/>
          </a:xfrm>
        </p:spPr>
        <p:txBody>
          <a:bodyPr>
            <a:normAutofit fontScale="40000" lnSpcReduction="20000"/>
          </a:bodyPr>
          <a:lstStyle/>
          <a:p>
            <a:pPr lvl="0"/>
            <a:r>
              <a:rPr lang="tr-TR" sz="3800" dirty="0" smtClean="0">
                <a:latin typeface="Times New Roman" pitchFamily="18" charset="0"/>
                <a:cs typeface="Times New Roman" pitchFamily="18" charset="0"/>
              </a:rPr>
              <a:t>Beden dilbilim</a:t>
            </a:r>
          </a:p>
          <a:p>
            <a:pPr lvl="0"/>
            <a:r>
              <a:rPr lang="tr-TR" sz="3800" dirty="0" err="1" smtClean="0">
                <a:latin typeface="Times New Roman" pitchFamily="18" charset="0"/>
                <a:cs typeface="Times New Roman" pitchFamily="18" charset="0"/>
              </a:rPr>
              <a:t>Sosyodilbilimi</a:t>
            </a:r>
            <a:r>
              <a:rPr lang="tr-TR" sz="3800" dirty="0" smtClean="0">
                <a:latin typeface="Times New Roman" pitchFamily="18" charset="0"/>
                <a:cs typeface="Times New Roman" pitchFamily="18" charset="0"/>
              </a:rPr>
              <a:t> (toplum dil bilimi)</a:t>
            </a:r>
          </a:p>
          <a:p>
            <a:pPr lvl="0"/>
            <a:r>
              <a:rPr lang="tr-TR" sz="3800" dirty="0" err="1" smtClean="0">
                <a:latin typeface="Times New Roman" pitchFamily="18" charset="0"/>
                <a:cs typeface="Times New Roman" pitchFamily="18" charset="0"/>
              </a:rPr>
              <a:t>Psikodilbilimi</a:t>
            </a:r>
            <a:r>
              <a:rPr lang="tr-TR" sz="3800" dirty="0" smtClean="0">
                <a:latin typeface="Times New Roman" pitchFamily="18" charset="0"/>
                <a:cs typeface="Times New Roman" pitchFamily="18" charset="0"/>
              </a:rPr>
              <a:t> (</a:t>
            </a:r>
            <a:r>
              <a:rPr lang="tr-TR" sz="3800" dirty="0" err="1" smtClean="0">
                <a:latin typeface="Times New Roman" pitchFamily="18" charset="0"/>
                <a:cs typeface="Times New Roman" pitchFamily="18" charset="0"/>
              </a:rPr>
              <a:t>uhdil</a:t>
            </a:r>
            <a:r>
              <a:rPr lang="tr-TR" sz="3800" dirty="0" smtClean="0">
                <a:latin typeface="Times New Roman" pitchFamily="18" charset="0"/>
                <a:cs typeface="Times New Roman" pitchFamily="18" charset="0"/>
              </a:rPr>
              <a:t> bilim)</a:t>
            </a:r>
          </a:p>
          <a:p>
            <a:pPr lvl="0"/>
            <a:r>
              <a:rPr lang="tr-TR" sz="3800" dirty="0" err="1" smtClean="0">
                <a:latin typeface="Times New Roman" pitchFamily="18" charset="0"/>
                <a:cs typeface="Times New Roman" pitchFamily="18" charset="0"/>
              </a:rPr>
              <a:t>Edimbilim</a:t>
            </a:r>
            <a:r>
              <a:rPr lang="tr-TR" sz="3800" dirty="0" smtClean="0">
                <a:latin typeface="Times New Roman" pitchFamily="18" charset="0"/>
                <a:cs typeface="Times New Roman" pitchFamily="18" charset="0"/>
              </a:rPr>
              <a:t> (Pragmatik) (Dil ve davranış, Dil kullanım kuralları, söz eylem kuramı, konuşma kuralları kuramı)</a:t>
            </a:r>
          </a:p>
          <a:p>
            <a:pPr lvl="0"/>
            <a:r>
              <a:rPr lang="tr-TR" sz="3800" dirty="0" err="1" smtClean="0">
                <a:latin typeface="Times New Roman" pitchFamily="18" charset="0"/>
                <a:cs typeface="Times New Roman" pitchFamily="18" charset="0"/>
              </a:rPr>
              <a:t>Budundilbilim</a:t>
            </a:r>
            <a:endParaRPr lang="tr-TR" sz="3800" dirty="0" smtClean="0">
              <a:latin typeface="Times New Roman" pitchFamily="18" charset="0"/>
              <a:cs typeface="Times New Roman" pitchFamily="18" charset="0"/>
            </a:endParaRPr>
          </a:p>
          <a:p>
            <a:pPr lvl="0"/>
            <a:r>
              <a:rPr lang="tr-TR" sz="3800" dirty="0" smtClean="0">
                <a:latin typeface="Times New Roman" pitchFamily="18" charset="0"/>
                <a:cs typeface="Times New Roman" pitchFamily="18" charset="0"/>
              </a:rPr>
              <a:t>Bilgisayarlı dilbilimi (yapay dil sistemi)</a:t>
            </a:r>
          </a:p>
          <a:p>
            <a:pPr lvl="0"/>
            <a:r>
              <a:rPr lang="tr-TR" sz="3800" dirty="0" smtClean="0">
                <a:latin typeface="Times New Roman" pitchFamily="18" charset="0"/>
                <a:cs typeface="Times New Roman" pitchFamily="18" charset="0"/>
              </a:rPr>
              <a:t>Tarihsel dilbilimi (o anki eşzamanlı dil durumu ve etki faktörleri göz önünde bulundurularak artzamanlı dil değişimleri)</a:t>
            </a:r>
          </a:p>
          <a:p>
            <a:pPr lvl="0"/>
            <a:r>
              <a:rPr lang="tr-TR" sz="3800" dirty="0" smtClean="0">
                <a:latin typeface="Times New Roman" pitchFamily="18" charset="0"/>
                <a:cs typeface="Times New Roman" pitchFamily="18" charset="0"/>
              </a:rPr>
              <a:t>Metin dilbilim</a:t>
            </a:r>
          </a:p>
          <a:p>
            <a:pPr lvl="0"/>
            <a:r>
              <a:rPr lang="tr-TR" sz="3800" dirty="0" smtClean="0">
                <a:latin typeface="Times New Roman" pitchFamily="18" charset="0"/>
                <a:cs typeface="Times New Roman" pitchFamily="18" charset="0"/>
              </a:rPr>
              <a:t>Klinik dilbilim</a:t>
            </a:r>
          </a:p>
          <a:p>
            <a:pPr lvl="0"/>
            <a:r>
              <a:rPr lang="tr-TR" sz="3800" dirty="0" smtClean="0">
                <a:latin typeface="Times New Roman" pitchFamily="18" charset="0"/>
                <a:cs typeface="Times New Roman" pitchFamily="18" charset="0"/>
              </a:rPr>
              <a:t>Adli Dilbilimi</a:t>
            </a:r>
          </a:p>
          <a:p>
            <a:pPr lvl="0"/>
            <a:r>
              <a:rPr lang="tr-TR" sz="3800" dirty="0" smtClean="0">
                <a:latin typeface="Times New Roman" pitchFamily="18" charset="0"/>
                <a:cs typeface="Times New Roman" pitchFamily="18" charset="0"/>
              </a:rPr>
              <a:t>Bağıntı dil bilimi (Dilsel yapıları ve dilsel sonuçları ayrıca dil bağıntısında sosyal ve dil politikası koşulları inceler.)</a:t>
            </a:r>
          </a:p>
          <a:p>
            <a:pPr lvl="0"/>
            <a:r>
              <a:rPr lang="tr-TR" sz="3800" dirty="0" smtClean="0">
                <a:latin typeface="Times New Roman" pitchFamily="18" charset="0"/>
                <a:cs typeface="Times New Roman" pitchFamily="18" charset="0"/>
              </a:rPr>
              <a:t>Bütünce Dil bilimi</a:t>
            </a:r>
          </a:p>
          <a:p>
            <a:pPr lvl="0"/>
            <a:r>
              <a:rPr lang="tr-TR" sz="3800" dirty="0" smtClean="0">
                <a:latin typeface="Times New Roman" pitchFamily="18" charset="0"/>
                <a:cs typeface="Times New Roman" pitchFamily="18" charset="0"/>
              </a:rPr>
              <a:t>Betimsel dil bilimi (dillere ve dil sistemlerine dönük mümkün mertebe değerlendirmeden uzak, yani yas koyucu veya normatif olmayan bir betimleme şeklini oluşturmaya yönelir)</a:t>
            </a:r>
          </a:p>
          <a:p>
            <a:pPr lvl="0"/>
            <a:r>
              <a:rPr lang="tr-TR" sz="3800" dirty="0" err="1" smtClean="0">
                <a:latin typeface="Times New Roman" pitchFamily="18" charset="0"/>
                <a:cs typeface="Times New Roman" pitchFamily="18" charset="0"/>
              </a:rPr>
              <a:t>Nörodil</a:t>
            </a:r>
            <a:r>
              <a:rPr lang="tr-TR" sz="3800" dirty="0" smtClean="0">
                <a:latin typeface="Times New Roman" pitchFamily="18" charset="0"/>
                <a:cs typeface="Times New Roman" pitchFamily="18" charset="0"/>
              </a:rPr>
              <a:t> bilim</a:t>
            </a:r>
          </a:p>
          <a:p>
            <a:pPr lvl="0"/>
            <a:r>
              <a:rPr lang="tr-TR" sz="3800" dirty="0" err="1" smtClean="0">
                <a:latin typeface="Times New Roman" pitchFamily="18" charset="0"/>
                <a:cs typeface="Times New Roman" pitchFamily="18" charset="0"/>
              </a:rPr>
              <a:t>Hukukdil</a:t>
            </a:r>
            <a:r>
              <a:rPr lang="tr-TR" sz="3800" dirty="0" smtClean="0">
                <a:latin typeface="Times New Roman" pitchFamily="18" charset="0"/>
                <a:cs typeface="Times New Roman" pitchFamily="18" charset="0"/>
              </a:rPr>
              <a:t> bilim</a:t>
            </a:r>
          </a:p>
          <a:p>
            <a:pPr lvl="0"/>
            <a:r>
              <a:rPr lang="tr-TR" sz="3800" dirty="0" smtClean="0">
                <a:latin typeface="Times New Roman" pitchFamily="18" charset="0"/>
                <a:cs typeface="Times New Roman" pitchFamily="18" charset="0"/>
              </a:rPr>
              <a:t>Bilişsel Dil bilimi</a:t>
            </a:r>
          </a:p>
          <a:p>
            <a:pPr lvl="0"/>
            <a:r>
              <a:rPr lang="tr-TR" sz="3800" dirty="0" smtClean="0">
                <a:latin typeface="Times New Roman" pitchFamily="18" charset="0"/>
                <a:cs typeface="Times New Roman" pitchFamily="18" charset="0"/>
              </a:rPr>
              <a:t>Feminist Dil bilimi</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340369"/>
          </a:xfrm>
        </p:spPr>
        <p:txBody>
          <a:bodyPr>
            <a:normAutofit lnSpcReduction="10000"/>
          </a:bodyPr>
          <a:lstStyle/>
          <a:p>
            <a:pPr lvl="0"/>
            <a:r>
              <a:rPr lang="tr-TR" dirty="0" err="1" smtClean="0"/>
              <a:t>Avrolinguistik</a:t>
            </a:r>
            <a:r>
              <a:rPr lang="tr-TR" dirty="0" smtClean="0"/>
              <a:t>, Avrupa dilleriyle ilgilenir.</a:t>
            </a:r>
          </a:p>
          <a:p>
            <a:pPr lvl="0"/>
            <a:r>
              <a:rPr lang="tr-TR" dirty="0" err="1" smtClean="0"/>
              <a:t>Interlinguistik</a:t>
            </a:r>
            <a:r>
              <a:rPr lang="tr-TR" dirty="0" smtClean="0"/>
              <a:t>, uluslararası iletişimi ve yapay dilleri inceler.</a:t>
            </a:r>
          </a:p>
          <a:p>
            <a:pPr lvl="0"/>
            <a:r>
              <a:rPr lang="tr-TR" dirty="0" smtClean="0"/>
              <a:t>Medya Dil bilimi</a:t>
            </a:r>
          </a:p>
          <a:p>
            <a:pPr lvl="0"/>
            <a:r>
              <a:rPr lang="tr-TR" dirty="0" smtClean="0"/>
              <a:t>Nicel Dil bilimi</a:t>
            </a:r>
          </a:p>
          <a:p>
            <a:pPr lvl="0"/>
            <a:r>
              <a:rPr lang="tr-TR" dirty="0" smtClean="0"/>
              <a:t>Ekolojik dil bilimi (Dil ve dilin kullanım alanı arasındaki etkileşimi inceler.)</a:t>
            </a:r>
          </a:p>
          <a:p>
            <a:pPr lvl="0"/>
            <a:r>
              <a:rPr lang="tr-TR" dirty="0" err="1" smtClean="0"/>
              <a:t>Paleolinguistik</a:t>
            </a:r>
            <a:r>
              <a:rPr lang="tr-TR" dirty="0" smtClean="0"/>
              <a:t>, insan dilinin oluşumunu inceler; psikoloji ve antropoloji ile birçok ortak noktası bulunmaktadır.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143668"/>
          </a:xfrm>
        </p:spPr>
        <p:txBody>
          <a:bodyPr>
            <a:normAutofit/>
          </a:bodyPr>
          <a:lstStyle/>
          <a:p>
            <a:endParaRPr lang="tr-TR" sz="2000" dirty="0" smtClean="0">
              <a:latin typeface="Times New Roman" pitchFamily="18" charset="0"/>
              <a:cs typeface="Times New Roman" pitchFamily="18" charset="0"/>
            </a:endParaRPr>
          </a:p>
          <a:p>
            <a:r>
              <a:rPr lang="tr-TR" sz="2000" dirty="0" smtClean="0">
                <a:latin typeface="Times New Roman" pitchFamily="18" charset="0"/>
                <a:cs typeface="Times New Roman" pitchFamily="18" charset="0"/>
              </a:rPr>
              <a:t>19.yüzyılın pozitivist ve romantik akımları ile biçimlenen tarihsel ve karşılaştırmalı dil incelemeleri, 20. yüzyılın başından itibaren yeni bilimsel paradigmaların, kuramların ve kavramların ortaya konulmasıyla dilbilimi bugünkü özerk konumuna taşımıştır. Böylece, ilkçağlarda bazı kültürlerin yalnızca kendi dilleri üzerine geliştirdiği gramer, etimoloji, sözlük yazımı gibi çalışmalardan, giderek evrensel ilkelere ve disiplinler arası çalışmalara uzanan süreçte dilbilim hem kuramsal, hem de uygulamalı amaçları ile geniş bir inceleme alanı kazanmıştır.</a:t>
            </a:r>
          </a:p>
          <a:p>
            <a:pPr>
              <a:buNone/>
            </a:pPr>
            <a:endParaRPr lang="tr-TR" sz="2000" dirty="0" smtClean="0">
              <a:latin typeface="Times New Roman" pitchFamily="18" charset="0"/>
              <a:cs typeface="Times New Roman" pitchFamily="18" charset="0"/>
            </a:endParaRPr>
          </a:p>
          <a:p>
            <a:r>
              <a:rPr lang="tr-TR" sz="2000" dirty="0" smtClean="0">
                <a:latin typeface="Times New Roman" pitchFamily="18" charset="0"/>
                <a:cs typeface="Times New Roman" pitchFamily="18" charset="0"/>
              </a:rPr>
              <a:t>Dilbilimin temel inceleme alanları genel olarak ikiye ayrılabilir:</a:t>
            </a:r>
          </a:p>
          <a:p>
            <a:pPr>
              <a:buNone/>
            </a:pPr>
            <a:r>
              <a:rPr lang="tr-TR" sz="2000" dirty="0" smtClean="0">
                <a:latin typeface="Times New Roman" pitchFamily="18" charset="0"/>
                <a:cs typeface="Times New Roman" pitchFamily="18" charset="0"/>
              </a:rPr>
              <a:t>	</a:t>
            </a:r>
            <a:r>
              <a:rPr lang="tr-TR" sz="2000" dirty="0" smtClean="0"/>
              <a:t>1) Küçük-ölçekli (</a:t>
            </a:r>
            <a:r>
              <a:rPr lang="tr-TR" sz="2000" dirty="0" err="1" smtClean="0"/>
              <a:t>micro</a:t>
            </a:r>
            <a:r>
              <a:rPr lang="tr-TR" sz="2000" dirty="0" smtClean="0"/>
              <a:t>) incelemeler</a:t>
            </a:r>
          </a:p>
          <a:p>
            <a:pPr>
              <a:buNone/>
            </a:pPr>
            <a:r>
              <a:rPr lang="tr-TR" sz="2000" dirty="0" smtClean="0"/>
              <a:t> 	2) Büyük-ölçekli (</a:t>
            </a:r>
            <a:r>
              <a:rPr lang="tr-TR" sz="2000" dirty="0" err="1" smtClean="0"/>
              <a:t>macro</a:t>
            </a:r>
            <a:r>
              <a:rPr lang="tr-TR" sz="2000" dirty="0" smtClean="0"/>
              <a:t>) incelemeler</a:t>
            </a:r>
            <a:endParaRPr lang="tr-T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3200" dirty="0" smtClean="0">
                <a:latin typeface="Times New Roman" pitchFamily="18" charset="0"/>
                <a:cs typeface="Times New Roman" pitchFamily="18" charset="0"/>
              </a:rPr>
              <a:t>Küçük-ölçekli (</a:t>
            </a:r>
            <a:r>
              <a:rPr lang="tr-TR" sz="3200" dirty="0" err="1" smtClean="0">
                <a:latin typeface="Times New Roman" pitchFamily="18" charset="0"/>
                <a:cs typeface="Times New Roman" pitchFamily="18" charset="0"/>
              </a:rPr>
              <a:t>micro</a:t>
            </a:r>
            <a:r>
              <a:rPr lang="tr-TR" sz="3200" dirty="0" smtClean="0">
                <a:latin typeface="Times New Roman" pitchFamily="18" charset="0"/>
                <a:cs typeface="Times New Roman" pitchFamily="18" charset="0"/>
              </a:rPr>
              <a:t>) incelemeler:</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r>
              <a:rPr lang="tr-TR" sz="2800" dirty="0" smtClean="0"/>
              <a:t>Dilin sesbilim (</a:t>
            </a:r>
            <a:r>
              <a:rPr lang="tr-TR" sz="2800" dirty="0" err="1" smtClean="0"/>
              <a:t>phonology</a:t>
            </a:r>
            <a:r>
              <a:rPr lang="tr-TR" sz="2800" dirty="0" smtClean="0"/>
              <a:t>), </a:t>
            </a:r>
          </a:p>
          <a:p>
            <a:pPr>
              <a:buNone/>
            </a:pPr>
            <a:r>
              <a:rPr lang="tr-TR" sz="2800" dirty="0" smtClean="0"/>
              <a:t>		  </a:t>
            </a:r>
            <a:r>
              <a:rPr lang="tr-TR" sz="2800" dirty="0" err="1" smtClean="0"/>
              <a:t>sesletim</a:t>
            </a:r>
            <a:r>
              <a:rPr lang="tr-TR" sz="2800" dirty="0" smtClean="0"/>
              <a:t> bilgisi (</a:t>
            </a:r>
            <a:r>
              <a:rPr lang="tr-TR" sz="2800" dirty="0" err="1" smtClean="0"/>
              <a:t>phonetics</a:t>
            </a:r>
            <a:r>
              <a:rPr lang="tr-TR" sz="2800" dirty="0" smtClean="0"/>
              <a:t>), </a:t>
            </a:r>
          </a:p>
          <a:p>
            <a:pPr>
              <a:buNone/>
            </a:pPr>
            <a:r>
              <a:rPr lang="tr-TR" sz="2800" dirty="0" smtClean="0"/>
              <a:t>		  biçimbilim (</a:t>
            </a:r>
            <a:r>
              <a:rPr lang="tr-TR" sz="2800" dirty="0" err="1" smtClean="0"/>
              <a:t>morphology</a:t>
            </a:r>
            <a:r>
              <a:rPr lang="tr-TR" sz="2800" dirty="0" smtClean="0"/>
              <a:t>), </a:t>
            </a:r>
          </a:p>
          <a:p>
            <a:pPr>
              <a:buNone/>
            </a:pPr>
            <a:r>
              <a:rPr lang="tr-TR" sz="2800" dirty="0" smtClean="0"/>
              <a:t>		  </a:t>
            </a:r>
            <a:r>
              <a:rPr lang="tr-TR" sz="2800" dirty="0" err="1" smtClean="0"/>
              <a:t>sözcükbilgisi</a:t>
            </a:r>
            <a:r>
              <a:rPr lang="tr-TR" sz="2800" dirty="0" smtClean="0"/>
              <a:t> (</a:t>
            </a:r>
            <a:r>
              <a:rPr lang="tr-TR" sz="2800" dirty="0" err="1" smtClean="0"/>
              <a:t>lexicology</a:t>
            </a:r>
            <a:r>
              <a:rPr lang="tr-TR" sz="2800" dirty="0" smtClean="0"/>
              <a:t>), </a:t>
            </a:r>
          </a:p>
          <a:p>
            <a:pPr>
              <a:buNone/>
            </a:pPr>
            <a:r>
              <a:rPr lang="tr-TR" sz="2800" dirty="0" smtClean="0"/>
              <a:t>	         sözdizimi (</a:t>
            </a:r>
            <a:r>
              <a:rPr lang="tr-TR" sz="2800" dirty="0" err="1" smtClean="0"/>
              <a:t>syntax</a:t>
            </a:r>
            <a:r>
              <a:rPr lang="tr-TR" sz="2800" dirty="0" smtClean="0"/>
              <a:t>), </a:t>
            </a:r>
          </a:p>
          <a:p>
            <a:pPr>
              <a:buNone/>
            </a:pPr>
            <a:r>
              <a:rPr lang="tr-TR" sz="2800" dirty="0" smtClean="0"/>
              <a:t>		  anlambilim (</a:t>
            </a:r>
            <a:r>
              <a:rPr lang="tr-TR" sz="2800" dirty="0" err="1" smtClean="0"/>
              <a:t>semantics</a:t>
            </a:r>
            <a:r>
              <a:rPr lang="tr-TR" sz="2800" dirty="0" smtClean="0"/>
              <a:t>) </a:t>
            </a:r>
          </a:p>
          <a:p>
            <a:pPr>
              <a:buNone/>
            </a:pPr>
            <a:r>
              <a:rPr lang="tr-TR" sz="2800" dirty="0" smtClean="0"/>
              <a:t>bağlamındaki yapısal ve işlevsel özelliklerini ele alır.</a:t>
            </a:r>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6758006" cy="868346"/>
          </a:xfrm>
        </p:spPr>
        <p:txBody>
          <a:bodyPr>
            <a:normAutofit/>
          </a:bodyPr>
          <a:lstStyle/>
          <a:p>
            <a:pPr algn="l"/>
            <a:r>
              <a:rPr lang="tr-TR" sz="3200" dirty="0" smtClean="0">
                <a:latin typeface="Times New Roman" pitchFamily="18" charset="0"/>
                <a:cs typeface="Times New Roman" pitchFamily="18" charset="0"/>
              </a:rPr>
              <a:t>Büyük-ölçekli (</a:t>
            </a:r>
            <a:r>
              <a:rPr lang="tr-TR" sz="3200" dirty="0" err="1" smtClean="0">
                <a:latin typeface="Times New Roman" pitchFamily="18" charset="0"/>
                <a:cs typeface="Times New Roman" pitchFamily="18" charset="0"/>
              </a:rPr>
              <a:t>macro</a:t>
            </a:r>
            <a:r>
              <a:rPr lang="tr-TR" sz="3200" dirty="0" smtClean="0">
                <a:latin typeface="Times New Roman" pitchFamily="18" charset="0"/>
                <a:cs typeface="Times New Roman" pitchFamily="18" charset="0"/>
              </a:rPr>
              <a:t>) incelemeler</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142984"/>
            <a:ext cx="8229600" cy="4983179"/>
          </a:xfrm>
        </p:spPr>
        <p:txBody>
          <a:bodyPr>
            <a:normAutofit fontScale="92500" lnSpcReduction="20000"/>
          </a:bodyPr>
          <a:lstStyle/>
          <a:p>
            <a:r>
              <a:rPr lang="tr-TR" sz="2000" dirty="0" smtClean="0">
                <a:latin typeface="Times New Roman" pitchFamily="18" charset="0"/>
                <a:cs typeface="Times New Roman" pitchFamily="18" charset="0"/>
              </a:rPr>
              <a:t>Dilin bireysel ve toplumsal özelliklere bağlı olarak ortaya çıkan görünümlerini araştırır. Ancak büyük ölçekli çalışmaların yürütülebilmesi, her şeyden önce o dille ilgili küçük ölçekli bilgilerden yararlanmayı gerektirir. Bireylerin ya da toplumların dil kullanım özellikleri küçük-ölçekli yapılardan tümüyle bağımsız olarak ele alınamaz.</a:t>
            </a:r>
          </a:p>
          <a:p>
            <a:r>
              <a:rPr lang="tr-TR" sz="2000" dirty="0" smtClean="0">
                <a:latin typeface="Times New Roman" pitchFamily="18" charset="0"/>
                <a:cs typeface="Times New Roman" pitchFamily="18" charset="0"/>
              </a:rPr>
              <a:t>Büyük-ölçekli incelemelere örnek olarak </a:t>
            </a:r>
          </a:p>
          <a:p>
            <a:pPr>
              <a:buNone/>
            </a:pP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toplumdilbilim</a:t>
            </a:r>
            <a:r>
              <a:rPr lang="tr-TR" sz="2000" dirty="0" smtClean="0">
                <a:latin typeface="Times New Roman" pitchFamily="18" charset="0"/>
                <a:cs typeface="Times New Roman" pitchFamily="18" charset="0"/>
              </a:rPr>
              <a:t>  (dil ve toplum ilişkisini ele alan)</a:t>
            </a:r>
          </a:p>
          <a:p>
            <a:pPr>
              <a:buNone/>
            </a:pP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ruhdilbilim</a:t>
            </a:r>
            <a:r>
              <a:rPr lang="tr-TR" sz="2000" dirty="0" smtClean="0">
                <a:latin typeface="Times New Roman" pitchFamily="18" charset="0"/>
                <a:cs typeface="Times New Roman" pitchFamily="18" charset="0"/>
              </a:rPr>
              <a:t> (dil ve zihin bağlantısını ele alan)</a:t>
            </a:r>
          </a:p>
          <a:p>
            <a:pPr>
              <a:buNone/>
            </a:pP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edimbilim</a:t>
            </a:r>
            <a:r>
              <a:rPr lang="tr-TR" sz="2000" dirty="0" smtClean="0">
                <a:latin typeface="Times New Roman" pitchFamily="18" charset="0"/>
                <a:cs typeface="Times New Roman" pitchFamily="18" charset="0"/>
              </a:rPr>
              <a:t> (dilin kullanımı ile ortaya çıkan anlamları ve edimleri 	 		    inceler) </a:t>
            </a:r>
          </a:p>
          <a:p>
            <a:pPr>
              <a:buNone/>
            </a:pP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sinirdilbilim</a:t>
            </a:r>
            <a:r>
              <a:rPr lang="tr-TR" sz="2000" dirty="0" smtClean="0">
                <a:latin typeface="Times New Roman" pitchFamily="18" charset="0"/>
                <a:cs typeface="Times New Roman" pitchFamily="18" charset="0"/>
              </a:rPr>
              <a:t> (dil ve beyin yapısı ilişkisini araştırır)</a:t>
            </a:r>
          </a:p>
          <a:p>
            <a:pPr>
              <a:buNone/>
            </a:pPr>
            <a:r>
              <a:rPr lang="tr-TR" sz="2000" dirty="0" smtClean="0">
                <a:latin typeface="Times New Roman" pitchFamily="18" charset="0"/>
                <a:cs typeface="Times New Roman" pitchFamily="18" charset="0"/>
              </a:rPr>
              <a:t>		 </a:t>
            </a:r>
            <a:r>
              <a:rPr lang="tr-TR" sz="2000" dirty="0" smtClean="0"/>
              <a:t>bilişsel dilbilim (beynin algılama ve yorumlama süreçleri ile dil 		                              ilişkisini inceler)</a:t>
            </a:r>
          </a:p>
          <a:p>
            <a:pPr>
              <a:buNone/>
            </a:pPr>
            <a:r>
              <a:rPr lang="tr-TR" sz="2000" dirty="0" smtClean="0"/>
              <a:t>		 biçembilim (edebiyat metinlerindeki dil kullanımı özelliklerini 			       dilbilim kuramları ışığında açıklar)</a:t>
            </a:r>
          </a:p>
          <a:p>
            <a:pPr>
              <a:buNone/>
            </a:pPr>
            <a:r>
              <a:rPr lang="tr-TR" sz="2000" dirty="0" smtClean="0">
                <a:latin typeface="Times New Roman" pitchFamily="18" charset="0"/>
                <a:cs typeface="Times New Roman" pitchFamily="18" charset="0"/>
              </a:rPr>
              <a:t>		 </a:t>
            </a:r>
            <a:r>
              <a:rPr lang="tr-TR" sz="2000" dirty="0" err="1" smtClean="0"/>
              <a:t>metindilbilim</a:t>
            </a:r>
            <a:r>
              <a:rPr lang="tr-TR" sz="2000" dirty="0" smtClean="0"/>
              <a:t> (metinlerin yapısını çözümler</a:t>
            </a:r>
            <a:r>
              <a:rPr lang="tr-TR" sz="2000" smtClean="0"/>
              <a:t>) </a:t>
            </a:r>
            <a:r>
              <a:rPr lang="tr-TR" sz="2000" smtClean="0"/>
              <a:t>, </a:t>
            </a:r>
            <a:endParaRPr lang="tr-TR" sz="2000" dirty="0" smtClean="0"/>
          </a:p>
          <a:p>
            <a:pPr>
              <a:buNone/>
            </a:pPr>
            <a:r>
              <a:rPr lang="tr-TR" sz="2000" dirty="0" smtClean="0"/>
              <a:t>		 söylem çözümlemesi (söylemin yapısını, özelliklerini ve kullanıldığı 			       ortamlara göre özelliklerini inceler)</a:t>
            </a:r>
            <a:endParaRPr lang="tr-T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25470"/>
          </a:xfrm>
        </p:spPr>
        <p:txBody>
          <a:bodyPr>
            <a:noAutofit/>
          </a:bodyPr>
          <a:lstStyle/>
          <a:p>
            <a:pPr algn="l"/>
            <a:r>
              <a:rPr lang="tr-TR" sz="3200" b="1" dirty="0" smtClean="0">
                <a:latin typeface="Times New Roman" pitchFamily="18" charset="0"/>
                <a:cs typeface="Times New Roman" pitchFamily="18" charset="0"/>
              </a:rPr>
              <a:t>Dilbilimin Alt Dalları</a:t>
            </a:r>
            <a:r>
              <a:rPr lang="tr-TR" sz="3200" dirty="0" smtClean="0">
                <a:latin typeface="Times New Roman" pitchFamily="18" charset="0"/>
                <a:cs typeface="Times New Roman" pitchFamily="18" charset="0"/>
              </a:rPr>
              <a:t/>
            </a:r>
            <a:br>
              <a:rPr lang="tr-TR" sz="3200" dirty="0" smtClean="0">
                <a:latin typeface="Times New Roman" pitchFamily="18" charset="0"/>
                <a:cs typeface="Times New Roman" pitchFamily="18" charset="0"/>
              </a:rPr>
            </a:b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a:xfrm>
            <a:off x="457200" y="857232"/>
            <a:ext cx="8229600" cy="5268931"/>
          </a:xfrm>
        </p:spPr>
        <p:txBody>
          <a:bodyPr>
            <a:normAutofit fontScale="40000" lnSpcReduction="20000"/>
          </a:bodyPr>
          <a:lstStyle/>
          <a:p>
            <a:r>
              <a:rPr lang="tr-TR" b="1" dirty="0" smtClean="0"/>
              <a:t>Anlam Bilimi / </a:t>
            </a:r>
            <a:r>
              <a:rPr lang="tr-TR" b="1" dirty="0" err="1" smtClean="0"/>
              <a:t>Semantics</a:t>
            </a:r>
            <a:r>
              <a:rPr lang="tr-TR" b="1" dirty="0" smtClean="0"/>
              <a:t> : </a:t>
            </a:r>
            <a:r>
              <a:rPr lang="tr-TR" dirty="0" smtClean="0"/>
              <a:t>Dilsel yapıların anlamının incelenmesi. Konuşma, sohbet gibi diyalog içindeki anlamın incelenmesi, anlam biliminin değil söylem analizinin konusu olmalıdır. Anlam bilimi, kelime ve cümle seviyesindeki anlamı içerir. </a:t>
            </a:r>
          </a:p>
          <a:p>
            <a:r>
              <a:rPr lang="tr-TR" b="1" dirty="0" smtClean="0"/>
              <a:t>Antropolojik dil bilimi / </a:t>
            </a:r>
            <a:r>
              <a:rPr lang="tr-TR" b="1" dirty="0" err="1" smtClean="0"/>
              <a:t>Antropological</a:t>
            </a:r>
            <a:r>
              <a:rPr lang="tr-TR" b="1" dirty="0" smtClean="0"/>
              <a:t> </a:t>
            </a:r>
            <a:r>
              <a:rPr lang="tr-TR" b="1" dirty="0" err="1" smtClean="0"/>
              <a:t>Linguistics</a:t>
            </a:r>
            <a:r>
              <a:rPr lang="tr-TR" b="1" dirty="0" smtClean="0"/>
              <a:t>: Bir</a:t>
            </a:r>
            <a:r>
              <a:rPr lang="tr-TR" dirty="0" smtClean="0"/>
              <a:t> dil toplumuna ve kültürüne özgü olarak gerçekleştirilen dil incelemesi. Antropolojik dil bilimi genellikle daha az belgelenmiş dillerle ilgilenir. Bu tanım </a:t>
            </a:r>
            <a:r>
              <a:rPr lang="tr-TR" dirty="0" err="1" smtClean="0"/>
              <a:t>etnolinguistiği</a:t>
            </a:r>
            <a:r>
              <a:rPr lang="tr-TR" dirty="0" smtClean="0"/>
              <a:t> de içerir. </a:t>
            </a:r>
          </a:p>
          <a:p>
            <a:r>
              <a:rPr lang="tr-TR" b="1" dirty="0" smtClean="0"/>
              <a:t>Bilgisayar dil bilimi / </a:t>
            </a:r>
            <a:r>
              <a:rPr lang="tr-TR" b="1" dirty="0" err="1" smtClean="0"/>
              <a:t>Computational</a:t>
            </a:r>
            <a:r>
              <a:rPr lang="tr-TR" b="1" dirty="0" smtClean="0"/>
              <a:t> </a:t>
            </a:r>
            <a:r>
              <a:rPr lang="tr-TR" b="1" dirty="0" err="1" smtClean="0"/>
              <a:t>Linguistics</a:t>
            </a:r>
            <a:r>
              <a:rPr lang="tr-TR" dirty="0" smtClean="0"/>
              <a:t>: Dil incelemesinde bilgisayar biliminin kullanımı. Bu tanım yapay zeka ve Doğal Dil İşlemi (NLP)’</a:t>
            </a:r>
            <a:r>
              <a:rPr lang="tr-TR" dirty="0" err="1" smtClean="0"/>
              <a:t>ni</a:t>
            </a:r>
            <a:r>
              <a:rPr lang="tr-TR" dirty="0" smtClean="0"/>
              <a:t> de içerir; ancak matematiksel dil bilimini içermez.  Bilgisayarla yapılan çeviriler en önemli faaliyet alanıdır. </a:t>
            </a:r>
          </a:p>
          <a:p>
            <a:r>
              <a:rPr lang="tr-TR" b="1" dirty="0" smtClean="0"/>
              <a:t>Dil Belgelemesi / </a:t>
            </a:r>
            <a:r>
              <a:rPr lang="tr-TR" b="1" dirty="0" err="1" smtClean="0"/>
              <a:t>Language</a:t>
            </a:r>
            <a:r>
              <a:rPr lang="tr-TR" b="1" dirty="0" smtClean="0"/>
              <a:t> </a:t>
            </a:r>
            <a:r>
              <a:rPr lang="tr-TR" b="1" dirty="0" err="1" smtClean="0"/>
              <a:t>Documentation</a:t>
            </a:r>
            <a:r>
              <a:rPr lang="tr-TR" b="1" dirty="0" smtClean="0"/>
              <a:t>: Dilbilimsel</a:t>
            </a:r>
            <a:r>
              <a:rPr lang="tr-TR" dirty="0" smtClean="0"/>
              <a:t> alan metotlarını ve alan çalışma tekniklerini içeren, dil tasviri ve belgelemesine ilişkin teori, yöntem ve işlemler. Mesela, bir alana ait teknikler için hazırlanan el kitabı. </a:t>
            </a:r>
          </a:p>
          <a:p>
            <a:r>
              <a:rPr lang="tr-TR" b="1" dirty="0" smtClean="0"/>
              <a:t>Dil bilimi tarihi / </a:t>
            </a:r>
            <a:r>
              <a:rPr lang="tr-TR" b="1" dirty="0" err="1" smtClean="0"/>
              <a:t>History</a:t>
            </a:r>
            <a:r>
              <a:rPr lang="tr-TR" b="1" dirty="0" smtClean="0"/>
              <a:t> of </a:t>
            </a:r>
            <a:r>
              <a:rPr lang="tr-TR" b="1" dirty="0" err="1" smtClean="0"/>
              <a:t>Linguistics</a:t>
            </a:r>
            <a:r>
              <a:rPr lang="tr-TR" b="1" dirty="0" smtClean="0"/>
              <a:t> : </a:t>
            </a:r>
            <a:r>
              <a:rPr lang="tr-TR" dirty="0" err="1" smtClean="0"/>
              <a:t>Linguistik</a:t>
            </a:r>
            <a:r>
              <a:rPr lang="tr-TR" dirty="0" smtClean="0"/>
              <a:t> biliminin tarihinin ve gelişiminin incelenmesi. Mesela </a:t>
            </a:r>
            <a:r>
              <a:rPr lang="tr-TR" dirty="0" err="1" smtClean="0"/>
              <a:t>Saussure’ün</a:t>
            </a:r>
            <a:r>
              <a:rPr lang="tr-TR" dirty="0" smtClean="0"/>
              <a:t> bir biyografisi ya da Platon’un dille ilgili fikirlerinin analiz </a:t>
            </a:r>
            <a:r>
              <a:rPr lang="tr-TR" dirty="0" err="1" smtClean="0"/>
              <a:t>edimesi</a:t>
            </a:r>
            <a:r>
              <a:rPr lang="tr-TR" dirty="0" smtClean="0"/>
              <a:t>. </a:t>
            </a:r>
          </a:p>
          <a:p>
            <a:r>
              <a:rPr lang="tr-TR" b="1" dirty="0" smtClean="0"/>
              <a:t>Dil bilimi ve Edebiyat / </a:t>
            </a:r>
            <a:r>
              <a:rPr lang="tr-TR" b="1" dirty="0" err="1" smtClean="0"/>
              <a:t>Linguistics</a:t>
            </a:r>
            <a:r>
              <a:rPr lang="tr-TR" b="1" dirty="0" smtClean="0"/>
              <a:t> </a:t>
            </a:r>
            <a:r>
              <a:rPr lang="tr-TR" b="1" dirty="0" err="1" smtClean="0"/>
              <a:t>and</a:t>
            </a:r>
            <a:r>
              <a:rPr lang="tr-TR" b="1" dirty="0" smtClean="0"/>
              <a:t> </a:t>
            </a:r>
            <a:r>
              <a:rPr lang="tr-TR" b="1" dirty="0" err="1" smtClean="0"/>
              <a:t>Literature</a:t>
            </a:r>
            <a:r>
              <a:rPr lang="tr-TR" b="1" dirty="0" smtClean="0"/>
              <a:t>: Dilbilimsel</a:t>
            </a:r>
            <a:r>
              <a:rPr lang="tr-TR" dirty="0" smtClean="0"/>
              <a:t> analizlerin edebî metinlere uygulanması. Bu tanım Üslup bilimini (</a:t>
            </a:r>
            <a:r>
              <a:rPr lang="tr-TR" dirty="0" err="1" smtClean="0"/>
              <a:t>stylistics</a:t>
            </a:r>
            <a:r>
              <a:rPr lang="tr-TR" dirty="0" smtClean="0"/>
              <a:t>) ve Şiir bilimini (</a:t>
            </a:r>
            <a:r>
              <a:rPr lang="tr-TR" dirty="0" err="1" smtClean="0"/>
              <a:t>poetics</a:t>
            </a:r>
            <a:r>
              <a:rPr lang="tr-TR" dirty="0" smtClean="0"/>
              <a:t>) de içerir. </a:t>
            </a:r>
          </a:p>
          <a:p>
            <a:r>
              <a:rPr lang="tr-TR" b="1" dirty="0" smtClean="0"/>
              <a:t>Dil Felsefesi / </a:t>
            </a:r>
            <a:r>
              <a:rPr lang="tr-TR" b="1" dirty="0" err="1" smtClean="0"/>
              <a:t>Philosopy</a:t>
            </a:r>
            <a:r>
              <a:rPr lang="tr-TR" b="1" dirty="0" smtClean="0"/>
              <a:t> of </a:t>
            </a:r>
            <a:r>
              <a:rPr lang="tr-TR" b="1" dirty="0" err="1" smtClean="0"/>
              <a:t>Language</a:t>
            </a:r>
            <a:r>
              <a:rPr lang="tr-TR" b="1" dirty="0" smtClean="0"/>
              <a:t>: Felsefenin</a:t>
            </a:r>
            <a:r>
              <a:rPr lang="tr-TR" dirty="0" smtClean="0"/>
              <a:t> dile ve dil bilimi teorisine uygulanması. </a:t>
            </a:r>
            <a:r>
              <a:rPr lang="tr-TR" dirty="0" err="1" smtClean="0"/>
              <a:t>Sapir</a:t>
            </a:r>
            <a:r>
              <a:rPr lang="tr-TR" dirty="0" smtClean="0"/>
              <a:t>-</a:t>
            </a:r>
            <a:r>
              <a:rPr lang="tr-TR" dirty="0" err="1" smtClean="0"/>
              <a:t>Whorf</a:t>
            </a:r>
            <a:r>
              <a:rPr lang="tr-TR" dirty="0" smtClean="0"/>
              <a:t> hipotezi, sözlü ve sözsüz düşüncenin karşılaştırmalı olarak ele alınması gibi konuları içerir.</a:t>
            </a:r>
          </a:p>
          <a:p>
            <a:r>
              <a:rPr lang="tr-TR" b="1" dirty="0" smtClean="0"/>
              <a:t>Dil Kazanımı / </a:t>
            </a:r>
            <a:r>
              <a:rPr lang="tr-TR" b="1" dirty="0" err="1" smtClean="0"/>
              <a:t>Language</a:t>
            </a:r>
            <a:r>
              <a:rPr lang="tr-TR" b="1" dirty="0" smtClean="0"/>
              <a:t> </a:t>
            </a:r>
            <a:r>
              <a:rPr lang="tr-TR" b="1" dirty="0" err="1" smtClean="0"/>
              <a:t>Acquisition</a:t>
            </a:r>
            <a:r>
              <a:rPr lang="tr-TR" b="1" dirty="0" smtClean="0"/>
              <a:t>: İnsan</a:t>
            </a:r>
            <a:r>
              <a:rPr lang="tr-TR" dirty="0" smtClean="0"/>
              <a:t> dilinin edinim sürecinin incelenmesi. Dil kazanımı, ya yetişkin veya çocukların dil edinimi ile ilgili materyallerin tasviri ya da anadili veya ikinci dil öğrenimi için kullanılabilir. Ancak, eğer materyaller özel olarak dil öğretimi, veya pedagojik bakış açısından dil öğrenimi ile ilgili olursa bunların Uygulamalı Dil bilimi (</a:t>
            </a:r>
            <a:r>
              <a:rPr lang="tr-TR" dirty="0" err="1" smtClean="0"/>
              <a:t>applied</a:t>
            </a:r>
            <a:r>
              <a:rPr lang="tr-TR" dirty="0" smtClean="0"/>
              <a:t> </a:t>
            </a:r>
            <a:r>
              <a:rPr lang="tr-TR" dirty="0" err="1" smtClean="0"/>
              <a:t>linguistics</a:t>
            </a:r>
            <a:r>
              <a:rPr lang="tr-TR" dirty="0" smtClean="0"/>
              <a:t>) içine dâhil edilmesi daha doğru olur. </a:t>
            </a:r>
          </a:p>
          <a:p>
            <a:r>
              <a:rPr lang="tr-TR" b="1" dirty="0" smtClean="0"/>
              <a:t>Dilbilimsel Teoriler / </a:t>
            </a:r>
            <a:r>
              <a:rPr lang="tr-TR" b="1" dirty="0" err="1" smtClean="0"/>
              <a:t>Linguistic</a:t>
            </a:r>
            <a:r>
              <a:rPr lang="tr-TR" b="1" dirty="0" smtClean="0"/>
              <a:t> </a:t>
            </a:r>
            <a:r>
              <a:rPr lang="tr-TR" b="1" dirty="0" err="1" smtClean="0"/>
              <a:t>Theories</a:t>
            </a:r>
            <a:r>
              <a:rPr lang="tr-TR" b="1" dirty="0" smtClean="0"/>
              <a:t> :   </a:t>
            </a:r>
            <a:r>
              <a:rPr lang="tr-TR" dirty="0" smtClean="0"/>
              <a:t>Dil bilimi için temel oluşturan, genellikle ses bilimi (</a:t>
            </a:r>
            <a:r>
              <a:rPr lang="tr-TR" dirty="0" err="1" smtClean="0"/>
              <a:t>phonology</a:t>
            </a:r>
            <a:r>
              <a:rPr lang="tr-TR" dirty="0" smtClean="0"/>
              <a:t>) ve söz dizimi (</a:t>
            </a:r>
            <a:r>
              <a:rPr lang="tr-TR" dirty="0" err="1" smtClean="0"/>
              <a:t>syntax</a:t>
            </a:r>
            <a:r>
              <a:rPr lang="tr-TR" dirty="0" smtClean="0"/>
              <a:t>) gibi birden fazla alt dalı kapsayan teoriler. Mesela Evrensel gramer teorisi, dönüşümlü gramer teorisi gibi. </a:t>
            </a:r>
          </a:p>
          <a:p>
            <a:r>
              <a:rPr lang="tr-TR" b="1" dirty="0" smtClean="0"/>
              <a:t>Edim Bilimi / </a:t>
            </a:r>
            <a:r>
              <a:rPr lang="tr-TR" b="1" dirty="0" err="1" smtClean="0"/>
              <a:t>Pragmatics</a:t>
            </a:r>
            <a:r>
              <a:rPr lang="tr-TR" b="1" dirty="0" smtClean="0"/>
              <a:t>: Bir</a:t>
            </a:r>
            <a:r>
              <a:rPr lang="tr-TR" dirty="0" smtClean="0"/>
              <a:t> dil kullanımının, gerçekleştiği bağlama göre incelenmesi.</a:t>
            </a: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txBody>
          <a:bodyPr>
            <a:normAutofit fontScale="55000" lnSpcReduction="20000"/>
          </a:bodyPr>
          <a:lstStyle/>
          <a:p>
            <a:r>
              <a:rPr lang="tr-TR" b="1" dirty="0" smtClean="0"/>
              <a:t>Genel dil bilimi / General </a:t>
            </a:r>
            <a:r>
              <a:rPr lang="tr-TR" b="1" dirty="0" err="1" smtClean="0"/>
              <a:t>Linguistics</a:t>
            </a:r>
            <a:r>
              <a:rPr lang="tr-TR" b="1" dirty="0" smtClean="0"/>
              <a:t>: Herhangi</a:t>
            </a:r>
            <a:r>
              <a:rPr lang="tr-TR" dirty="0" smtClean="0"/>
              <a:t> bir alt dala ya da bir dil bilimi teorisine indirgenmemiş geniş dil bilimi çalışması. </a:t>
            </a:r>
          </a:p>
          <a:p>
            <a:r>
              <a:rPr lang="tr-TR" b="1" dirty="0" smtClean="0"/>
              <a:t>Hukuksal dil bilimi / </a:t>
            </a:r>
            <a:r>
              <a:rPr lang="tr-TR" b="1" dirty="0" err="1" smtClean="0"/>
              <a:t>Forensic</a:t>
            </a:r>
            <a:r>
              <a:rPr lang="tr-TR" b="1" dirty="0" smtClean="0"/>
              <a:t> </a:t>
            </a:r>
            <a:r>
              <a:rPr lang="tr-TR" b="1" dirty="0" err="1" smtClean="0"/>
              <a:t>Linguistics</a:t>
            </a:r>
            <a:r>
              <a:rPr lang="tr-TR" dirty="0" smtClean="0"/>
              <a:t>: Dilbiliminin </a:t>
            </a:r>
            <a:r>
              <a:rPr lang="tr-TR" dirty="0" err="1" smtClean="0"/>
              <a:t>hukuğa</a:t>
            </a:r>
            <a:r>
              <a:rPr lang="tr-TR" dirty="0" smtClean="0"/>
              <a:t> uygulanması.</a:t>
            </a:r>
            <a:r>
              <a:rPr lang="tr-TR" b="1" dirty="0" smtClean="0"/>
              <a:t> </a:t>
            </a:r>
            <a:r>
              <a:rPr lang="tr-TR" dirty="0" smtClean="0"/>
              <a:t>Hukuksal dil bilimi dilbilimsel metodolojinin hukukî </a:t>
            </a:r>
            <a:r>
              <a:rPr lang="tr-TR" dirty="0" err="1" smtClean="0"/>
              <a:t>tesbitler</a:t>
            </a:r>
            <a:r>
              <a:rPr lang="tr-TR" dirty="0" smtClean="0"/>
              <a:t> yapmak için kullanılmasıdır. Sorgu odasındaki dilin analizi en iyi şekilde söylem analizi olarak tasnif edilir.   </a:t>
            </a:r>
          </a:p>
          <a:p>
            <a:r>
              <a:rPr lang="tr-TR" b="1" dirty="0" err="1" smtClean="0"/>
              <a:t>Kognitif</a:t>
            </a:r>
            <a:r>
              <a:rPr lang="tr-TR" b="1" dirty="0" smtClean="0"/>
              <a:t> bilim / </a:t>
            </a:r>
            <a:r>
              <a:rPr lang="tr-TR" b="1" dirty="0" err="1" smtClean="0"/>
              <a:t>Cognitive</a:t>
            </a:r>
            <a:r>
              <a:rPr lang="tr-TR" b="1" dirty="0" smtClean="0"/>
              <a:t> </a:t>
            </a:r>
            <a:r>
              <a:rPr lang="tr-TR" b="1" dirty="0" err="1" smtClean="0"/>
              <a:t>Science</a:t>
            </a:r>
            <a:r>
              <a:rPr lang="tr-TR" b="1" dirty="0" smtClean="0"/>
              <a:t>: İnsan</a:t>
            </a:r>
            <a:r>
              <a:rPr lang="tr-TR" dirty="0" smtClean="0"/>
              <a:t> zihninin, özellikle dille ilgili olarak incelenmesi. Dil üzerine bir deney ya da öngörü; veya zihin araştırması gibi konuları içerir. </a:t>
            </a:r>
          </a:p>
          <a:p>
            <a:r>
              <a:rPr lang="tr-TR" b="1" dirty="0" smtClean="0"/>
              <a:t>Matematiksel Dil bilimi / </a:t>
            </a:r>
            <a:r>
              <a:rPr lang="tr-TR" b="1" dirty="0" err="1" smtClean="0"/>
              <a:t>Mathematical</a:t>
            </a:r>
            <a:r>
              <a:rPr lang="tr-TR" b="1" dirty="0" smtClean="0"/>
              <a:t> </a:t>
            </a:r>
            <a:r>
              <a:rPr lang="tr-TR" b="1" dirty="0" err="1" smtClean="0"/>
              <a:t>Linguistics</a:t>
            </a:r>
            <a:r>
              <a:rPr lang="tr-TR" b="1" dirty="0" smtClean="0"/>
              <a:t> : </a:t>
            </a:r>
            <a:r>
              <a:rPr lang="tr-TR" dirty="0" smtClean="0"/>
              <a:t>Dilin matematiksel özelliklerinin ele alındığı dil bilimi alanı. Gramerin şeklî özellikleri ile ilgili çalışmalar bu alana girer. </a:t>
            </a:r>
          </a:p>
          <a:p>
            <a:r>
              <a:rPr lang="tr-TR" b="1" dirty="0" smtClean="0"/>
              <a:t>Metin ve Külliyat Dil Bilimi / </a:t>
            </a:r>
            <a:r>
              <a:rPr lang="tr-TR" b="1" dirty="0" err="1" smtClean="0"/>
              <a:t>Text</a:t>
            </a:r>
            <a:r>
              <a:rPr lang="tr-TR" b="1" dirty="0" smtClean="0"/>
              <a:t> </a:t>
            </a:r>
            <a:r>
              <a:rPr lang="tr-TR" b="1" dirty="0" err="1" smtClean="0"/>
              <a:t>and</a:t>
            </a:r>
            <a:r>
              <a:rPr lang="tr-TR" b="1" dirty="0" smtClean="0"/>
              <a:t> </a:t>
            </a:r>
            <a:r>
              <a:rPr lang="tr-TR" b="1" dirty="0" err="1" smtClean="0"/>
              <a:t>Corpus</a:t>
            </a:r>
            <a:r>
              <a:rPr lang="tr-TR" b="1" dirty="0" smtClean="0"/>
              <a:t> </a:t>
            </a:r>
            <a:r>
              <a:rPr lang="tr-TR" b="1" dirty="0" err="1" smtClean="0"/>
              <a:t>Linguistics</a:t>
            </a:r>
            <a:r>
              <a:rPr lang="tr-TR" b="1" dirty="0" smtClean="0"/>
              <a:t> : </a:t>
            </a:r>
            <a:r>
              <a:rPr lang="tr-TR" dirty="0" smtClean="0"/>
              <a:t>Geniş bir pasajın, bir metnin veya metinler külliyatının dilbilimsel özelliklerinin incelenmesi. Bu tanım, metinlerin bilgisayarlı incelemesinin yanı sıra gösterge bilimi (</a:t>
            </a:r>
            <a:r>
              <a:rPr lang="tr-TR" dirty="0" err="1" smtClean="0"/>
              <a:t>semiotics</a:t>
            </a:r>
            <a:r>
              <a:rPr lang="tr-TR" dirty="0" smtClean="0"/>
              <a:t>) ve tür analizini de içerir. </a:t>
            </a:r>
          </a:p>
          <a:p>
            <a:r>
              <a:rPr lang="tr-TR" b="1" dirty="0" smtClean="0"/>
              <a:t>Psikolojik Dil Bilimi / </a:t>
            </a:r>
            <a:r>
              <a:rPr lang="tr-TR" b="1" dirty="0" err="1" smtClean="0"/>
              <a:t>Psycholinguistics</a:t>
            </a:r>
            <a:r>
              <a:rPr lang="tr-TR" b="1" dirty="0" smtClean="0"/>
              <a:t> : </a:t>
            </a:r>
            <a:r>
              <a:rPr lang="tr-TR" dirty="0" smtClean="0"/>
              <a:t>Hafıza ve zeka gibi, dilin arkasında yer alan psikolojik mekanizmalar vasıtasıyla, psikoloji biliminin dil bilimine uygulanması.</a:t>
            </a:r>
          </a:p>
          <a:p>
            <a:r>
              <a:rPr lang="tr-TR" b="1" dirty="0" smtClean="0"/>
              <a:t>Ses Bilgisi / </a:t>
            </a:r>
            <a:r>
              <a:rPr lang="tr-TR" b="1" dirty="0" err="1" smtClean="0"/>
              <a:t>Phonetics</a:t>
            </a:r>
            <a:r>
              <a:rPr lang="tr-TR" b="1" dirty="0" smtClean="0"/>
              <a:t> : </a:t>
            </a:r>
            <a:r>
              <a:rPr lang="tr-TR" dirty="0" smtClean="0"/>
              <a:t>Konuşma dilindeki seslerin yapısı,  boğumlanma ve algılanması üzerine yapılan sınıflama ve inceleme çalışması.  Bu tanım hem anatomik ses bilgisini hem de akustik ses bilgisini içerir. Bu alanda yapılan veri tabanı oluşturma, grafik sunum, sözlük gibi çalışmalar eğer bir dilin seslerine ilişkinse ses bilgisi altında yer alır.</a:t>
            </a:r>
          </a:p>
          <a:p>
            <a:endParaRPr lang="tr-TR" dirty="0" smtClean="0"/>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fontScale="85000" lnSpcReduction="20000"/>
          </a:bodyPr>
          <a:lstStyle/>
          <a:p>
            <a:r>
              <a:rPr lang="tr-TR" b="1" dirty="0" smtClean="0"/>
              <a:t>Söylem analizi / </a:t>
            </a:r>
            <a:r>
              <a:rPr lang="tr-TR" b="1" dirty="0" err="1" smtClean="0"/>
              <a:t>Discourse</a:t>
            </a:r>
            <a:r>
              <a:rPr lang="tr-TR" b="1" dirty="0" smtClean="0"/>
              <a:t> </a:t>
            </a:r>
            <a:r>
              <a:rPr lang="tr-TR" b="1" dirty="0" err="1" smtClean="0"/>
              <a:t>Analysis</a:t>
            </a:r>
            <a:r>
              <a:rPr lang="tr-TR" b="1" dirty="0" smtClean="0"/>
              <a:t>: </a:t>
            </a:r>
            <a:r>
              <a:rPr lang="tr-TR" dirty="0" smtClean="0"/>
              <a:t>Birbirine bağlı konuşmalar [ya da dil kullanımları]  arasındaki örüntü ve anlamların incelenmesi. Bu tanım mizah (</a:t>
            </a:r>
            <a:r>
              <a:rPr lang="tr-TR" dirty="0" err="1" smtClean="0"/>
              <a:t>humor</a:t>
            </a:r>
            <a:r>
              <a:rPr lang="tr-TR" dirty="0" smtClean="0"/>
              <a:t>) incelemeleri, karşılıklı konuşma analizi, etkileşimli </a:t>
            </a:r>
            <a:r>
              <a:rPr lang="tr-TR" dirty="0" err="1" smtClean="0"/>
              <a:t>sosyolinguistik</a:t>
            </a:r>
            <a:r>
              <a:rPr lang="tr-TR" dirty="0" smtClean="0"/>
              <a:t> ve özel şartlardaki dil kullanımını (mesela mahkemede) inceler. Söylem dökümleri, Söylem Sunum Teorisi veya farklı konuşma türleri üzerine (</a:t>
            </a:r>
            <a:r>
              <a:rPr lang="tr-TR" dirty="0" err="1" smtClean="0"/>
              <a:t>msl</a:t>
            </a:r>
            <a:r>
              <a:rPr lang="tr-TR" dirty="0" smtClean="0"/>
              <a:t>.Doktor/hasta </a:t>
            </a:r>
            <a:r>
              <a:rPr lang="tr-TR" dirty="0" err="1" smtClean="0"/>
              <a:t>diyaloğu</a:t>
            </a:r>
            <a:r>
              <a:rPr lang="tr-TR" dirty="0" smtClean="0"/>
              <a:t>) üzerine yazılan makaleler örnek olarak verilebilir. </a:t>
            </a:r>
          </a:p>
          <a:p>
            <a:r>
              <a:rPr lang="tr-TR" b="1" dirty="0" smtClean="0"/>
              <a:t>Söz dizimi / </a:t>
            </a:r>
            <a:r>
              <a:rPr lang="tr-TR" b="1" dirty="0" err="1" smtClean="0"/>
              <a:t>Syntax</a:t>
            </a:r>
            <a:r>
              <a:rPr lang="tr-TR" b="1" dirty="0" smtClean="0"/>
              <a:t> </a:t>
            </a:r>
            <a:r>
              <a:rPr lang="tr-TR" dirty="0" smtClean="0"/>
              <a:t>: Bir cümle içindeki kelimeler ve diğer birimler arasındaki gramatikal ilişkilerin incelenmesi. </a:t>
            </a:r>
          </a:p>
          <a:p>
            <a:r>
              <a:rPr lang="tr-TR" b="1" dirty="0" smtClean="0"/>
              <a:t>Sözlük Bilgisi / </a:t>
            </a:r>
            <a:r>
              <a:rPr lang="tr-TR" b="1" dirty="0" err="1" smtClean="0"/>
              <a:t>Lexicograpy</a:t>
            </a:r>
            <a:r>
              <a:rPr lang="tr-TR" b="1" dirty="0" smtClean="0"/>
              <a:t> </a:t>
            </a:r>
            <a:r>
              <a:rPr lang="tr-TR" dirty="0" smtClean="0"/>
              <a:t>: Tek dilli ya da çok dilli sözlüklerin veya sözlüksel kaynakların oluşturulması ve incelenmesi işlemi.</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p:spPr>
        <p:txBody>
          <a:bodyPr/>
          <a:lstStyle/>
          <a:p>
            <a:r>
              <a:rPr lang="tr-TR" b="1" dirty="0" smtClean="0"/>
              <a:t>Uygulamalı dil bilimi / </a:t>
            </a:r>
            <a:r>
              <a:rPr lang="tr-TR" b="1" dirty="0" err="1" smtClean="0"/>
              <a:t>Applied</a:t>
            </a:r>
            <a:r>
              <a:rPr lang="tr-TR" b="1" dirty="0" smtClean="0"/>
              <a:t> </a:t>
            </a:r>
            <a:r>
              <a:rPr lang="tr-TR" b="1" dirty="0" err="1" smtClean="0"/>
              <a:t>Linguistics</a:t>
            </a:r>
            <a:r>
              <a:rPr lang="tr-TR" b="1" dirty="0" smtClean="0"/>
              <a:t> :</a:t>
            </a:r>
            <a:r>
              <a:rPr lang="tr-TR" dirty="0" smtClean="0"/>
              <a:t> </a:t>
            </a:r>
          </a:p>
          <a:p>
            <a:pPr>
              <a:buNone/>
            </a:pPr>
            <a:r>
              <a:rPr lang="tr-TR" dirty="0" smtClean="0"/>
              <a:t>	Dilbilimsel metotların dil ve eğitimde, mesela okuma-yazma ve yabancı dil öğreniminde uygulamalı olarak kullanımı. </a:t>
            </a:r>
          </a:p>
          <a:p>
            <a:pPr>
              <a:buNone/>
            </a:pPr>
            <a:r>
              <a:rPr lang="tr-TR" dirty="0" smtClean="0"/>
              <a:t>	Bu tanım ikinci dil öğrenimi ve farklılaştırıcı (</a:t>
            </a:r>
            <a:r>
              <a:rPr lang="tr-TR" dirty="0" err="1" smtClean="0"/>
              <a:t>contrastive</a:t>
            </a:r>
            <a:r>
              <a:rPr lang="tr-TR" dirty="0" smtClean="0"/>
              <a:t>) dil bilimini de içerir. </a:t>
            </a:r>
          </a:p>
          <a:p>
            <a:pPr>
              <a:buNone/>
            </a:pPr>
            <a:r>
              <a:rPr lang="tr-TR" dirty="0" smtClean="0"/>
              <a:t>	Öğretim materyalleri, dil öğrencileri için hazırlanan rehberler ve yetişkinlerin dil öğrenimi üzerine yapılan incelemeler de bu gruba girer.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25470"/>
          </a:xfrm>
        </p:spPr>
        <p:txBody>
          <a:bodyPr>
            <a:normAutofit/>
          </a:bodyPr>
          <a:lstStyle/>
          <a:p>
            <a:pPr algn="l"/>
            <a:r>
              <a:rPr lang="tr-TR" sz="3600" dirty="0" smtClean="0"/>
              <a:t>Uygulamalı Dilbilim nedir?</a:t>
            </a:r>
            <a:endParaRPr lang="tr-TR" sz="3600" dirty="0"/>
          </a:p>
        </p:txBody>
      </p:sp>
      <p:sp>
        <p:nvSpPr>
          <p:cNvPr id="3" name="2 İçerik Yer Tutucusu"/>
          <p:cNvSpPr>
            <a:spLocks noGrp="1"/>
          </p:cNvSpPr>
          <p:nvPr>
            <p:ph idx="1"/>
          </p:nvPr>
        </p:nvSpPr>
        <p:spPr>
          <a:xfrm>
            <a:off x="457200" y="1000108"/>
            <a:ext cx="8229600" cy="5126055"/>
          </a:xfrm>
        </p:spPr>
        <p:txBody>
          <a:bodyPr>
            <a:normAutofit fontScale="77500" lnSpcReduction="20000"/>
          </a:bodyPr>
          <a:lstStyle/>
          <a:p>
            <a:r>
              <a:rPr lang="tr-TR" dirty="0" smtClean="0"/>
              <a:t>Uygulamalı dil bilimi olarak da bilinen uygulamalı </a:t>
            </a:r>
            <a:r>
              <a:rPr lang="tr-TR" dirty="0" err="1" smtClean="0"/>
              <a:t>linguistik</a:t>
            </a:r>
            <a:r>
              <a:rPr lang="tr-TR" dirty="0" smtClean="0"/>
              <a:t> genel dil biliminin bir alanıdır. </a:t>
            </a:r>
          </a:p>
          <a:p>
            <a:r>
              <a:rPr lang="tr-TR" dirty="0" smtClean="0"/>
              <a:t>Dil öğrenimi araştırmaları, dil betimlemesi (sözlük bilgisi), ayrıca dilbilimsel görüş altında doğa bilimleri, kültür bilimi, bilgi bilimi, hukuk bilim ve ruh bilimindeki sorunlarla disiplinler arası olarak ilgilenmektedir. </a:t>
            </a:r>
          </a:p>
          <a:p>
            <a:r>
              <a:rPr lang="tr-TR" dirty="0" smtClean="0"/>
              <a:t>Diğer alanlardaki dille ilgili problemlerin çözümlenmesinde dilbilimsel teori, metot ve bilgilerin kullanımı da – yani adeta ters yönde- bu alanın konusunu oluşturmaktadır.</a:t>
            </a:r>
          </a:p>
          <a:p>
            <a:r>
              <a:rPr lang="tr-TR" dirty="0" smtClean="0"/>
              <a:t>Araştırma nesnesi olarak dille ilgili çok farklı görüşler ile farklı yaklaşımlar ve dil biliminin başka bilimlerden yararlanma özelliğinden dolayı genel dil bilimi ve uygulamalı dil bilimi arasında genel belirlenmiş bir sınırlama yoktur.</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1751</Words>
  <Application>Microsoft Office PowerPoint</Application>
  <PresentationFormat>Ekran Gösterisi (4:3)</PresentationFormat>
  <Paragraphs>109</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Ofis Teması</vt:lpstr>
      <vt:lpstr>Dilbilim Nedir? </vt:lpstr>
      <vt:lpstr>Slayt 2</vt:lpstr>
      <vt:lpstr>Küçük-ölçekli (micro) incelemeler:</vt:lpstr>
      <vt:lpstr>Büyük-ölçekli (macro) incelemeler</vt:lpstr>
      <vt:lpstr>Dilbilimin Alt Dalları </vt:lpstr>
      <vt:lpstr>Slayt 6</vt:lpstr>
      <vt:lpstr>Slayt 7</vt:lpstr>
      <vt:lpstr>Slayt 8</vt:lpstr>
      <vt:lpstr>Uygulamalı Dilbilim nedir?</vt:lpstr>
      <vt:lpstr>Slayt 10</vt:lpstr>
      <vt:lpstr>Slayt 11</vt:lpstr>
      <vt:lpstr>Uygulamalı dil biliminin konusu ve esas noktası </vt:lpstr>
      <vt:lpstr>Slayt 13</vt:lpstr>
      <vt:lpstr>Slayt 14</vt:lpstr>
      <vt:lpstr>Slayt 15</vt:lpstr>
      <vt:lpstr>Uygulamalı dil biliminin içeriği ve araştırma alanları </vt:lpstr>
      <vt:lpstr>Slayt 17</vt:lpstr>
      <vt:lpstr>Slayt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Dilbilim Nedir? </dc:title>
  <dc:creator>blueSky</dc:creator>
  <cp:lastModifiedBy>blueSky</cp:lastModifiedBy>
  <cp:revision>33</cp:revision>
  <dcterms:created xsi:type="dcterms:W3CDTF">2015-02-23T10:47:03Z</dcterms:created>
  <dcterms:modified xsi:type="dcterms:W3CDTF">2015-02-27T09:59:32Z</dcterms:modified>
</cp:coreProperties>
</file>