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82" r:id="rId2"/>
    <p:sldId id="273" r:id="rId3"/>
    <p:sldId id="274" r:id="rId4"/>
    <p:sldId id="275" r:id="rId5"/>
    <p:sldId id="276" r:id="rId6"/>
    <p:sldId id="277" r:id="rId7"/>
    <p:sldId id="278" r:id="rId8"/>
    <p:sldId id="279" r:id="rId9"/>
    <p:sldId id="280" r:id="rId10"/>
    <p:sldId id="281" r:id="rId11"/>
    <p:sldId id="256" r:id="rId12"/>
    <p:sldId id="257" r:id="rId13"/>
    <p:sldId id="258" r:id="rId14"/>
    <p:sldId id="259" r:id="rId15"/>
    <p:sldId id="260" r:id="rId16"/>
    <p:sldId id="261" r:id="rId17"/>
    <p:sldId id="262" r:id="rId18"/>
    <p:sldId id="263" r:id="rId19"/>
    <p:sldId id="264" r:id="rId20"/>
    <p:sldId id="265" r:id="rId21"/>
    <p:sldId id="266" r:id="rId22"/>
    <p:sldId id="267" r:id="rId23"/>
    <p:sldId id="268" r:id="rId24"/>
    <p:sldId id="269" r:id="rId25"/>
    <p:sldId id="270" r:id="rId26"/>
    <p:sldId id="271" r:id="rId27"/>
    <p:sldId id="272" r:id="rId2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C73027-8284-41E6-9312-2225632FCF7D}" type="datetimeFigureOut">
              <a:rPr lang="tr-TR" smtClean="0"/>
              <a:t>20.02.2013</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F60417-6777-4934-8387-7CDAA0D5E892}"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40291"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21860"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9A292F8-D5E2-4C09-94AA-23F4FDE40FC2}" type="slidenum">
              <a:rPr lang="tr-TR" smtClean="0"/>
              <a:pPr fontAlgn="base">
                <a:spcBef>
                  <a:spcPct val="0"/>
                </a:spcBef>
                <a:spcAft>
                  <a:spcPct val="0"/>
                </a:spcAft>
                <a:defRPr/>
              </a:pPr>
              <a:t>2</a:t>
            </a:fld>
            <a:endParaRPr 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20.02.2013</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20.02.2013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20.02.2013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D9F75050-0E15-4C5B-92B0-66D068882F1F}" type="datetimeFigureOut">
              <a:rPr lang="tr-TR" smtClean="0"/>
              <a:pPr/>
              <a:t>20.02.2013</a:t>
            </a:fld>
            <a:endParaRPr lang="tr-TR"/>
          </a:p>
        </p:txBody>
      </p:sp>
      <p:sp>
        <p:nvSpPr>
          <p:cNvPr id="9" name="8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20.02.2013</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20.02.2013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20.02.2013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D9F75050-0E15-4C5B-92B0-66D068882F1F}" type="datetimeFigureOut">
              <a:rPr lang="tr-TR" smtClean="0"/>
              <a:pPr/>
              <a:t>20.02.2013</a:t>
            </a:fld>
            <a:endParaRPr lang="tr-TR"/>
          </a:p>
        </p:txBody>
      </p:sp>
      <p:sp>
        <p:nvSpPr>
          <p:cNvPr id="7" name="6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20.02.2013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D9F75050-0E15-4C5B-92B0-66D068882F1F}" type="datetimeFigureOut">
              <a:rPr lang="tr-TR" smtClean="0"/>
              <a:pPr/>
              <a:t>20.02.2013</a:t>
            </a:fld>
            <a:endParaRPr lang="tr-TR"/>
          </a:p>
        </p:txBody>
      </p:sp>
      <p:sp>
        <p:nvSpPr>
          <p:cNvPr id="22" name="21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D9F75050-0E15-4C5B-92B0-66D068882F1F}" type="datetimeFigureOut">
              <a:rPr lang="tr-TR" smtClean="0"/>
              <a:pPr/>
              <a:t>20.02.2013</a:t>
            </a:fld>
            <a:endParaRPr lang="tr-TR"/>
          </a:p>
        </p:txBody>
      </p:sp>
      <p:sp>
        <p:nvSpPr>
          <p:cNvPr id="18" name="17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20.02.2013</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04664"/>
            <a:ext cx="8229600" cy="5721499"/>
          </a:xfrm>
        </p:spPr>
        <p:txBody>
          <a:bodyPr/>
          <a:lstStyle/>
          <a:p>
            <a:endParaRPr lang="tr-TR" dirty="0" smtClean="0"/>
          </a:p>
          <a:p>
            <a:endParaRPr lang="tr-TR" dirty="0" smtClean="0"/>
          </a:p>
          <a:p>
            <a:pPr algn="ctr">
              <a:buNone/>
            </a:pPr>
            <a:r>
              <a:rPr lang="tr-TR" sz="4400" dirty="0" smtClean="0">
                <a:solidFill>
                  <a:srgbClr val="C00000"/>
                </a:solidFill>
              </a:rPr>
              <a:t>İŞLETME YÖNETİMİ II</a:t>
            </a:r>
          </a:p>
          <a:p>
            <a:pPr algn="ctr">
              <a:buNone/>
            </a:pPr>
            <a:endParaRPr lang="tr-TR" sz="4400" dirty="0" smtClean="0">
              <a:solidFill>
                <a:srgbClr val="C00000"/>
              </a:solidFill>
            </a:endParaRPr>
          </a:p>
          <a:p>
            <a:pPr algn="ctr">
              <a:buNone/>
            </a:pPr>
            <a:endParaRPr lang="tr-TR" sz="4400" dirty="0" smtClean="0">
              <a:solidFill>
                <a:srgbClr val="C00000"/>
              </a:solidFill>
            </a:endParaRPr>
          </a:p>
          <a:p>
            <a:pPr>
              <a:buNone/>
            </a:pPr>
            <a:endParaRPr lang="tr-TR" dirty="0" smtClean="0"/>
          </a:p>
          <a:p>
            <a:pPr algn="r">
              <a:buNone/>
            </a:pPr>
            <a:r>
              <a:rPr lang="tr-TR" dirty="0" err="1" smtClean="0">
                <a:solidFill>
                  <a:schemeClr val="tx2">
                    <a:lumMod val="75000"/>
                  </a:schemeClr>
                </a:solidFill>
              </a:rPr>
              <a:t>Öğr</a:t>
            </a:r>
            <a:r>
              <a:rPr lang="tr-TR" dirty="0" smtClean="0">
                <a:solidFill>
                  <a:schemeClr val="tx2">
                    <a:lumMod val="75000"/>
                  </a:schemeClr>
                </a:solidFill>
              </a:rPr>
              <a:t>. Gör. Dr. O. İnanç GÜNEY</a:t>
            </a:r>
          </a:p>
          <a:p>
            <a:pPr algn="r">
              <a:buNone/>
            </a:pPr>
            <a:r>
              <a:rPr lang="tr-TR" dirty="0" smtClean="0">
                <a:solidFill>
                  <a:schemeClr val="tx2">
                    <a:lumMod val="75000"/>
                  </a:schemeClr>
                </a:solidFill>
              </a:rPr>
              <a:t>Ç.Ü. Adana MYO</a:t>
            </a:r>
            <a:endParaRPr lang="tr-TR" dirty="0">
              <a:solidFill>
                <a:schemeClr val="tx2">
                  <a:lumMod val="7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214313" y="285750"/>
            <a:ext cx="8643937" cy="6215063"/>
          </a:xfrm>
        </p:spPr>
        <p:txBody>
          <a:bodyPr>
            <a:normAutofit lnSpcReduction="10000"/>
          </a:bodyPr>
          <a:lstStyle/>
          <a:p>
            <a:pPr marL="365760" indent="-283464" algn="just" eaLnBrk="1" fontAlgn="auto" hangingPunct="1">
              <a:spcAft>
                <a:spcPts val="0"/>
              </a:spcAft>
              <a:buFont typeface="Wingdings 2"/>
              <a:buNone/>
              <a:defRPr/>
            </a:pPr>
            <a:r>
              <a:rPr lang="tr-TR" sz="2400" dirty="0" smtClean="0"/>
              <a:t>Klasik Yönetim Düşüncesinin Eleştirisi:</a:t>
            </a:r>
          </a:p>
          <a:p>
            <a:pPr marL="457200" indent="-457200" algn="just" eaLnBrk="1" fontAlgn="auto" hangingPunct="1">
              <a:spcAft>
                <a:spcPts val="0"/>
              </a:spcAft>
              <a:buClrTx/>
              <a:buFont typeface="Wingdings 2"/>
              <a:buAutoNum type="arabicPeriod"/>
              <a:defRPr/>
            </a:pPr>
            <a:r>
              <a:rPr lang="tr-TR" sz="2400" dirty="0" smtClean="0"/>
              <a:t>Klasik yaklaşımda </a:t>
            </a:r>
            <a:r>
              <a:rPr lang="tr-TR" sz="2400" i="1" dirty="0" smtClean="0"/>
              <a:t>insan faktörü </a:t>
            </a:r>
            <a:r>
              <a:rPr lang="tr-TR" sz="2400" dirty="0" smtClean="0"/>
              <a:t>her zaman ikinci sırada yer alır. Bu açıdan klasik teori örgütün fiziksel yapıları üzerinde durmuş, ancak onun </a:t>
            </a:r>
            <a:r>
              <a:rPr lang="tr-TR" sz="2400" i="1" dirty="0" smtClean="0"/>
              <a:t>insan öğesini ihmal etmiştir</a:t>
            </a:r>
            <a:r>
              <a:rPr lang="tr-TR" sz="2400" dirty="0" smtClean="0"/>
              <a:t>.</a:t>
            </a:r>
          </a:p>
          <a:p>
            <a:pPr marL="457200" indent="-457200" algn="just" eaLnBrk="1" fontAlgn="auto" hangingPunct="1">
              <a:spcAft>
                <a:spcPts val="0"/>
              </a:spcAft>
              <a:buClrTx/>
              <a:buFont typeface="Wingdings 2"/>
              <a:buAutoNum type="arabicPeriod"/>
              <a:defRPr/>
            </a:pPr>
            <a:r>
              <a:rPr lang="tr-TR" sz="2400" dirty="0" smtClean="0"/>
              <a:t>Organizasyonu </a:t>
            </a:r>
            <a:r>
              <a:rPr lang="tr-TR" sz="2400" i="1" dirty="0" smtClean="0"/>
              <a:t>kapalı sistem anlayışıyla </a:t>
            </a:r>
            <a:r>
              <a:rPr lang="tr-TR" sz="2400" dirty="0" smtClean="0"/>
              <a:t>ele alır. Bu açıdan örgüt içi iletişimin nasıl sağlanacağı, örgütle çevre arasındaki iletişimin düzeyi Klasik kuramcıların ihmal ettiği konuların başında gelir.</a:t>
            </a:r>
          </a:p>
          <a:p>
            <a:pPr marL="457200" indent="-457200" algn="just" eaLnBrk="1" fontAlgn="auto" hangingPunct="1">
              <a:spcAft>
                <a:spcPts val="0"/>
              </a:spcAft>
              <a:buClrTx/>
              <a:buFont typeface="Wingdings 2"/>
              <a:buAutoNum type="arabicPeriod"/>
              <a:defRPr/>
            </a:pPr>
            <a:r>
              <a:rPr lang="tr-TR" sz="2400" dirty="0" smtClean="0"/>
              <a:t>Klasik teori örgütleri </a:t>
            </a:r>
            <a:r>
              <a:rPr lang="tr-TR" sz="2400" i="1" dirty="0" smtClean="0"/>
              <a:t>mekanik sistem</a:t>
            </a:r>
            <a:r>
              <a:rPr lang="tr-TR" sz="2400" dirty="0" smtClean="0"/>
              <a:t> olarak görmüştür. Klasikler örgütü bir makine, insanı da bu makinenin parçası olarak görmüş, çalışanların ikna edilmelerinde, motivasyonlarında insani özellikler üzerinde durulmamıştır.</a:t>
            </a:r>
          </a:p>
          <a:p>
            <a:pPr marL="457200" indent="-457200" algn="just" eaLnBrk="1" fontAlgn="auto" hangingPunct="1">
              <a:spcAft>
                <a:spcPts val="0"/>
              </a:spcAft>
              <a:buClrTx/>
              <a:buFont typeface="Wingdings 2"/>
              <a:buAutoNum type="arabicPeriod"/>
              <a:defRPr/>
            </a:pPr>
            <a:r>
              <a:rPr lang="tr-TR" sz="2400" dirty="0" smtClean="0"/>
              <a:t>Klasik teorinin akılcı, </a:t>
            </a:r>
            <a:r>
              <a:rPr lang="tr-TR" sz="2400" i="1" dirty="0" smtClean="0"/>
              <a:t>ekonomik insan modeli </a:t>
            </a:r>
            <a:r>
              <a:rPr lang="tr-TR" sz="2400" dirty="0" smtClean="0"/>
              <a:t>de etkin iletişimin önünde önemli bir engel olarak durmaktadır. İnsanlar birbirleriyle her zaman rasyonel gerekçelerle iletişimde bulunmaz, duygusal nedenlerle de iletişimde bulunurlar.</a:t>
            </a:r>
          </a:p>
          <a:p>
            <a:pPr marL="457200" indent="-457200" algn="just" eaLnBrk="1" fontAlgn="auto" hangingPunct="1">
              <a:spcAft>
                <a:spcPts val="0"/>
              </a:spcAft>
              <a:buClrTx/>
              <a:buFont typeface="Wingdings 2"/>
              <a:buAutoNum type="arabicPeriod"/>
              <a:defRPr/>
            </a:pPr>
            <a:r>
              <a:rPr lang="tr-TR" sz="2400" i="1" dirty="0" err="1" smtClean="0"/>
              <a:t>İnformel</a:t>
            </a:r>
            <a:r>
              <a:rPr lang="tr-TR" sz="2400" i="1" dirty="0" smtClean="0"/>
              <a:t> </a:t>
            </a:r>
            <a:r>
              <a:rPr lang="tr-TR" sz="2400" dirty="0" smtClean="0"/>
              <a:t>yapılar ve </a:t>
            </a:r>
            <a:r>
              <a:rPr lang="tr-TR" sz="2400" i="1" dirty="0" smtClean="0"/>
              <a:t>iletişim</a:t>
            </a:r>
            <a:r>
              <a:rPr lang="tr-TR" sz="2400" dirty="0" smtClean="0"/>
              <a:t> ihmal edilmiş,  salt formel yapılar üzerinde durulmuştur.</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214313" y="214313"/>
            <a:ext cx="8715375" cy="6429375"/>
          </a:xfrm>
        </p:spPr>
        <p:txBody>
          <a:bodyPr>
            <a:normAutofit fontScale="92500" lnSpcReduction="20000"/>
          </a:bodyPr>
          <a:lstStyle/>
          <a:p>
            <a:pPr marL="365760" indent="-283464" eaLnBrk="1" fontAlgn="auto" hangingPunct="1">
              <a:spcAft>
                <a:spcPts val="0"/>
              </a:spcAft>
              <a:buFont typeface="Wingdings 2"/>
              <a:buNone/>
              <a:defRPr/>
            </a:pPr>
            <a:r>
              <a:rPr lang="tr-TR" b="1" dirty="0" smtClean="0"/>
              <a:t>C- NEO-KLASİK YÖNETİM TEORİSİ</a:t>
            </a:r>
          </a:p>
          <a:p>
            <a:pPr marL="365760" indent="-283464" eaLnBrk="1" fontAlgn="auto" hangingPunct="1">
              <a:spcAft>
                <a:spcPts val="0"/>
              </a:spcAft>
              <a:buClrTx/>
              <a:buFont typeface="Wingdings" pitchFamily="2" charset="2"/>
              <a:buChar char="v"/>
              <a:defRPr/>
            </a:pPr>
            <a:r>
              <a:rPr lang="tr-TR" sz="2400" dirty="0" smtClean="0"/>
              <a:t>Klasik yaklaşımın 1930’lu yıllarda yetersiz hale gelmesi yönetim bilimcileri yeni alanlara itmiştir. Bu arayışlar sonucunda </a:t>
            </a:r>
            <a:r>
              <a:rPr lang="tr-TR" sz="2400" dirty="0" err="1" smtClean="0"/>
              <a:t>Neo</a:t>
            </a:r>
            <a:r>
              <a:rPr lang="tr-TR" sz="2400" dirty="0" smtClean="0"/>
              <a:t>-Klasik yaklaşım veya diğer adıyla “İnsan İlişkileri Yaklaşımı” denilen yeni bir yönetim organizasyon teorisi doğmuştur.</a:t>
            </a:r>
          </a:p>
          <a:p>
            <a:pPr marL="365760" indent="-283464" eaLnBrk="1" fontAlgn="auto" hangingPunct="1">
              <a:spcAft>
                <a:spcPts val="0"/>
              </a:spcAft>
              <a:buClrTx/>
              <a:buFont typeface="Wingdings" pitchFamily="2" charset="2"/>
              <a:buChar char="v"/>
              <a:defRPr/>
            </a:pPr>
            <a:r>
              <a:rPr lang="tr-TR" sz="2400" dirty="0" smtClean="0"/>
              <a:t>Klasik teorinin “rasyonellik”, </a:t>
            </a:r>
            <a:r>
              <a:rPr lang="tr-TR" sz="2400" dirty="0" err="1" smtClean="0"/>
              <a:t>iş’de</a:t>
            </a:r>
            <a:r>
              <a:rPr lang="tr-TR" sz="2400" dirty="0" smtClean="0"/>
              <a:t> “düzen” ve “etkinlik” temel kavramlarına karşılık, </a:t>
            </a:r>
            <a:r>
              <a:rPr lang="tr-TR" sz="2400" dirty="0" err="1" smtClean="0"/>
              <a:t>neo</a:t>
            </a:r>
            <a:r>
              <a:rPr lang="tr-TR" sz="2400" dirty="0" smtClean="0"/>
              <a:t>-klasik akım, “insan unsurunun özellikleri”, “motivasyon”, “örgütsel davranış”, “karara ve yönetime katılma”, “iş tatmini” gibi insan merkezli bir yönetim anlayışı getirmiştir.</a:t>
            </a:r>
          </a:p>
          <a:p>
            <a:pPr marL="365760" indent="-283464" eaLnBrk="1" fontAlgn="auto" hangingPunct="1">
              <a:spcAft>
                <a:spcPts val="0"/>
              </a:spcAft>
              <a:buClrTx/>
              <a:buFont typeface="Wingdings" pitchFamily="2" charset="2"/>
              <a:buChar char="v"/>
              <a:defRPr/>
            </a:pPr>
            <a:r>
              <a:rPr lang="tr-TR" sz="2400" dirty="0" err="1" smtClean="0"/>
              <a:t>Neo</a:t>
            </a:r>
            <a:r>
              <a:rPr lang="tr-TR" sz="2400" dirty="0" smtClean="0"/>
              <a:t>-Klasik yönetim yaklaşımı, klasik yönetim yaklaşımının yeterince önem vermediği insan kaynakları üzerinde önemle durmaktadır.</a:t>
            </a:r>
          </a:p>
          <a:p>
            <a:pPr marL="365760" indent="-283464" eaLnBrk="1" fontAlgn="auto" hangingPunct="1">
              <a:spcAft>
                <a:spcPts val="0"/>
              </a:spcAft>
              <a:buClrTx/>
              <a:buFont typeface="Wingdings" pitchFamily="2" charset="2"/>
              <a:buChar char="v"/>
              <a:defRPr/>
            </a:pPr>
            <a:r>
              <a:rPr lang="tr-TR" sz="2400" dirty="0" err="1" smtClean="0"/>
              <a:t>Neo</a:t>
            </a:r>
            <a:r>
              <a:rPr lang="tr-TR" sz="2400" dirty="0" smtClean="0"/>
              <a:t>-Klasik yaklaşımın temel felsefesi insanların birbirlerinden farklı olduklarına, insan davranışlarının mutlaka bir nedene dayanacağına, örgütün sosyal bir sistem olduğuna, insanın diğer üretim faktörleri seviyesinde düşünülemeyeceğine ve onlardan farklı olarak ele alınması gerektiğine dayanmaktadır. </a:t>
            </a:r>
          </a:p>
          <a:p>
            <a:pPr marL="365760" indent="-283464" eaLnBrk="1" fontAlgn="auto" hangingPunct="1">
              <a:spcAft>
                <a:spcPts val="0"/>
              </a:spcAft>
              <a:buFont typeface="Wingdings 2"/>
              <a:buNone/>
              <a:defRPr/>
            </a:pPr>
            <a:endParaRPr lang="tr-TR" sz="2400" b="1" dirty="0" smtClean="0"/>
          </a:p>
          <a:p>
            <a:pPr marL="365760" indent="-283464" eaLnBrk="1" fontAlgn="auto" hangingPunct="1">
              <a:spcAft>
                <a:spcPts val="0"/>
              </a:spcAft>
              <a:buFont typeface="Wingdings 2"/>
              <a:buNone/>
              <a:defRPr/>
            </a:pPr>
            <a:endParaRPr lang="tr-TR"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214313" y="214313"/>
            <a:ext cx="8472487" cy="6429375"/>
          </a:xfrm>
        </p:spPr>
        <p:txBody>
          <a:bodyPr>
            <a:normAutofit fontScale="85000" lnSpcReduction="10000"/>
          </a:bodyPr>
          <a:lstStyle/>
          <a:p>
            <a:pPr marL="365760" indent="-283464" algn="just" eaLnBrk="1" fontAlgn="auto" hangingPunct="1">
              <a:spcAft>
                <a:spcPts val="0"/>
              </a:spcAft>
              <a:buClrTx/>
              <a:buFont typeface="Wingdings" pitchFamily="2" charset="2"/>
              <a:buChar char="v"/>
              <a:defRPr/>
            </a:pPr>
            <a:r>
              <a:rPr lang="tr-TR" sz="2400" dirty="0" err="1" smtClean="0"/>
              <a:t>Neo</a:t>
            </a:r>
            <a:r>
              <a:rPr lang="tr-TR" sz="2400" dirty="0" smtClean="0"/>
              <a:t>-Klasik yaklaşım, sosyal insan modeli üzerinde durmaktadır. Klasik yaklaşımın insana makine gibi davranmaları ve onu “akılcı iktisadi bir varlık” olarak görmesinin aksine, </a:t>
            </a:r>
            <a:r>
              <a:rPr lang="tr-TR" sz="2400" dirty="0" err="1" smtClean="0"/>
              <a:t>Neo</a:t>
            </a:r>
            <a:r>
              <a:rPr lang="tr-TR" sz="2400" dirty="0" smtClean="0"/>
              <a:t>-klasik yaklaşım insanı örgütteki temel unsur olarak görmüş, onun sadece ekonomik ihtiyaçlarını karşılayarak motive edilemeyeceği, sosyal ihtiyaçlarına gereken önemin verilmediği bir örgütte başarıya ulaşmanın mümkün olamayacağı sonucuna varmıştır.</a:t>
            </a:r>
          </a:p>
          <a:p>
            <a:pPr marL="365760" indent="-283464" algn="just" eaLnBrk="1" fontAlgn="auto" hangingPunct="1">
              <a:spcAft>
                <a:spcPts val="0"/>
              </a:spcAft>
              <a:buFont typeface="Wingdings 2"/>
              <a:buNone/>
              <a:defRPr/>
            </a:pPr>
            <a:r>
              <a:rPr lang="tr-TR" sz="2400" b="1" dirty="0" err="1" smtClean="0"/>
              <a:t>Neo</a:t>
            </a:r>
            <a:r>
              <a:rPr lang="tr-TR" sz="2400" b="1" dirty="0" smtClean="0"/>
              <a:t>-Klasik Yönetim Düşüncesinin Eleştirisi</a:t>
            </a:r>
          </a:p>
          <a:p>
            <a:pPr marL="365760" indent="-283464" algn="just" eaLnBrk="1" fontAlgn="auto" hangingPunct="1">
              <a:spcAft>
                <a:spcPts val="0"/>
              </a:spcAft>
              <a:buClrTx/>
              <a:buFont typeface="Wingdings" pitchFamily="2" charset="2"/>
              <a:buChar char="v"/>
              <a:defRPr/>
            </a:pPr>
            <a:r>
              <a:rPr lang="tr-TR" sz="2400" dirty="0" err="1" smtClean="0"/>
              <a:t>Neo</a:t>
            </a:r>
            <a:r>
              <a:rPr lang="tr-TR" sz="2400" dirty="0" smtClean="0"/>
              <a:t>-klasik yaklaşımın başlıca eksik yönü, küçük ve </a:t>
            </a:r>
            <a:r>
              <a:rPr lang="tr-TR" sz="2400" dirty="0" err="1" smtClean="0"/>
              <a:t>informel</a:t>
            </a:r>
            <a:r>
              <a:rPr lang="tr-TR" sz="2400" dirty="0" smtClean="0"/>
              <a:t> gruplar üzerinde, dolayısıyla bunlar arasındaki </a:t>
            </a:r>
            <a:r>
              <a:rPr lang="tr-TR" sz="2400" dirty="0" err="1" smtClean="0"/>
              <a:t>informel</a:t>
            </a:r>
            <a:r>
              <a:rPr lang="tr-TR" sz="2400" dirty="0" smtClean="0"/>
              <a:t> iletişim üzerinde gereğinden çok durmuş, formel organizasyonu ve buradaki formel iletişimi ihmal etmiştir.  Bunun sonucunda örgütlerin sadece insan unsuru üzerinde durulmuş, onların rasyonel kurallara göre işleyen ekonomik ve teknik yapısı üzerinde durulmamıştır.</a:t>
            </a:r>
          </a:p>
          <a:p>
            <a:pPr marL="365760" indent="-283464" algn="just" eaLnBrk="1" fontAlgn="auto" hangingPunct="1">
              <a:spcAft>
                <a:spcPts val="0"/>
              </a:spcAft>
              <a:buClrTx/>
              <a:buFont typeface="Wingdings" pitchFamily="2" charset="2"/>
              <a:buChar char="v"/>
              <a:defRPr/>
            </a:pPr>
            <a:endParaRPr lang="tr-TR" sz="2400" dirty="0" smtClean="0"/>
          </a:p>
          <a:p>
            <a:pPr marL="365760" indent="-283464" algn="just" eaLnBrk="1" fontAlgn="auto" hangingPunct="1">
              <a:spcAft>
                <a:spcPts val="0"/>
              </a:spcAft>
              <a:buClrTx/>
              <a:buFont typeface="Wingdings" pitchFamily="2" charset="2"/>
              <a:buChar char="v"/>
              <a:defRPr/>
            </a:pPr>
            <a:r>
              <a:rPr lang="tr-TR" sz="2400" dirty="0" smtClean="0"/>
              <a:t>Örgütlerdeki insani ilişkiler gerçekçi olmayan samimi ilişkilere değil, sahte bir katılım göstermelik bir demokrasiye dayanır. Oysa </a:t>
            </a:r>
            <a:r>
              <a:rPr lang="tr-TR" sz="2400" dirty="0" err="1" smtClean="0"/>
              <a:t>neo</a:t>
            </a:r>
            <a:r>
              <a:rPr lang="tr-TR" sz="2400" dirty="0" smtClean="0"/>
              <a:t>-klasik yaklaşımın önem verdiği insan ilişkileri; samimi, gerçekçi ve insani bir içeriğe sahip oluğu zaman bir anlam ifade eder ve bireysel ve sosyal ihtiyaçlar karşılanır.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2 İçerik Yer Tutucusu"/>
          <p:cNvSpPr>
            <a:spLocks noGrp="1"/>
          </p:cNvSpPr>
          <p:nvPr>
            <p:ph sz="quarter" idx="1"/>
          </p:nvPr>
        </p:nvSpPr>
        <p:spPr>
          <a:xfrm>
            <a:off x="214313" y="214313"/>
            <a:ext cx="8472487" cy="6429375"/>
          </a:xfrm>
        </p:spPr>
        <p:txBody>
          <a:bodyPr/>
          <a:lstStyle/>
          <a:p>
            <a:pPr algn="just" eaLnBrk="1" hangingPunct="1">
              <a:buClrTx/>
              <a:buFont typeface="Wingdings" pitchFamily="2" charset="2"/>
              <a:buChar char="v"/>
            </a:pPr>
            <a:r>
              <a:rPr lang="tr-TR" sz="2400" smtClean="0"/>
              <a:t>Neo-klasik teoride formel organizasyon ve çevre faktörleri arasındaki etkileşimler dikkate alınmamıştır. Neo-klasik teori, kapalı bir sistem olarak eleştirilere uğramış, örgütle onun dış çevresi arasındaki iletişim ihmal edilmiştir.</a:t>
            </a:r>
          </a:p>
          <a:p>
            <a:pPr algn="just" eaLnBrk="1" hangingPunct="1">
              <a:buClrTx/>
              <a:buFont typeface="Wingdings 2" pitchFamily="18" charset="2"/>
              <a:buNone/>
            </a:pPr>
            <a:endParaRPr lang="tr-TR" sz="2400" smtClean="0"/>
          </a:p>
          <a:p>
            <a:pPr algn="just" eaLnBrk="1" hangingPunct="1">
              <a:buClrTx/>
              <a:buFont typeface="Wingdings" pitchFamily="2" charset="2"/>
              <a:buChar char="v"/>
            </a:pPr>
            <a:r>
              <a:rPr lang="tr-TR" sz="2400" smtClean="0"/>
              <a:t>Neo-klasik teoriye diğer bir eleştiri, bu teorinin organizasyon sorunlarını bir duygu sorunu olarak görmesi ve insanın rasyonel davranmadığı görüşünü devamlı olarak işlemesidir. Fakat insan davranışları her zaman duygusal temele dayanmaz. Bu nedenle, örgütlerde veya örgüt dışında insan davranışlarının rasyonel boyutunun ihmal edilmesi, eleştiri konusu olmuştur.</a:t>
            </a:r>
          </a:p>
          <a:p>
            <a:pPr algn="just" eaLnBrk="1" hangingPunct="1">
              <a:buFont typeface="Wingdings 2" pitchFamily="18" charset="2"/>
              <a:buNone/>
            </a:pPr>
            <a:r>
              <a:rPr lang="tr-TR" sz="2400" smtClean="0"/>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214313" y="214313"/>
            <a:ext cx="8715375" cy="6643687"/>
          </a:xfrm>
        </p:spPr>
        <p:txBody>
          <a:bodyPr>
            <a:normAutofit fontScale="85000" lnSpcReduction="20000"/>
          </a:bodyPr>
          <a:lstStyle/>
          <a:p>
            <a:pPr marL="365760" indent="-283464" algn="just" eaLnBrk="1" fontAlgn="auto" hangingPunct="1">
              <a:spcAft>
                <a:spcPts val="0"/>
              </a:spcAft>
              <a:buFont typeface="Wingdings 2"/>
              <a:buNone/>
              <a:defRPr/>
            </a:pPr>
            <a:r>
              <a:rPr lang="tr-TR" sz="2800" b="1" dirty="0" smtClean="0"/>
              <a:t>D- MODERN YÖNETİM DÜŞÜNCESİ</a:t>
            </a:r>
          </a:p>
          <a:p>
            <a:pPr marL="365760" indent="-283464" algn="just" eaLnBrk="1" fontAlgn="auto" hangingPunct="1">
              <a:spcAft>
                <a:spcPts val="0"/>
              </a:spcAft>
              <a:buFont typeface="Wingdings 2"/>
              <a:buNone/>
              <a:defRPr/>
            </a:pPr>
            <a:r>
              <a:rPr lang="tr-TR" sz="2400" dirty="0" smtClean="0"/>
              <a:t>	Modern yönetim düşüncesi </a:t>
            </a:r>
            <a:r>
              <a:rPr lang="tr-TR" sz="2400" b="1" i="1" dirty="0" smtClean="0"/>
              <a:t>sistem yaklaşımı ve durumsallık yaklaşımından</a:t>
            </a:r>
            <a:r>
              <a:rPr lang="tr-TR" sz="2400" dirty="0" smtClean="0"/>
              <a:t> oluşmaktadır. </a:t>
            </a:r>
          </a:p>
          <a:p>
            <a:pPr marL="365760" indent="-283464" algn="just" eaLnBrk="1" fontAlgn="auto" hangingPunct="1">
              <a:spcAft>
                <a:spcPts val="0"/>
              </a:spcAft>
              <a:buFont typeface="Wingdings 2"/>
              <a:buNone/>
              <a:defRPr/>
            </a:pPr>
            <a:r>
              <a:rPr lang="tr-TR" sz="2400" dirty="0" smtClean="0"/>
              <a:t>1- Sistem Yaklaşımı:</a:t>
            </a:r>
          </a:p>
          <a:p>
            <a:pPr marL="365760" indent="-283464" algn="just" eaLnBrk="1" fontAlgn="auto" hangingPunct="1">
              <a:spcAft>
                <a:spcPts val="0"/>
              </a:spcAft>
              <a:buClrTx/>
              <a:buFont typeface="Wingdings" pitchFamily="2" charset="2"/>
              <a:buChar char="v"/>
              <a:defRPr/>
            </a:pPr>
            <a:r>
              <a:rPr lang="tr-TR" sz="2400" dirty="0" smtClean="0"/>
              <a:t>Her nasıl ki evren bir sistem ve evrendeki her oluşumun belirli bir sisteme bağlı olduğu kabul ediliyorsa, yönetim biliminde bir örgüt yada işletme de böyledir ve karşılıklı </a:t>
            </a:r>
            <a:r>
              <a:rPr lang="tr-TR" sz="2400" b="1" i="1" dirty="0" smtClean="0"/>
              <a:t>bağımlı ve birbirini etkileyen </a:t>
            </a:r>
            <a:r>
              <a:rPr lang="tr-TR" sz="2400" dirty="0" smtClean="0"/>
              <a:t>alt sistemlerden oluşur.</a:t>
            </a:r>
          </a:p>
          <a:p>
            <a:pPr marL="365760" indent="-283464" algn="just" eaLnBrk="1" fontAlgn="auto" hangingPunct="1">
              <a:spcAft>
                <a:spcPts val="0"/>
              </a:spcAft>
              <a:buClrTx/>
              <a:buFont typeface="Wingdings" pitchFamily="2" charset="2"/>
              <a:buChar char="v"/>
              <a:defRPr/>
            </a:pPr>
            <a:r>
              <a:rPr lang="tr-TR" sz="2400" dirty="0" smtClean="0"/>
              <a:t>Sistem, parçalardan oluşan, parçaların birbirleriyle ve dış çevreyle ilişkilerinin bulunduğu bir bütün olarak tanımlanmaktadır. Örgütler-işletmeler de sistemdirler ve alt sistemlerden oluşurlar. Bu yaklaşım işletmeye çeşitli alt sistemlerden oluşan, süreçleri ve amaçları olan bir bütün olarak bakar.</a:t>
            </a:r>
          </a:p>
          <a:p>
            <a:pPr marL="365760" indent="-283464" algn="just" eaLnBrk="1" fontAlgn="auto" hangingPunct="1">
              <a:spcAft>
                <a:spcPts val="0"/>
              </a:spcAft>
              <a:buClrTx/>
              <a:buFont typeface="Wingdings" pitchFamily="2" charset="2"/>
              <a:buChar char="v"/>
              <a:defRPr/>
            </a:pPr>
            <a:r>
              <a:rPr lang="tr-TR" sz="2400" dirty="0" smtClean="0"/>
              <a:t>Alt sistemler kendi aralarında ilişki içerisinde bulundukları gibi, ana sistemle de ilişkilidirler. İşletme bir ana sistemken, muhasebe-finansman fonksiyonu bir alt sistemdir. Bu alt sistemin pazarlama ve üretim gibi diğer alt sistemlerle ilişkisi bulunduğu gibi, işletmeyle de temel ve kaçınılmaz ilişkisi vardır. </a:t>
            </a:r>
          </a:p>
          <a:p>
            <a:pPr marL="365760" indent="-283464" algn="just" eaLnBrk="1" fontAlgn="auto" hangingPunct="1">
              <a:spcAft>
                <a:spcPts val="0"/>
              </a:spcAft>
              <a:buClrTx/>
              <a:buFont typeface="Wingdings" pitchFamily="2" charset="2"/>
              <a:buChar char="v"/>
              <a:defRPr/>
            </a:pPr>
            <a:r>
              <a:rPr lang="tr-TR" sz="2400" dirty="0" smtClean="0"/>
              <a:t>Çevreyle sıkı etkileşim içerisinde olan sistemlere, </a:t>
            </a:r>
            <a:r>
              <a:rPr lang="tr-TR" sz="2400" b="1" dirty="0" smtClean="0"/>
              <a:t>açık sistem</a:t>
            </a:r>
            <a:r>
              <a:rPr lang="tr-TR" sz="2400" dirty="0" smtClean="0"/>
              <a:t>, çevreyle çok az etkileşimi olan sistemlere </a:t>
            </a:r>
            <a:r>
              <a:rPr lang="tr-TR" sz="2400" b="1" dirty="0" smtClean="0"/>
              <a:t>kapalı sistem </a:t>
            </a:r>
            <a:r>
              <a:rPr lang="tr-TR" sz="2400" dirty="0" smtClean="0"/>
              <a:t>denir. Çevre kapalı sistemler için fazla bir öneme sahip değilken,açık sistemler için önemlidir, çünkü </a:t>
            </a:r>
            <a:r>
              <a:rPr lang="tr-TR" sz="2400" dirty="0" err="1" smtClean="0"/>
              <a:t>açk</a:t>
            </a:r>
            <a:r>
              <a:rPr lang="tr-TR" sz="2400" dirty="0" smtClean="0"/>
              <a:t> sis. Verimlilikleri çevreyi </a:t>
            </a:r>
            <a:r>
              <a:rPr lang="tr-TR" sz="2400" dirty="0" err="1" smtClean="0"/>
              <a:t>yönt</a:t>
            </a:r>
            <a:r>
              <a:rPr lang="tr-TR" sz="2400" dirty="0" smtClean="0"/>
              <a:t>. Yeteneğine bağlıdır.</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88" y="285750"/>
            <a:ext cx="8577262" cy="6286500"/>
          </a:xfrm>
        </p:spPr>
        <p:txBody>
          <a:bodyPr>
            <a:normAutofit fontScale="92500" lnSpcReduction="10000"/>
          </a:bodyPr>
          <a:lstStyle/>
          <a:p>
            <a:pPr marL="365760" indent="-283464" eaLnBrk="1" fontAlgn="auto" hangingPunct="1">
              <a:spcAft>
                <a:spcPts val="0"/>
              </a:spcAft>
              <a:buClrTx/>
              <a:buFont typeface="Wingdings" pitchFamily="2" charset="2"/>
              <a:buChar char="v"/>
              <a:defRPr/>
            </a:pPr>
            <a:r>
              <a:rPr lang="tr-TR" sz="2400" dirty="0" smtClean="0"/>
              <a:t>Tüm sistemlerde sistemin yapı ve işleyişini etkileyen faktörler bulunmaktadır. Sistemi kendi sınırları içinden etkileyen faktörlere </a:t>
            </a:r>
            <a:r>
              <a:rPr lang="tr-TR" sz="2400" i="1" dirty="0" smtClean="0"/>
              <a:t>değişken</a:t>
            </a:r>
            <a:r>
              <a:rPr lang="tr-TR" sz="2400" dirty="0" smtClean="0"/>
              <a:t>, sınırları dışından etkileyen faktörlere ise </a:t>
            </a:r>
            <a:r>
              <a:rPr lang="tr-TR" sz="2400" i="1" dirty="0" smtClean="0"/>
              <a:t>parametre </a:t>
            </a:r>
            <a:r>
              <a:rPr lang="tr-TR" sz="2400" dirty="0" smtClean="0"/>
              <a:t>denir. Kapalı sistemlerde </a:t>
            </a:r>
            <a:r>
              <a:rPr lang="tr-TR" sz="2400" i="1" dirty="0" smtClean="0"/>
              <a:t>sadece değişkenler </a:t>
            </a:r>
            <a:r>
              <a:rPr lang="tr-TR" sz="2400" dirty="0" smtClean="0"/>
              <a:t>etken durumda iken, açık sistemlerde </a:t>
            </a:r>
            <a:r>
              <a:rPr lang="tr-TR" sz="2400" i="1" dirty="0" smtClean="0"/>
              <a:t>hem değişkenler hem de parametreler </a:t>
            </a:r>
            <a:r>
              <a:rPr lang="tr-TR" sz="2400" dirty="0" smtClean="0"/>
              <a:t>sistemi etkiler.</a:t>
            </a:r>
          </a:p>
          <a:p>
            <a:pPr marL="365760" indent="-283464" eaLnBrk="1" fontAlgn="auto" hangingPunct="1">
              <a:spcAft>
                <a:spcPts val="0"/>
              </a:spcAft>
              <a:buFont typeface="Wingdings 2"/>
              <a:buNone/>
              <a:defRPr/>
            </a:pPr>
            <a:r>
              <a:rPr lang="tr-TR" sz="2400" b="1" dirty="0" smtClean="0"/>
              <a:t>2- Durumsallık Yaklaşımı</a:t>
            </a:r>
          </a:p>
          <a:p>
            <a:pPr marL="365760" indent="-283464" eaLnBrk="1" fontAlgn="auto" hangingPunct="1">
              <a:spcAft>
                <a:spcPts val="0"/>
              </a:spcAft>
              <a:buClrTx/>
              <a:buFont typeface="Wingdings" pitchFamily="2" charset="2"/>
              <a:buChar char="v"/>
              <a:defRPr/>
            </a:pPr>
            <a:r>
              <a:rPr lang="tr-TR" sz="2400" dirty="0" smtClean="0"/>
              <a:t>Durumsallık yaklaşımına göre örgütler, çevresel faktörlerden etkilenir; bu nedenle, dinamik bir çevrede sabit ilkelere bağlı kalmak yanlıştır. Durumsallık yaklaşımına göre, örgütler değişmez ilkelere göre değil, içinde faaliyet gösterdiği çevrenin koşullarına göre şekillenir. Bunun için örgütler çevresel koşullara uyum sağlayacak esnek ve organik yapılar olmak durumundadırlar.</a:t>
            </a:r>
          </a:p>
          <a:p>
            <a:pPr marL="365760" indent="-283464" eaLnBrk="1" fontAlgn="auto" hangingPunct="1">
              <a:spcAft>
                <a:spcPts val="0"/>
              </a:spcAft>
              <a:buClrTx/>
              <a:buFont typeface="Wingdings" pitchFamily="2" charset="2"/>
              <a:buChar char="v"/>
              <a:defRPr/>
            </a:pPr>
            <a:r>
              <a:rPr lang="tr-TR" sz="2400" dirty="0" smtClean="0"/>
              <a:t>Bir örgütün yapısı etkileyebilecek bir çok iç ve dış faktör bulunmaktadır. Bu faktörlerden iç faktörler; faaliyetler, çalışanların nitelikleri, kullanılan teknolojinin seviyesi ve işletmenin amaçlarıdır. Dış faktörler ise; rekabet, devlet müdahaleleri, müşteriler ve Pazar şartlarıdır. </a:t>
            </a:r>
          </a:p>
          <a:p>
            <a:pPr marL="365760" indent="-283464" eaLnBrk="1" fontAlgn="auto" hangingPunct="1">
              <a:spcAft>
                <a:spcPts val="0"/>
              </a:spcAft>
              <a:buFont typeface="Wingdings 2"/>
              <a:buNone/>
              <a:defRPr/>
            </a:pPr>
            <a:endParaRPr lang="tr-TR"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2 İçerik Yer Tutucusu"/>
          <p:cNvSpPr>
            <a:spLocks noGrp="1"/>
          </p:cNvSpPr>
          <p:nvPr>
            <p:ph sz="quarter" idx="1"/>
          </p:nvPr>
        </p:nvSpPr>
        <p:spPr>
          <a:xfrm>
            <a:off x="285750" y="214313"/>
            <a:ext cx="8648700" cy="6286500"/>
          </a:xfrm>
        </p:spPr>
        <p:txBody>
          <a:bodyPr/>
          <a:lstStyle/>
          <a:p>
            <a:pPr algn="just" eaLnBrk="1" hangingPunct="1">
              <a:buClrTx/>
              <a:buFont typeface="Wingdings" pitchFamily="2" charset="2"/>
              <a:buChar char="v"/>
            </a:pPr>
            <a:r>
              <a:rPr lang="tr-TR" sz="2400" i="1" smtClean="0"/>
              <a:t>Çevre ve teknoloji </a:t>
            </a:r>
            <a:r>
              <a:rPr lang="tr-TR" sz="2400" smtClean="0"/>
              <a:t>kavramları üzerinde yoğunlaşan Durumsallık Yaklaşımı, bu iki kavramın gerektiği gibi analizi sonucunda bir işletmenin organizasyon yapısı ve süreçlerinin nasıl şekillendirilmesi gerektiği üzerinde durur.</a:t>
            </a:r>
          </a:p>
          <a:p>
            <a:pPr algn="just" eaLnBrk="1" hangingPunct="1">
              <a:buClrTx/>
              <a:buFont typeface="Wingdings 2" pitchFamily="18" charset="2"/>
              <a:buNone/>
            </a:pPr>
            <a:endParaRPr lang="tr-TR" sz="2400" smtClean="0"/>
          </a:p>
          <a:p>
            <a:pPr algn="just" eaLnBrk="1" hangingPunct="1">
              <a:buFont typeface="Wingdings 2" pitchFamily="18" charset="2"/>
              <a:buNone/>
            </a:pPr>
            <a:r>
              <a:rPr lang="tr-TR" sz="2400" b="1" smtClean="0"/>
              <a:t>Modern Yönetim Yaklaşımının Eleştirisi</a:t>
            </a:r>
          </a:p>
          <a:p>
            <a:pPr algn="just" eaLnBrk="1" hangingPunct="1">
              <a:buClrTx/>
              <a:buFont typeface="Wingdings" pitchFamily="2" charset="2"/>
              <a:buChar char="v"/>
            </a:pPr>
            <a:r>
              <a:rPr lang="tr-TR" sz="2400" smtClean="0"/>
              <a:t>Durumsallık yaklaşımının ilkelerden ve kurallardan değil, günün koşullarından hareket etmesi, yönetimin “pratik” ve “faydacı” doğasına uygun düşmektedir.  Ancak bu yaklaşım aynı zamanda yönetimde </a:t>
            </a:r>
            <a:r>
              <a:rPr lang="tr-TR" sz="2400" i="1" smtClean="0"/>
              <a:t>ilke yokluğu </a:t>
            </a:r>
            <a:r>
              <a:rPr lang="tr-TR" sz="2400" smtClean="0"/>
              <a:t>anlamına gelmektedir.</a:t>
            </a:r>
          </a:p>
          <a:p>
            <a:pPr algn="just" eaLnBrk="1" hangingPunct="1">
              <a:buClrTx/>
              <a:buFont typeface="Wingdings" pitchFamily="2" charset="2"/>
              <a:buChar char="v"/>
            </a:pPr>
            <a:r>
              <a:rPr lang="tr-TR" sz="2400" smtClean="0"/>
              <a:t>Durumsallık yaklaşımı her yerde ve her zaman geçerli yönetim ilkeleri kabul etmediği gibi, her yerde ve her zaman geçerli bir </a:t>
            </a:r>
            <a:r>
              <a:rPr lang="tr-TR" sz="2400" i="1" smtClean="0"/>
              <a:t>iletişim türünü </a:t>
            </a:r>
            <a:r>
              <a:rPr lang="tr-TR" sz="2400" smtClean="0"/>
              <a:t>de kabul etmemektedir.</a:t>
            </a:r>
          </a:p>
          <a:p>
            <a:pPr algn="just" eaLnBrk="1" hangingPunct="1">
              <a:buFont typeface="Wingdings 2" pitchFamily="18" charset="2"/>
              <a:buNone/>
            </a:pPr>
            <a:endParaRPr lang="tr-TR" sz="24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285750" y="214313"/>
            <a:ext cx="8648700" cy="6357937"/>
          </a:xfrm>
        </p:spPr>
        <p:txBody>
          <a:bodyPr>
            <a:normAutofit fontScale="92500" lnSpcReduction="10000"/>
          </a:bodyPr>
          <a:lstStyle/>
          <a:p>
            <a:pPr marL="365760" indent="-283464" algn="just" eaLnBrk="1" fontAlgn="auto" hangingPunct="1">
              <a:spcAft>
                <a:spcPts val="0"/>
              </a:spcAft>
              <a:buFont typeface="Wingdings 2"/>
              <a:buNone/>
              <a:defRPr/>
            </a:pPr>
            <a:r>
              <a:rPr lang="tr-TR" sz="2400" b="1" dirty="0" smtClean="0"/>
              <a:t>E- ÇAĞDAŞ  YÖNETİM DÜŞÜNCESİ</a:t>
            </a:r>
          </a:p>
          <a:p>
            <a:pPr marL="365760" indent="-283464" algn="just" eaLnBrk="1" fontAlgn="auto" hangingPunct="1">
              <a:spcAft>
                <a:spcPts val="0"/>
              </a:spcAft>
              <a:buFont typeface="Wingdings 2"/>
              <a:buNone/>
              <a:defRPr/>
            </a:pPr>
            <a:endParaRPr lang="tr-TR" sz="2400" b="1" dirty="0" smtClean="0"/>
          </a:p>
          <a:p>
            <a:pPr marL="365760" indent="-283464" algn="just" eaLnBrk="1" fontAlgn="auto" hangingPunct="1">
              <a:spcAft>
                <a:spcPts val="0"/>
              </a:spcAft>
              <a:buFont typeface="Wingdings 2"/>
              <a:buNone/>
              <a:defRPr/>
            </a:pPr>
            <a:r>
              <a:rPr lang="tr-TR" sz="2400" b="1" dirty="0" smtClean="0"/>
              <a:t>A-Çağdaş Yönetim Yaklaşımları</a:t>
            </a:r>
          </a:p>
          <a:p>
            <a:pPr marL="365760" indent="-283464" algn="just" eaLnBrk="1" fontAlgn="auto" hangingPunct="1">
              <a:spcAft>
                <a:spcPts val="0"/>
              </a:spcAft>
              <a:buClrTx/>
              <a:buFont typeface="Wingdings" pitchFamily="2" charset="2"/>
              <a:buChar char="v"/>
              <a:defRPr/>
            </a:pPr>
            <a:r>
              <a:rPr lang="tr-TR" sz="2400" dirty="0" smtClean="0"/>
              <a:t>Yönetimde modern yaklaşımlardan sonra çağdaş yaklaşımlar gelmektedir. Çağdaş yönetim yaklaşımları, </a:t>
            </a:r>
            <a:r>
              <a:rPr lang="tr-TR" sz="2400" b="1" i="1" dirty="0" smtClean="0"/>
              <a:t>Toplam Kalite Yönetimi, Değişim Mühendisliği, Reorganizasyon, Küçülme, Benchmarking, Öğrenen Organizasyonlar</a:t>
            </a:r>
            <a:r>
              <a:rPr lang="tr-TR" sz="2400" dirty="0" smtClean="0"/>
              <a:t> gibi adlar altında gelişmektedir.</a:t>
            </a:r>
          </a:p>
          <a:p>
            <a:pPr marL="365760" indent="-283464" algn="just" eaLnBrk="1" fontAlgn="auto" hangingPunct="1">
              <a:spcAft>
                <a:spcPts val="0"/>
              </a:spcAft>
              <a:buFont typeface="Wingdings 2"/>
              <a:buNone/>
              <a:defRPr/>
            </a:pPr>
            <a:r>
              <a:rPr lang="tr-TR" sz="2400" i="1" dirty="0" smtClean="0">
                <a:solidFill>
                  <a:srgbClr val="0070C0"/>
                </a:solidFill>
              </a:rPr>
              <a:t>1- Toplam Kalite Yönetimi</a:t>
            </a:r>
          </a:p>
          <a:p>
            <a:pPr marL="365760" indent="-283464" algn="just" eaLnBrk="1" fontAlgn="auto" hangingPunct="1">
              <a:spcAft>
                <a:spcPts val="0"/>
              </a:spcAft>
              <a:buClrTx/>
              <a:buFont typeface="Wingdings" pitchFamily="2" charset="2"/>
              <a:buChar char="v"/>
              <a:defRPr/>
            </a:pPr>
            <a:r>
              <a:rPr lang="tr-TR" sz="2400" dirty="0" smtClean="0"/>
              <a:t>Kalite, müşteri beklentilerinin karşılanma düzeyidir. Toplam Kalite ise, kalitenin ürün merkezli olmaktan çıkarılıp, tüm işletme faaliyetlerini kapsayacak şekilde ele alınmasıdır. </a:t>
            </a:r>
          </a:p>
          <a:p>
            <a:pPr marL="365760" indent="-283464" algn="just" eaLnBrk="1" fontAlgn="auto" hangingPunct="1">
              <a:spcAft>
                <a:spcPts val="0"/>
              </a:spcAft>
              <a:buClrTx/>
              <a:buFont typeface="Wingdings" pitchFamily="2" charset="2"/>
              <a:buChar char="v"/>
              <a:defRPr/>
            </a:pPr>
            <a:r>
              <a:rPr lang="tr-TR" sz="2400" dirty="0" smtClean="0"/>
              <a:t>1980’li yıllardan sonra yaygınlık kazanan ve çıkış yeri Japonya olan TKY dört temel ilke üzerine kurulmuştur. </a:t>
            </a:r>
          </a:p>
          <a:p>
            <a:pPr marL="640080" lvl="1" indent="-237744" algn="just" eaLnBrk="1" fontAlgn="auto" hangingPunct="1">
              <a:spcAft>
                <a:spcPts val="0"/>
              </a:spcAft>
              <a:buFontTx/>
              <a:buChar char="-"/>
              <a:defRPr/>
            </a:pPr>
            <a:r>
              <a:rPr lang="tr-TR" sz="2000" dirty="0" smtClean="0"/>
              <a:t>Müşteri önceliği</a:t>
            </a:r>
          </a:p>
          <a:p>
            <a:pPr marL="640080" lvl="1" indent="-237744" algn="just" eaLnBrk="1" fontAlgn="auto" hangingPunct="1">
              <a:spcAft>
                <a:spcPts val="0"/>
              </a:spcAft>
              <a:buFontTx/>
              <a:buChar char="-"/>
              <a:defRPr/>
            </a:pPr>
            <a:r>
              <a:rPr lang="tr-TR" sz="2000" dirty="0" smtClean="0"/>
              <a:t>Çalışanların Kenetlenmesi</a:t>
            </a:r>
          </a:p>
          <a:p>
            <a:pPr marL="640080" lvl="1" indent="-237744" algn="just" eaLnBrk="1" fontAlgn="auto" hangingPunct="1">
              <a:spcAft>
                <a:spcPts val="0"/>
              </a:spcAft>
              <a:buFontTx/>
              <a:buChar char="-"/>
              <a:defRPr/>
            </a:pPr>
            <a:r>
              <a:rPr lang="tr-TR" sz="2000" dirty="0" smtClean="0"/>
              <a:t>Ekonomik rantabilite</a:t>
            </a:r>
          </a:p>
          <a:p>
            <a:pPr marL="640080" lvl="1" indent="-237744" algn="just" eaLnBrk="1" fontAlgn="auto" hangingPunct="1">
              <a:spcAft>
                <a:spcPts val="0"/>
              </a:spcAft>
              <a:buFontTx/>
              <a:buChar char="-"/>
              <a:defRPr/>
            </a:pPr>
            <a:r>
              <a:rPr lang="tr-TR" sz="2000" dirty="0" err="1" smtClean="0"/>
              <a:t>Kaizen</a:t>
            </a:r>
            <a:r>
              <a:rPr lang="tr-TR" sz="2000" dirty="0" smtClean="0"/>
              <a:t> (sürekli gelişme) </a:t>
            </a:r>
          </a:p>
          <a:p>
            <a:pPr marL="365760" indent="-283464" algn="just" eaLnBrk="1" fontAlgn="auto" hangingPunct="1">
              <a:spcAft>
                <a:spcPts val="0"/>
              </a:spcAft>
              <a:buFont typeface="Wingdings 2"/>
              <a:buNone/>
              <a:defRPr/>
            </a:pPr>
            <a:r>
              <a:rPr lang="tr-TR" sz="2400" dirty="0" smtClean="0"/>
              <a:t> </a:t>
            </a:r>
          </a:p>
          <a:p>
            <a:pPr marL="365760" indent="-283464" algn="just" eaLnBrk="1" fontAlgn="auto" hangingPunct="1">
              <a:spcAft>
                <a:spcPts val="0"/>
              </a:spcAft>
              <a:buFont typeface="Wingdings 2"/>
              <a:buNone/>
              <a:defRPr/>
            </a:pPr>
            <a:endParaRPr lang="tr-TR" sz="2400"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2 İçerik Yer Tutucusu"/>
          <p:cNvSpPr>
            <a:spLocks noGrp="1"/>
          </p:cNvSpPr>
          <p:nvPr>
            <p:ph sz="quarter" idx="1"/>
          </p:nvPr>
        </p:nvSpPr>
        <p:spPr>
          <a:xfrm>
            <a:off x="214313" y="214313"/>
            <a:ext cx="8720137" cy="6357937"/>
          </a:xfrm>
        </p:spPr>
        <p:txBody>
          <a:bodyPr/>
          <a:lstStyle/>
          <a:p>
            <a:pPr algn="just" eaLnBrk="1" hangingPunct="1">
              <a:buFont typeface="Wingdings 2" pitchFamily="18" charset="2"/>
              <a:buNone/>
            </a:pPr>
            <a:r>
              <a:rPr lang="tr-TR" sz="2400" i="1" smtClean="0">
                <a:solidFill>
                  <a:srgbClr val="0070C0"/>
                </a:solidFill>
              </a:rPr>
              <a:t>2-Reorganizasyon</a:t>
            </a:r>
          </a:p>
          <a:p>
            <a:pPr algn="just" eaLnBrk="1" hangingPunct="1">
              <a:buClrTx/>
              <a:buFont typeface="Wingdings" pitchFamily="2" charset="2"/>
              <a:buChar char="v"/>
            </a:pPr>
            <a:r>
              <a:rPr lang="tr-TR" sz="2400" smtClean="0"/>
              <a:t>Açık bir sistem olmanın doğal bir sonucu olarak örgütler değişik </a:t>
            </a:r>
            <a:r>
              <a:rPr lang="tr-TR" sz="2400" b="1" i="1" smtClean="0"/>
              <a:t>çevresel faktörler </a:t>
            </a:r>
            <a:r>
              <a:rPr lang="tr-TR" sz="2400" smtClean="0"/>
              <a:t>tarafından etkilenir.  Bu etkileşim sürecini başarıyla yönetemeyen örgütler zamanla yetersizleşirler.  Reorganizasyon, bu yetersizleşmeyi ortadan kaldırma ve mevcut şartlar doğrultusunda yeniden yapılandırmayı içerir.</a:t>
            </a:r>
          </a:p>
          <a:p>
            <a:pPr algn="just" eaLnBrk="1" hangingPunct="1">
              <a:buFont typeface="Wingdings 2" pitchFamily="18" charset="2"/>
              <a:buNone/>
            </a:pPr>
            <a:r>
              <a:rPr lang="tr-TR" sz="2400" i="1" smtClean="0">
                <a:solidFill>
                  <a:srgbClr val="0070C0"/>
                </a:solidFill>
              </a:rPr>
              <a:t>3- Değişim Mühendisliği</a:t>
            </a:r>
          </a:p>
          <a:p>
            <a:pPr algn="just" eaLnBrk="1" hangingPunct="1">
              <a:buClrTx/>
              <a:buFont typeface="Wingdings" pitchFamily="2" charset="2"/>
              <a:buChar char="v"/>
            </a:pPr>
            <a:r>
              <a:rPr lang="tr-TR" sz="2400" smtClean="0"/>
              <a:t>Değişim mühendisliği, süreçlerin yeniden yapılandırılması, ve tüm sistemlerin yenilenmesi anlamına gelir. Özellikle onarımı mümkün olmayan sistemlerde süreçlerin tamamı yenilenerek sistem yeniden kurulur.</a:t>
            </a:r>
          </a:p>
          <a:p>
            <a:pPr algn="just" eaLnBrk="1" hangingPunct="1">
              <a:buFont typeface="Wingdings 2" pitchFamily="18" charset="2"/>
              <a:buNone/>
            </a:pPr>
            <a:r>
              <a:rPr lang="tr-TR" sz="2400" i="1" smtClean="0">
                <a:solidFill>
                  <a:srgbClr val="0070C0"/>
                </a:solidFill>
              </a:rPr>
              <a:t>4- Benchmarking (kıyaslama- en iyi uygulamaların adaptasyonu)</a:t>
            </a:r>
          </a:p>
          <a:p>
            <a:pPr algn="just" eaLnBrk="1" hangingPunct="1">
              <a:buClrTx/>
              <a:buFont typeface="Wingdings" pitchFamily="2" charset="2"/>
              <a:buChar char="v"/>
            </a:pPr>
            <a:r>
              <a:rPr lang="tr-TR" sz="2400" smtClean="0"/>
              <a:t>Bir işletmenin faaliyet gösterdiği sektördeki en iyi işletmeleri </a:t>
            </a:r>
            <a:r>
              <a:rPr lang="tr-TR" sz="2400" b="1" i="1" smtClean="0"/>
              <a:t>taklit </a:t>
            </a:r>
            <a:r>
              <a:rPr lang="tr-TR" sz="2400" smtClean="0"/>
              <a:t>ederek, kendi durumunu onlarla </a:t>
            </a:r>
            <a:r>
              <a:rPr lang="tr-TR" sz="2400" b="1" i="1" smtClean="0"/>
              <a:t>kıyaslayarak</a:t>
            </a:r>
            <a:r>
              <a:rPr lang="tr-TR" sz="2400" smtClean="0"/>
              <a:t>, eksiklerini gidermeye çalışma yaklaşımıdır. </a:t>
            </a:r>
            <a:endParaRPr lang="tr-TR" sz="2400" i="1" smtClean="0"/>
          </a:p>
          <a:p>
            <a:pPr algn="just" eaLnBrk="1" hangingPunct="1">
              <a:buFontTx/>
              <a:buChar char="-"/>
            </a:pPr>
            <a:endParaRPr lang="tr-TR" sz="2400" smtClean="0"/>
          </a:p>
          <a:p>
            <a:pPr algn="just" eaLnBrk="1" hangingPunct="1">
              <a:buFont typeface="Wingdings 2" pitchFamily="18" charset="2"/>
              <a:buNone/>
            </a:pPr>
            <a:endParaRPr lang="tr-TR" sz="2400" i="1" smtClean="0"/>
          </a:p>
          <a:p>
            <a:pPr algn="just" eaLnBrk="1" hangingPunct="1">
              <a:buFont typeface="Wingdings 2" pitchFamily="18" charset="2"/>
              <a:buNone/>
            </a:pPr>
            <a:endParaRPr lang="tr-TR" sz="24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285750" y="285750"/>
            <a:ext cx="8648700" cy="6215063"/>
          </a:xfrm>
        </p:spPr>
        <p:txBody>
          <a:bodyPr>
            <a:normAutofit lnSpcReduction="10000"/>
          </a:bodyPr>
          <a:lstStyle/>
          <a:p>
            <a:pPr marL="365760" indent="-283464" algn="just" eaLnBrk="1" fontAlgn="auto" hangingPunct="1">
              <a:spcAft>
                <a:spcPts val="0"/>
              </a:spcAft>
              <a:buFont typeface="Wingdings 2"/>
              <a:buNone/>
              <a:defRPr/>
            </a:pPr>
            <a:r>
              <a:rPr lang="tr-TR" sz="2400" i="1" dirty="0" smtClean="0">
                <a:solidFill>
                  <a:srgbClr val="0070C0"/>
                </a:solidFill>
              </a:rPr>
              <a:t>5- Küçülme ve Kademe Azaltma:</a:t>
            </a:r>
          </a:p>
          <a:p>
            <a:pPr marL="365760" indent="-283464" algn="just" eaLnBrk="1" fontAlgn="auto" hangingPunct="1">
              <a:spcAft>
                <a:spcPts val="0"/>
              </a:spcAft>
              <a:buClrTx/>
              <a:buFont typeface="Wingdings" pitchFamily="2" charset="2"/>
              <a:buChar char="v"/>
              <a:defRPr/>
            </a:pPr>
            <a:r>
              <a:rPr lang="tr-TR" sz="2400" dirty="0" smtClean="0"/>
              <a:t>Büyümenin getirdiği </a:t>
            </a:r>
            <a:r>
              <a:rPr lang="tr-TR" sz="2400" b="1" i="1" dirty="0" smtClean="0"/>
              <a:t>hantallık</a:t>
            </a:r>
            <a:r>
              <a:rPr lang="tr-TR" sz="2400" dirty="0" smtClean="0"/>
              <a:t> ve </a:t>
            </a:r>
            <a:r>
              <a:rPr lang="tr-TR" sz="2400" b="1" i="1" dirty="0" smtClean="0"/>
              <a:t>işleyiş zorluklarından </a:t>
            </a:r>
            <a:r>
              <a:rPr lang="tr-TR" sz="2400" dirty="0" smtClean="0"/>
              <a:t>kurtulmak için, son yıllarda küçülme ve kademe azaltma yaklaşımı geliştirilmeye başlamıştır.  </a:t>
            </a:r>
          </a:p>
          <a:p>
            <a:pPr marL="365760" indent="-283464" algn="just" eaLnBrk="1" fontAlgn="auto" hangingPunct="1">
              <a:spcAft>
                <a:spcPts val="0"/>
              </a:spcAft>
              <a:buClrTx/>
              <a:buFont typeface="Wingdings" pitchFamily="2" charset="2"/>
              <a:buChar char="v"/>
              <a:defRPr/>
            </a:pPr>
            <a:r>
              <a:rPr lang="tr-TR" sz="2400" dirty="0" smtClean="0"/>
              <a:t>Buradaki küçülme rekabet gücünü arttıracak bir yol olarak görülmelidir.  </a:t>
            </a:r>
            <a:r>
              <a:rPr lang="tr-TR" sz="2400" b="1" i="1" dirty="0" smtClean="0"/>
              <a:t>Küçülme çalışanların sayısının, maliyetlerin ve gereksiz iş yükünün azaltılması ve bu sayede gücün arttırılması </a:t>
            </a:r>
            <a:r>
              <a:rPr lang="tr-TR" sz="2400" dirty="0" smtClean="0"/>
              <a:t>anlamına gelir.</a:t>
            </a:r>
          </a:p>
          <a:p>
            <a:pPr marL="365760" indent="-283464" algn="just" eaLnBrk="1" fontAlgn="auto" hangingPunct="1">
              <a:spcAft>
                <a:spcPts val="0"/>
              </a:spcAft>
              <a:buClrTx/>
              <a:buFont typeface="Wingdings" pitchFamily="2" charset="2"/>
              <a:buChar char="v"/>
              <a:defRPr/>
            </a:pPr>
            <a:r>
              <a:rPr lang="tr-TR" sz="2400" dirty="0" smtClean="0"/>
              <a:t>Kademe azaltma ise, örgütte </a:t>
            </a:r>
            <a:r>
              <a:rPr lang="tr-TR" sz="2400" b="1" i="1" dirty="0" smtClean="0"/>
              <a:t>hiyerarşinin</a:t>
            </a:r>
            <a:r>
              <a:rPr lang="tr-TR" sz="2400" dirty="0" smtClean="0"/>
              <a:t> en alt kademesi ile en üst kademesi arasındaki mesafeyi azaltmaktır. </a:t>
            </a:r>
          </a:p>
          <a:p>
            <a:pPr marL="365760" indent="-283464" algn="just" eaLnBrk="1" fontAlgn="auto" hangingPunct="1">
              <a:spcAft>
                <a:spcPts val="0"/>
              </a:spcAft>
              <a:buFont typeface="Wingdings 2"/>
              <a:buNone/>
              <a:defRPr/>
            </a:pPr>
            <a:r>
              <a:rPr lang="tr-TR" sz="2400" i="1" dirty="0" smtClean="0">
                <a:solidFill>
                  <a:srgbClr val="0070C0"/>
                </a:solidFill>
              </a:rPr>
              <a:t>6- Öğrenen Organizasyonlar</a:t>
            </a:r>
          </a:p>
          <a:p>
            <a:pPr marL="365760" indent="-283464" algn="just" eaLnBrk="1" fontAlgn="auto" hangingPunct="1">
              <a:spcAft>
                <a:spcPts val="0"/>
              </a:spcAft>
              <a:buClrTx/>
              <a:buFont typeface="Wingdings" pitchFamily="2" charset="2"/>
              <a:buChar char="v"/>
              <a:defRPr/>
            </a:pPr>
            <a:r>
              <a:rPr lang="tr-TR" sz="2400" dirty="0" smtClean="0"/>
              <a:t>Bir örgütte yaşanılan tecrübelerden örgüt yararına sonuç çıkarmak anlamına gelir. Bu sayede örgütlerin değişen </a:t>
            </a:r>
            <a:r>
              <a:rPr lang="tr-TR" sz="2400" b="1" i="1" dirty="0" smtClean="0"/>
              <a:t>çevresel şartlara </a:t>
            </a:r>
            <a:r>
              <a:rPr lang="tr-TR" sz="2400" dirty="0" smtClean="0"/>
              <a:t>daha iyi uyum sağlaması amaçlanır.</a:t>
            </a:r>
          </a:p>
          <a:p>
            <a:pPr marL="365760" indent="-283464" algn="just" eaLnBrk="1" fontAlgn="auto" hangingPunct="1">
              <a:spcAft>
                <a:spcPts val="0"/>
              </a:spcAft>
              <a:buClrTx/>
              <a:buFont typeface="Wingdings" pitchFamily="2" charset="2"/>
              <a:buChar char="v"/>
              <a:defRPr/>
            </a:pPr>
            <a:r>
              <a:rPr lang="tr-TR" sz="2400" dirty="0" smtClean="0"/>
              <a:t>Personelin sürekli geliştirilmesi ve bunun sistematik bir işleyişe kavuşturulması öğrenen örgüt olmakla mümkündür</a:t>
            </a:r>
            <a:r>
              <a:rPr lang="tr-TR" sz="2400" i="1" dirty="0" smtClean="0"/>
              <a:t>.</a:t>
            </a:r>
          </a:p>
          <a:p>
            <a:pPr marL="365760" indent="-283464" algn="just" eaLnBrk="1" fontAlgn="auto" hangingPunct="1">
              <a:spcAft>
                <a:spcPts val="0"/>
              </a:spcAft>
              <a:buFont typeface="Wingdings 2"/>
              <a:buNone/>
              <a:defRPr/>
            </a:pPr>
            <a:endParaRPr lang="tr-TR"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214313" y="214313"/>
            <a:ext cx="8715375" cy="6357937"/>
          </a:xfrm>
        </p:spPr>
        <p:txBody>
          <a:bodyPr>
            <a:normAutofit fontScale="92500" lnSpcReduction="20000"/>
          </a:bodyPr>
          <a:lstStyle/>
          <a:p>
            <a:pPr marL="365760" indent="-283464" algn="just" eaLnBrk="1" fontAlgn="auto" hangingPunct="1">
              <a:spcAft>
                <a:spcPts val="0"/>
              </a:spcAft>
              <a:buFont typeface="Wingdings 2"/>
              <a:buNone/>
              <a:defRPr/>
            </a:pPr>
            <a:r>
              <a:rPr lang="tr-TR" sz="3600" b="1" dirty="0" smtClean="0"/>
              <a:t>B- Bilimsel Yönetim Yaklaşımları</a:t>
            </a:r>
          </a:p>
          <a:p>
            <a:pPr marL="365760" indent="-283464" algn="just" eaLnBrk="1" fontAlgn="auto" hangingPunct="1">
              <a:spcAft>
                <a:spcPts val="0"/>
              </a:spcAft>
              <a:buFont typeface="Wingdings 2"/>
              <a:buNone/>
              <a:defRPr/>
            </a:pPr>
            <a:r>
              <a:rPr lang="tr-TR" sz="2800" dirty="0" smtClean="0"/>
              <a:t>1- Klasik Yönetim Düşüncesi</a:t>
            </a:r>
          </a:p>
          <a:p>
            <a:pPr marL="365760" indent="-283464" algn="just" eaLnBrk="1" fontAlgn="auto" hangingPunct="1">
              <a:spcAft>
                <a:spcPts val="0"/>
              </a:spcAft>
              <a:buClrTx/>
              <a:buFont typeface="Wingdings" pitchFamily="2" charset="2"/>
              <a:buChar char="v"/>
              <a:defRPr/>
            </a:pPr>
            <a:r>
              <a:rPr lang="tr-TR" sz="2400" dirty="0" smtClean="0"/>
              <a:t>Klasik örgüt yaklaşımlarının biçimlenmesinden önce atölye düzeyinde yönetim uygulamaları vardır. Atölye düzeyinde yönetim, karmaşık olmayan bir iş ortamında, iletişimin kolay ve daha çok yüz yüze işlediği, kontrolün kolay olduğu bir süreç anlamına gelmekteydi. Yöneticilik genellikle iş sahipliğiyle aynı anlamı taşıyordu ve henüz profesyonel bir yöneticilik faaliyeti yoktu.</a:t>
            </a:r>
          </a:p>
          <a:p>
            <a:pPr marL="365760" indent="-283464" algn="just" eaLnBrk="1" fontAlgn="auto" hangingPunct="1">
              <a:spcAft>
                <a:spcPts val="0"/>
              </a:spcAft>
              <a:buClrTx/>
              <a:buFont typeface="Wingdings" pitchFamily="2" charset="2"/>
              <a:buChar char="v"/>
              <a:defRPr/>
            </a:pPr>
            <a:r>
              <a:rPr lang="tr-TR" sz="2400" dirty="0" smtClean="0"/>
              <a:t>Klasik örgütler üç ayrı grupta incelenmektedir. Bunlar; </a:t>
            </a:r>
            <a:r>
              <a:rPr lang="tr-TR" sz="2400" dirty="0" err="1" smtClean="0"/>
              <a:t>Frederick</a:t>
            </a:r>
            <a:r>
              <a:rPr lang="tr-TR" sz="2400" dirty="0" smtClean="0"/>
              <a:t> Taylor’un öncülüğünü yaptığı </a:t>
            </a:r>
            <a:r>
              <a:rPr lang="tr-TR" sz="2400" b="1" i="1" dirty="0" smtClean="0"/>
              <a:t>Bilimsel Yönetim Yaklaşımı</a:t>
            </a:r>
            <a:r>
              <a:rPr lang="tr-TR" sz="2400" dirty="0" smtClean="0"/>
              <a:t>, Henry </a:t>
            </a:r>
            <a:r>
              <a:rPr lang="tr-TR" sz="2400" dirty="0" err="1" smtClean="0"/>
              <a:t>Fayol’un</a:t>
            </a:r>
            <a:r>
              <a:rPr lang="tr-TR" sz="2400" dirty="0" smtClean="0"/>
              <a:t> öncülüğünde gelişen </a:t>
            </a:r>
            <a:r>
              <a:rPr lang="tr-TR" sz="2400" b="1" i="1" dirty="0" smtClean="0"/>
              <a:t>Yönetim Süreci Yaklaşımı </a:t>
            </a:r>
            <a:r>
              <a:rPr lang="tr-TR" sz="2400" dirty="0" smtClean="0"/>
              <a:t>ve </a:t>
            </a:r>
            <a:r>
              <a:rPr lang="tr-TR" sz="2400" dirty="0" err="1" smtClean="0"/>
              <a:t>Max</a:t>
            </a:r>
            <a:r>
              <a:rPr lang="tr-TR" sz="2400" dirty="0" smtClean="0"/>
              <a:t> </a:t>
            </a:r>
            <a:r>
              <a:rPr lang="tr-TR" sz="2400" dirty="0" err="1" smtClean="0"/>
              <a:t>Weber’in</a:t>
            </a:r>
            <a:r>
              <a:rPr lang="tr-TR" sz="2400" dirty="0" smtClean="0"/>
              <a:t> geliştirdiği </a:t>
            </a:r>
            <a:r>
              <a:rPr lang="tr-TR" sz="2400" b="1" i="1" dirty="0" smtClean="0"/>
              <a:t>Bürokrasi Yaklaşımıdır</a:t>
            </a:r>
            <a:r>
              <a:rPr lang="tr-TR" sz="2400" dirty="0" smtClean="0"/>
              <a:t>. </a:t>
            </a:r>
          </a:p>
          <a:p>
            <a:pPr marL="365760" indent="-283464" algn="just" eaLnBrk="1" fontAlgn="auto" hangingPunct="1">
              <a:spcAft>
                <a:spcPts val="0"/>
              </a:spcAft>
              <a:buClrTx/>
              <a:buFont typeface="Wingdings" pitchFamily="2" charset="2"/>
              <a:buChar char="v"/>
              <a:defRPr/>
            </a:pPr>
            <a:r>
              <a:rPr lang="tr-TR" sz="2400" dirty="0" smtClean="0"/>
              <a:t>Klasik teori üç ana fikir etrafında gelişmiştir. Birincisi işlerin görülmesinde insan unsurunun makineler yardımıyla </a:t>
            </a:r>
            <a:r>
              <a:rPr lang="tr-TR" sz="2400" b="1" i="1" dirty="0" smtClean="0"/>
              <a:t>etkin </a:t>
            </a:r>
            <a:r>
              <a:rPr lang="tr-TR" sz="2400" dirty="0" smtClean="0"/>
              <a:t>biçimde kullanılması, ikinci olarak formel organizasyon yapısının bir </a:t>
            </a:r>
            <a:r>
              <a:rPr lang="tr-TR" sz="2400" b="1" i="1" dirty="0" smtClean="0"/>
              <a:t>düzen </a:t>
            </a:r>
            <a:r>
              <a:rPr lang="tr-TR" sz="2400" dirty="0" smtClean="0"/>
              <a:t>çerçevesinde oluşturulması, üçüncüsü de, verimlilik ve etkinlik sağlanabilmesi için kaynakların </a:t>
            </a:r>
            <a:r>
              <a:rPr lang="tr-TR" sz="2400" b="1" i="1" dirty="0" smtClean="0"/>
              <a:t>rasyonel</a:t>
            </a:r>
            <a:r>
              <a:rPr lang="tr-TR" sz="2400" dirty="0" smtClean="0"/>
              <a:t> biçimde kullanılması.</a:t>
            </a:r>
          </a:p>
          <a:p>
            <a:pPr marL="365760" indent="-283464" algn="just" eaLnBrk="1" fontAlgn="auto" hangingPunct="1">
              <a:spcAft>
                <a:spcPts val="0"/>
              </a:spcAft>
              <a:buFont typeface="Wingdings 2"/>
              <a:buNone/>
              <a:defRPr/>
            </a:pPr>
            <a:endParaRPr lang="tr-TR" sz="2800" b="1" dirty="0" smtClean="0"/>
          </a:p>
          <a:p>
            <a:pPr marL="365760" indent="-283464" algn="just" eaLnBrk="1" fontAlgn="auto" hangingPunct="1">
              <a:spcAft>
                <a:spcPts val="0"/>
              </a:spcAft>
              <a:buFont typeface="Wingdings 2"/>
              <a:buNone/>
              <a:defRPr/>
            </a:pPr>
            <a:endParaRPr lang="tr-TR" sz="2800"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214313" y="214313"/>
            <a:ext cx="8720137" cy="6429375"/>
          </a:xfrm>
        </p:spPr>
        <p:txBody>
          <a:bodyPr>
            <a:normAutofit lnSpcReduction="10000"/>
          </a:bodyPr>
          <a:lstStyle/>
          <a:p>
            <a:pPr marL="365760" indent="-283464" eaLnBrk="1" fontAlgn="auto" hangingPunct="1">
              <a:spcAft>
                <a:spcPts val="0"/>
              </a:spcAft>
              <a:buFont typeface="Wingdings 2"/>
              <a:buNone/>
              <a:defRPr/>
            </a:pPr>
            <a:r>
              <a:rPr lang="tr-TR" sz="2400" b="1" dirty="0" smtClean="0"/>
              <a:t>B-Çağdaş Yönetim Düşüncesinin Temel Dinamikleri</a:t>
            </a:r>
          </a:p>
          <a:p>
            <a:pPr marL="365760" indent="-283464" eaLnBrk="1" fontAlgn="auto" hangingPunct="1">
              <a:spcAft>
                <a:spcPts val="0"/>
              </a:spcAft>
              <a:buFont typeface="Wingdings 2"/>
              <a:buNone/>
              <a:defRPr/>
            </a:pPr>
            <a:r>
              <a:rPr lang="tr-TR" sz="2400" dirty="0" smtClean="0">
                <a:solidFill>
                  <a:srgbClr val="0070C0"/>
                </a:solidFill>
              </a:rPr>
              <a:t>1- Değişim hızında artış </a:t>
            </a:r>
          </a:p>
          <a:p>
            <a:pPr marL="365760" indent="-283464" eaLnBrk="1" fontAlgn="auto" hangingPunct="1">
              <a:spcAft>
                <a:spcPts val="0"/>
              </a:spcAft>
              <a:buClrTx/>
              <a:buFont typeface="Wingdings" pitchFamily="2" charset="2"/>
              <a:buChar char="v"/>
              <a:defRPr/>
            </a:pPr>
            <a:r>
              <a:rPr lang="tr-TR" sz="2400" dirty="0" smtClean="0"/>
              <a:t>2000 yılından sonra dünyanın sosyal, ekonomik ve politik dengelerinde köklü değişiklikler ve önemli gelişmeler yaşanmıştır.</a:t>
            </a:r>
          </a:p>
          <a:p>
            <a:pPr marL="365760" indent="-283464" eaLnBrk="1" fontAlgn="auto" hangingPunct="1">
              <a:spcAft>
                <a:spcPts val="0"/>
              </a:spcAft>
              <a:buClrTx/>
              <a:buFont typeface="Wingdings" pitchFamily="2" charset="2"/>
              <a:buChar char="v"/>
              <a:defRPr/>
            </a:pPr>
            <a:r>
              <a:rPr lang="tr-TR" sz="2400" dirty="0" smtClean="0"/>
              <a:t>Bu gelişmeler; </a:t>
            </a:r>
          </a:p>
          <a:p>
            <a:pPr marL="365760" indent="-283464" eaLnBrk="1" fontAlgn="auto" hangingPunct="1">
              <a:spcAft>
                <a:spcPts val="0"/>
              </a:spcAft>
              <a:buFontTx/>
              <a:buChar char="-"/>
              <a:defRPr/>
            </a:pPr>
            <a:endParaRPr lang="tr-TR" sz="2400" dirty="0" smtClean="0"/>
          </a:p>
          <a:p>
            <a:pPr marL="640080" lvl="1" indent="-237744" eaLnBrk="1" fontAlgn="auto" hangingPunct="1">
              <a:spcAft>
                <a:spcPts val="0"/>
              </a:spcAft>
              <a:buClrTx/>
              <a:buFontTx/>
              <a:buChar char="-"/>
              <a:defRPr/>
            </a:pPr>
            <a:r>
              <a:rPr lang="tr-TR" sz="2000" dirty="0" smtClean="0"/>
              <a:t>Optik, elektronik ve otomotiv sektörlerindeki başarılar.    </a:t>
            </a:r>
          </a:p>
          <a:p>
            <a:pPr marL="640080" lvl="1" indent="-237744" eaLnBrk="1" fontAlgn="auto" hangingPunct="1">
              <a:spcAft>
                <a:spcPts val="0"/>
              </a:spcAft>
              <a:buClrTx/>
              <a:buFontTx/>
              <a:buChar char="-"/>
              <a:defRPr/>
            </a:pPr>
            <a:r>
              <a:rPr lang="tr-TR" sz="2000" dirty="0" smtClean="0"/>
              <a:t>Enformatik ve internet teknolojilerindeki gelişmeler.</a:t>
            </a:r>
          </a:p>
          <a:p>
            <a:pPr marL="640080" lvl="1" indent="-237744" eaLnBrk="1" fontAlgn="auto" hangingPunct="1">
              <a:spcAft>
                <a:spcPts val="0"/>
              </a:spcAft>
              <a:buClrTx/>
              <a:buFontTx/>
              <a:buChar char="-"/>
              <a:defRPr/>
            </a:pPr>
            <a:r>
              <a:rPr lang="tr-TR" sz="2000" dirty="0" smtClean="0"/>
              <a:t>Otomasyonun yaygınlaşması.</a:t>
            </a:r>
          </a:p>
          <a:p>
            <a:pPr marL="365760" indent="-283464" eaLnBrk="1" fontAlgn="auto" hangingPunct="1">
              <a:spcAft>
                <a:spcPts val="0"/>
              </a:spcAft>
              <a:buClrTx/>
              <a:buFont typeface="Wingdings" pitchFamily="2" charset="2"/>
              <a:buChar char="v"/>
              <a:defRPr/>
            </a:pPr>
            <a:r>
              <a:rPr lang="tr-TR" sz="2400" dirty="0" smtClean="0"/>
              <a:t>Bu gelişmelerin etkileri ve döneme ait köklü değişiklikler;</a:t>
            </a:r>
          </a:p>
          <a:p>
            <a:pPr marL="365760" indent="-283464" eaLnBrk="1" fontAlgn="auto" hangingPunct="1">
              <a:spcAft>
                <a:spcPts val="0"/>
              </a:spcAft>
              <a:buFontTx/>
              <a:buChar char="-"/>
              <a:defRPr/>
            </a:pPr>
            <a:endParaRPr lang="tr-TR" sz="2400" dirty="0" smtClean="0"/>
          </a:p>
          <a:p>
            <a:pPr marL="640080" lvl="1" indent="-237744" eaLnBrk="1" fontAlgn="auto" hangingPunct="1">
              <a:spcAft>
                <a:spcPts val="0"/>
              </a:spcAft>
              <a:buClrTx/>
              <a:buFontTx/>
              <a:buChar char="-"/>
              <a:defRPr/>
            </a:pPr>
            <a:r>
              <a:rPr lang="tr-TR" sz="2000" dirty="0" smtClean="0"/>
              <a:t>İş yönetiminde.</a:t>
            </a:r>
          </a:p>
          <a:p>
            <a:pPr marL="640080" lvl="1" indent="-237744" eaLnBrk="1" fontAlgn="auto" hangingPunct="1">
              <a:spcAft>
                <a:spcPts val="0"/>
              </a:spcAft>
              <a:buClrTx/>
              <a:buFontTx/>
              <a:buChar char="-"/>
              <a:defRPr/>
            </a:pPr>
            <a:r>
              <a:rPr lang="tr-TR" sz="2000" dirty="0" smtClean="0"/>
              <a:t>Çalışanların karar süreçlerine katılmaları.</a:t>
            </a:r>
          </a:p>
          <a:p>
            <a:pPr marL="640080" lvl="1" indent="-237744" eaLnBrk="1" fontAlgn="auto" hangingPunct="1">
              <a:spcAft>
                <a:spcPts val="0"/>
              </a:spcAft>
              <a:buClrTx/>
              <a:buFontTx/>
              <a:buChar char="-"/>
              <a:defRPr/>
            </a:pPr>
            <a:r>
              <a:rPr lang="tr-TR" sz="2000" dirty="0" smtClean="0"/>
              <a:t>Tüketici tercihlerinde kaliteye yöneliş.</a:t>
            </a:r>
          </a:p>
          <a:p>
            <a:pPr marL="640080" lvl="1" indent="-237744" eaLnBrk="1" fontAlgn="auto" hangingPunct="1">
              <a:spcAft>
                <a:spcPts val="0"/>
              </a:spcAft>
              <a:buClrTx/>
              <a:buFontTx/>
              <a:buChar char="-"/>
              <a:defRPr/>
            </a:pPr>
            <a:r>
              <a:rPr lang="tr-TR" sz="2000" dirty="0" smtClean="0"/>
              <a:t>Şirketlerin küreselleşmesi.</a:t>
            </a:r>
          </a:p>
          <a:p>
            <a:pPr marL="640080" lvl="1" indent="-237744" eaLnBrk="1" fontAlgn="auto" hangingPunct="1">
              <a:spcAft>
                <a:spcPts val="0"/>
              </a:spcAft>
              <a:buFontTx/>
              <a:buChar char="-"/>
              <a:defRPr/>
            </a:pPr>
            <a:endParaRPr lang="tr-TR" sz="2000" dirty="0" smtClean="0"/>
          </a:p>
          <a:p>
            <a:pPr marL="365760" indent="-283464" eaLnBrk="1" fontAlgn="auto" hangingPunct="1">
              <a:spcAft>
                <a:spcPts val="0"/>
              </a:spcAft>
              <a:buFont typeface="Wingdings 2"/>
              <a:buNone/>
              <a:defRPr/>
            </a:pPr>
            <a:r>
              <a:rPr lang="tr-TR" sz="2400" dirty="0" smtClean="0"/>
              <a:t>                   </a:t>
            </a:r>
          </a:p>
        </p:txBody>
      </p:sp>
      <p:sp>
        <p:nvSpPr>
          <p:cNvPr id="6" name="5 Sağa Bükülü Ok"/>
          <p:cNvSpPr/>
          <p:nvPr/>
        </p:nvSpPr>
        <p:spPr>
          <a:xfrm>
            <a:off x="642938" y="4000500"/>
            <a:ext cx="571500" cy="500063"/>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solidFill>
                <a:schemeClr val="tx1"/>
              </a:solidFill>
            </a:endParaRPr>
          </a:p>
        </p:txBody>
      </p:sp>
      <p:sp>
        <p:nvSpPr>
          <p:cNvPr id="7" name="6 Sağa Bükülü Ok"/>
          <p:cNvSpPr/>
          <p:nvPr/>
        </p:nvSpPr>
        <p:spPr>
          <a:xfrm>
            <a:off x="642938" y="2143125"/>
            <a:ext cx="571500" cy="500063"/>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dirty="0">
              <a:solidFill>
                <a:srgbClr val="FF00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285750" y="285750"/>
            <a:ext cx="8572500" cy="6215063"/>
          </a:xfrm>
        </p:spPr>
        <p:txBody>
          <a:bodyPr>
            <a:normAutofit fontScale="92500" lnSpcReduction="10000"/>
          </a:bodyPr>
          <a:lstStyle/>
          <a:p>
            <a:pPr marL="365760" indent="-283464" algn="just" eaLnBrk="1" fontAlgn="auto" hangingPunct="1">
              <a:spcAft>
                <a:spcPts val="0"/>
              </a:spcAft>
              <a:buFont typeface="Wingdings 2"/>
              <a:buNone/>
              <a:defRPr/>
            </a:pPr>
            <a:r>
              <a:rPr lang="tr-TR" sz="2400" i="1" dirty="0" smtClean="0">
                <a:solidFill>
                  <a:srgbClr val="0070C0"/>
                </a:solidFill>
              </a:rPr>
              <a:t>2- Yoğunlaşan Rekabet</a:t>
            </a:r>
          </a:p>
          <a:p>
            <a:pPr marL="365760" indent="-283464" algn="just" eaLnBrk="1" fontAlgn="auto" hangingPunct="1">
              <a:spcAft>
                <a:spcPts val="0"/>
              </a:spcAft>
              <a:buClrTx/>
              <a:buFont typeface="Wingdings" pitchFamily="2" charset="2"/>
              <a:buChar char="v"/>
              <a:defRPr/>
            </a:pPr>
            <a:r>
              <a:rPr lang="tr-TR" sz="2400" dirty="0" smtClean="0"/>
              <a:t>1900’lü yıllardan sonları, rekabeti ulusal sınırların ötesine taşımıştır.</a:t>
            </a:r>
          </a:p>
          <a:p>
            <a:pPr marL="365760" indent="-283464" algn="just" eaLnBrk="1" fontAlgn="auto" hangingPunct="1">
              <a:spcAft>
                <a:spcPts val="0"/>
              </a:spcAft>
              <a:buClrTx/>
              <a:buFont typeface="Wingdings" pitchFamily="2" charset="2"/>
              <a:buChar char="v"/>
              <a:defRPr/>
            </a:pPr>
            <a:r>
              <a:rPr lang="tr-TR" sz="2400" dirty="0" smtClean="0"/>
              <a:t>Geleceğini dünya pazarlarında ticarete bağlamış olan uluslar ve kuruluşlar, çok daha zor rekabet koşullarında var olmaya çalışmaktadırlar. </a:t>
            </a:r>
          </a:p>
          <a:p>
            <a:pPr marL="365760" indent="-283464" algn="just" eaLnBrk="1" fontAlgn="auto" hangingPunct="1">
              <a:spcAft>
                <a:spcPts val="0"/>
              </a:spcAft>
              <a:buClrTx/>
              <a:buFont typeface="Wingdings" pitchFamily="2" charset="2"/>
              <a:buChar char="v"/>
              <a:defRPr/>
            </a:pPr>
            <a:r>
              <a:rPr lang="tr-TR" sz="2400" dirty="0" smtClean="0"/>
              <a:t>Dünya pazarlarında büyüme ve gelişmeye uyum sağlamak durumunda kalan kuruluşlar, içinde bulundukları sektörün küresel performansına uymak zorunda kalmaktadırlar.</a:t>
            </a:r>
          </a:p>
          <a:p>
            <a:pPr marL="365760" indent="-283464" algn="just" eaLnBrk="1" fontAlgn="auto" hangingPunct="1">
              <a:spcAft>
                <a:spcPts val="0"/>
              </a:spcAft>
              <a:buFont typeface="Wingdings 2"/>
              <a:buNone/>
              <a:defRPr/>
            </a:pPr>
            <a:r>
              <a:rPr lang="tr-TR" sz="2400" i="1" dirty="0" smtClean="0">
                <a:solidFill>
                  <a:srgbClr val="0070C0"/>
                </a:solidFill>
              </a:rPr>
              <a:t>3- İşletmeciliğin Küreselleşmesi</a:t>
            </a:r>
          </a:p>
          <a:p>
            <a:pPr marL="365760" indent="-283464" algn="just" eaLnBrk="1" fontAlgn="auto" hangingPunct="1">
              <a:spcAft>
                <a:spcPts val="0"/>
              </a:spcAft>
              <a:buClrTx/>
              <a:buFont typeface="Wingdings" pitchFamily="2" charset="2"/>
              <a:buChar char="v"/>
              <a:defRPr/>
            </a:pPr>
            <a:r>
              <a:rPr lang="tr-TR" sz="2400" dirty="0" smtClean="0"/>
              <a:t>Dünyada özel çekim güçleri olan uluslararası ekonomik bloklar oluşmaktadır. Bu bloklardan üçü olan AB, NAFTA(Kuzey </a:t>
            </a:r>
            <a:r>
              <a:rPr lang="tr-TR" sz="2400" dirty="0" err="1" smtClean="0"/>
              <a:t>Amerike</a:t>
            </a:r>
            <a:r>
              <a:rPr lang="tr-TR" sz="2400" dirty="0" smtClean="0"/>
              <a:t> Serbest Ticaret İşbirliği) ve Japonya merkezli Pasifik Halkası,(ASEAN) şimdiden etkilerini göstermektedir.</a:t>
            </a:r>
          </a:p>
          <a:p>
            <a:pPr marL="365760" indent="-283464" algn="just" eaLnBrk="1" fontAlgn="auto" hangingPunct="1">
              <a:spcAft>
                <a:spcPts val="0"/>
              </a:spcAft>
              <a:buClrTx/>
              <a:buFont typeface="Wingdings" pitchFamily="2" charset="2"/>
              <a:buChar char="v"/>
              <a:defRPr/>
            </a:pPr>
            <a:r>
              <a:rPr lang="tr-TR" sz="2400" dirty="0" smtClean="0"/>
              <a:t>Güney Amerika ve Afrika’nın da en azından geleceğin stratejik kaynaklarının değişmesiyle çekim merkezi olacağını söylenebilir.</a:t>
            </a:r>
          </a:p>
          <a:p>
            <a:pPr marL="365760" indent="-283464" algn="just" eaLnBrk="1" fontAlgn="auto" hangingPunct="1">
              <a:spcAft>
                <a:spcPts val="0"/>
              </a:spcAft>
              <a:buClrTx/>
              <a:buFont typeface="Wingdings" pitchFamily="2" charset="2"/>
              <a:buChar char="v"/>
              <a:defRPr/>
            </a:pPr>
            <a:r>
              <a:rPr lang="tr-TR" sz="2400" dirty="0" smtClean="0"/>
              <a:t>Artık dünya ekonomisi dünya pazarlarında rekabet eden ulusal şirketlerin değil, ulusal pazarlarda rekabet eden </a:t>
            </a:r>
            <a:r>
              <a:rPr lang="tr-TR" sz="2400" b="1" i="1" dirty="0" smtClean="0"/>
              <a:t>dünya şirketlerinin </a:t>
            </a:r>
            <a:r>
              <a:rPr lang="tr-TR" sz="2400" dirty="0" smtClean="0"/>
              <a:t>faaliyetleri ile oluşmaktadır. </a:t>
            </a:r>
          </a:p>
          <a:p>
            <a:pPr marL="365760" indent="-283464" algn="just" eaLnBrk="1" fontAlgn="auto" hangingPunct="1">
              <a:spcAft>
                <a:spcPts val="0"/>
              </a:spcAft>
              <a:buFont typeface="Wingdings 2"/>
              <a:buNone/>
              <a:defRPr/>
            </a:pPr>
            <a:endParaRPr lang="tr-TR" sz="2400" dirty="0" smtClean="0"/>
          </a:p>
          <a:p>
            <a:pPr marL="365760" indent="-283464" algn="just" eaLnBrk="1" fontAlgn="auto" hangingPunct="1">
              <a:spcAft>
                <a:spcPts val="0"/>
              </a:spcAft>
              <a:buFontTx/>
              <a:buChar char="-"/>
              <a:defRPr/>
            </a:pPr>
            <a:endParaRPr lang="tr-TR" sz="2400" i="1" dirty="0" smtClean="0"/>
          </a:p>
          <a:p>
            <a:pPr marL="365760" indent="-283464" algn="just" eaLnBrk="1" fontAlgn="auto" hangingPunct="1">
              <a:spcAft>
                <a:spcPts val="0"/>
              </a:spcAft>
              <a:buFont typeface="Wingdings 2"/>
              <a:buNone/>
              <a:defRPr/>
            </a:pPr>
            <a:endParaRPr lang="tr-TR" sz="2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88" y="214313"/>
            <a:ext cx="8577262" cy="6357937"/>
          </a:xfrm>
        </p:spPr>
        <p:txBody>
          <a:bodyPr>
            <a:normAutofit fontScale="92500" lnSpcReduction="20000"/>
          </a:bodyPr>
          <a:lstStyle/>
          <a:p>
            <a:pPr marL="365760" indent="-283464" algn="just" eaLnBrk="1" fontAlgn="auto" hangingPunct="1">
              <a:spcAft>
                <a:spcPts val="0"/>
              </a:spcAft>
              <a:buFont typeface="Wingdings 2"/>
              <a:buNone/>
              <a:defRPr/>
            </a:pPr>
            <a:r>
              <a:rPr lang="tr-TR" sz="2400" i="1" dirty="0" smtClean="0">
                <a:solidFill>
                  <a:srgbClr val="0070C0"/>
                </a:solidFill>
              </a:rPr>
              <a:t>4- Teknolojik Değişim</a:t>
            </a:r>
          </a:p>
          <a:p>
            <a:pPr marL="365760" indent="-283464" algn="just" eaLnBrk="1" fontAlgn="auto" hangingPunct="1">
              <a:spcAft>
                <a:spcPts val="0"/>
              </a:spcAft>
              <a:buClrTx/>
              <a:buFont typeface="Wingdings" pitchFamily="2" charset="2"/>
              <a:buChar char="v"/>
              <a:defRPr/>
            </a:pPr>
            <a:r>
              <a:rPr lang="tr-TR" sz="2400" dirty="0" smtClean="0"/>
              <a:t>Bugün teknolojik gelişim büyük şirketlerin AR-GE departmanlarının profesyonel çalışmaları ile sağlanmaktadır.</a:t>
            </a:r>
          </a:p>
          <a:p>
            <a:pPr marL="365760" indent="-283464" algn="just" eaLnBrk="1" fontAlgn="auto" hangingPunct="1">
              <a:spcAft>
                <a:spcPts val="0"/>
              </a:spcAft>
              <a:buClrTx/>
              <a:buFont typeface="Wingdings" pitchFamily="2" charset="2"/>
              <a:buChar char="v"/>
              <a:defRPr/>
            </a:pPr>
            <a:r>
              <a:rPr lang="tr-TR" sz="2400" dirty="0" smtClean="0"/>
              <a:t>Teknoloji bir çok sektörde büyük bir hızda değişmektedir.</a:t>
            </a:r>
          </a:p>
          <a:p>
            <a:pPr marL="365760" indent="-283464" algn="just" eaLnBrk="1" fontAlgn="auto" hangingPunct="1">
              <a:spcAft>
                <a:spcPts val="0"/>
              </a:spcAft>
              <a:buClrTx/>
              <a:buFont typeface="Wingdings" pitchFamily="2" charset="2"/>
              <a:buChar char="v"/>
              <a:defRPr/>
            </a:pPr>
            <a:r>
              <a:rPr lang="tr-TR" sz="2400" dirty="0" smtClean="0"/>
              <a:t>Teknolojik gelişme bazı firmalar için </a:t>
            </a:r>
            <a:r>
              <a:rPr lang="tr-TR" sz="2400" i="1" dirty="0" smtClean="0"/>
              <a:t>fırsat </a:t>
            </a:r>
            <a:r>
              <a:rPr lang="tr-TR" sz="2400" dirty="0" smtClean="0"/>
              <a:t>yaratırken, diğerleri için </a:t>
            </a:r>
            <a:r>
              <a:rPr lang="tr-TR" sz="2400" i="1" dirty="0" smtClean="0"/>
              <a:t>tehdit </a:t>
            </a:r>
            <a:r>
              <a:rPr lang="tr-TR" sz="2400" dirty="0" smtClean="0"/>
              <a:t>oluşturmaktadır.</a:t>
            </a:r>
          </a:p>
          <a:p>
            <a:pPr marL="365760" indent="-283464" algn="just" eaLnBrk="1" fontAlgn="auto" hangingPunct="1">
              <a:spcAft>
                <a:spcPts val="0"/>
              </a:spcAft>
              <a:buFont typeface="Wingdings 2"/>
              <a:buNone/>
              <a:defRPr/>
            </a:pPr>
            <a:r>
              <a:rPr lang="tr-TR" sz="2400" dirty="0" smtClean="0">
                <a:solidFill>
                  <a:srgbClr val="0070C0"/>
                </a:solidFill>
              </a:rPr>
              <a:t>5- İşgünün Değişen Yapısı</a:t>
            </a:r>
          </a:p>
          <a:p>
            <a:pPr marL="365760" indent="-283464" algn="just" eaLnBrk="1" fontAlgn="auto" hangingPunct="1">
              <a:spcAft>
                <a:spcPts val="0"/>
              </a:spcAft>
              <a:buClrTx/>
              <a:buFont typeface="Wingdings" pitchFamily="2" charset="2"/>
              <a:buChar char="v"/>
              <a:defRPr/>
            </a:pPr>
            <a:r>
              <a:rPr lang="tr-TR" sz="2400" dirty="0" smtClean="0"/>
              <a:t>Üretim ve pazarlamanın küreselleşmesi, dünya pazarı için uluslar arası üretim ve lojistik faaliyetleri, iş gücü yapısında değişmelere neden olmaktadır.</a:t>
            </a:r>
          </a:p>
          <a:p>
            <a:pPr marL="365760" indent="-283464" algn="just" eaLnBrk="1" fontAlgn="auto" hangingPunct="1">
              <a:spcAft>
                <a:spcPts val="0"/>
              </a:spcAft>
              <a:buClrTx/>
              <a:buFont typeface="Wingdings" pitchFamily="2" charset="2"/>
              <a:buChar char="v"/>
              <a:defRPr/>
            </a:pPr>
            <a:r>
              <a:rPr lang="tr-TR" sz="2400" dirty="0" smtClean="0"/>
              <a:t>Klasik emek işçisinden bilgi işçisine doğru bir değişim meydana gelmektedir.</a:t>
            </a:r>
          </a:p>
          <a:p>
            <a:pPr marL="365760" indent="-283464" algn="just" eaLnBrk="1" fontAlgn="auto" hangingPunct="1">
              <a:spcAft>
                <a:spcPts val="0"/>
              </a:spcAft>
              <a:buFont typeface="Wingdings 2"/>
              <a:buNone/>
              <a:defRPr/>
            </a:pPr>
            <a:r>
              <a:rPr lang="tr-TR" sz="2400" dirty="0" smtClean="0">
                <a:solidFill>
                  <a:srgbClr val="0070C0"/>
                </a:solidFill>
              </a:rPr>
              <a:t>6- Stratejik Kaynaklarda Yetersizlik</a:t>
            </a:r>
          </a:p>
          <a:p>
            <a:pPr marL="365760" indent="-283464" algn="just" eaLnBrk="1" fontAlgn="auto" hangingPunct="1">
              <a:spcAft>
                <a:spcPts val="0"/>
              </a:spcAft>
              <a:buClrTx/>
              <a:buFont typeface="Wingdings" pitchFamily="2" charset="2"/>
              <a:buChar char="v"/>
              <a:defRPr/>
            </a:pPr>
            <a:r>
              <a:rPr lang="tr-TR" sz="2400" dirty="0" smtClean="0"/>
              <a:t>Ekonomilerin gelişmesine olanak sağlayacak olan stratejik kaynaklar giderek azalmaktadır. </a:t>
            </a:r>
          </a:p>
          <a:p>
            <a:pPr marL="365760" indent="-283464" algn="just" eaLnBrk="1" fontAlgn="auto" hangingPunct="1">
              <a:spcAft>
                <a:spcPts val="0"/>
              </a:spcAft>
              <a:buClrTx/>
              <a:buFont typeface="Wingdings" pitchFamily="2" charset="2"/>
              <a:buChar char="v"/>
              <a:defRPr/>
            </a:pPr>
            <a:r>
              <a:rPr lang="tr-TR" sz="2400" dirty="0" smtClean="0"/>
              <a:t>Bugün enerji kaynaklarına alternatif bulunamazsa, mevcut kaynaklar giderek kıt hale gelmektedir. Su kaynakları tükenmektedir.</a:t>
            </a:r>
          </a:p>
          <a:p>
            <a:pPr marL="365760" indent="-283464" algn="just" eaLnBrk="1" fontAlgn="auto" hangingPunct="1">
              <a:spcAft>
                <a:spcPts val="0"/>
              </a:spcAft>
              <a:buClrTx/>
              <a:buFont typeface="Wingdings" pitchFamily="2" charset="2"/>
              <a:buChar char="v"/>
              <a:defRPr/>
            </a:pPr>
            <a:r>
              <a:rPr lang="tr-TR" sz="2400" dirty="0" smtClean="0"/>
              <a:t>Çağdaş Yönetim öncelikle kaynak kullanım/koruma stratejileri ile ilgilenmek durumundadır.</a:t>
            </a:r>
          </a:p>
          <a:p>
            <a:pPr marL="365760" indent="-283464" algn="just" eaLnBrk="1" fontAlgn="auto" hangingPunct="1">
              <a:spcAft>
                <a:spcPts val="0"/>
              </a:spcAft>
              <a:buFont typeface="Wingdings 2"/>
              <a:buNone/>
              <a:defRPr/>
            </a:pPr>
            <a:endParaRPr lang="tr-TR" sz="2400" dirty="0" smtClean="0"/>
          </a:p>
          <a:p>
            <a:pPr marL="365760" indent="-283464" algn="just" eaLnBrk="1" fontAlgn="auto" hangingPunct="1">
              <a:spcAft>
                <a:spcPts val="0"/>
              </a:spcAft>
              <a:buFont typeface="Wingdings 2"/>
              <a:buNone/>
              <a:defRPr/>
            </a:pPr>
            <a:endParaRPr lang="tr-TR"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28625" y="357188"/>
            <a:ext cx="8505825" cy="6286500"/>
          </a:xfrm>
        </p:spPr>
        <p:txBody>
          <a:bodyPr>
            <a:normAutofit lnSpcReduction="10000"/>
          </a:bodyPr>
          <a:lstStyle/>
          <a:p>
            <a:pPr marL="365760" indent="-283464" algn="just" eaLnBrk="1" fontAlgn="auto" hangingPunct="1">
              <a:spcAft>
                <a:spcPts val="0"/>
              </a:spcAft>
              <a:buFont typeface="Wingdings 2"/>
              <a:buNone/>
              <a:defRPr/>
            </a:pPr>
            <a:r>
              <a:rPr lang="tr-TR" sz="2400" i="1" dirty="0" smtClean="0">
                <a:solidFill>
                  <a:srgbClr val="0070C0"/>
                </a:solidFill>
              </a:rPr>
              <a:t>7- Endüstriyel Katma Değerden Enformatik Katma Değere Geçiş</a:t>
            </a:r>
          </a:p>
          <a:p>
            <a:pPr marL="365760" indent="-283464" algn="just" eaLnBrk="1" fontAlgn="auto" hangingPunct="1">
              <a:spcAft>
                <a:spcPts val="0"/>
              </a:spcAft>
              <a:buClrTx/>
              <a:buFont typeface="Wingdings" pitchFamily="2" charset="2"/>
              <a:buChar char="v"/>
              <a:defRPr/>
            </a:pPr>
            <a:r>
              <a:rPr lang="tr-TR" sz="2400" dirty="0" smtClean="0"/>
              <a:t>Bilgi ve iletişim teknolojilerindeki gelişmeler, toplumları Sanayi toplumundan, Bilgi Toplumuna dönüştürmektedir. Bankacılık, finans, süpermarket, taşımacılık, eğitim işlemlerinin enformatik teknolojileri aracılığı ile On-</a:t>
            </a:r>
            <a:r>
              <a:rPr lang="tr-TR" sz="2400" dirty="0" err="1" smtClean="0"/>
              <a:t>Line</a:t>
            </a:r>
            <a:r>
              <a:rPr lang="tr-TR" sz="2400" dirty="0" smtClean="0"/>
              <a:t> olarak gerçekleşmesi hayatı kolaylaştırmakta, işletmeciliğin katma değerini arttırmaktadır.</a:t>
            </a:r>
          </a:p>
          <a:p>
            <a:pPr marL="365760" indent="-283464" algn="just" eaLnBrk="1" fontAlgn="auto" hangingPunct="1">
              <a:spcAft>
                <a:spcPts val="0"/>
              </a:spcAft>
              <a:buFont typeface="Wingdings 2"/>
              <a:buNone/>
              <a:defRPr/>
            </a:pPr>
            <a:r>
              <a:rPr lang="tr-TR" sz="2400" i="1" dirty="0" smtClean="0">
                <a:solidFill>
                  <a:srgbClr val="0070C0"/>
                </a:solidFill>
              </a:rPr>
              <a:t>8- Kararsız Pazar ve ekonomi koşulları</a:t>
            </a:r>
          </a:p>
          <a:p>
            <a:pPr marL="365760" indent="-283464" algn="just" eaLnBrk="1" fontAlgn="auto" hangingPunct="1">
              <a:spcAft>
                <a:spcPts val="0"/>
              </a:spcAft>
              <a:buClrTx/>
              <a:buFont typeface="Wingdings" pitchFamily="2" charset="2"/>
              <a:buChar char="v"/>
              <a:defRPr/>
            </a:pPr>
            <a:r>
              <a:rPr lang="tr-TR" sz="2400" dirty="0" smtClean="0"/>
              <a:t>Bugün teknolojik, sosyal ve politik koşullardaki hızlı değişimler finansal yapılardaki riskleri ve Pazar değerlerindeki kararlılıkları değiştirmektedir.  Büyük kazançlar yanında, büyük kayıplar ve ekonomik hayatta şok çelişkiler yaşanmaktadır. Dünyadaki sosyal, ekonomik ve politik dengeler sürekli değişmektedir.</a:t>
            </a:r>
          </a:p>
          <a:p>
            <a:pPr marL="365760" indent="-283464" algn="just" eaLnBrk="1" fontAlgn="auto" hangingPunct="1">
              <a:spcAft>
                <a:spcPts val="0"/>
              </a:spcAft>
              <a:buFont typeface="Wingdings 2"/>
              <a:buNone/>
              <a:defRPr/>
            </a:pPr>
            <a:r>
              <a:rPr lang="tr-TR" sz="2400" i="1" dirty="0" smtClean="0">
                <a:solidFill>
                  <a:srgbClr val="0070C0"/>
                </a:solidFill>
              </a:rPr>
              <a:t>9- Sivil Toplum Örgütlerinin Artan Talepleri</a:t>
            </a:r>
          </a:p>
          <a:p>
            <a:pPr marL="365760" indent="-283464" algn="just" eaLnBrk="1" fontAlgn="auto" hangingPunct="1">
              <a:spcAft>
                <a:spcPts val="0"/>
              </a:spcAft>
              <a:buClrTx/>
              <a:buFont typeface="Wingdings" pitchFamily="2" charset="2"/>
              <a:buChar char="v"/>
              <a:defRPr/>
            </a:pPr>
            <a:r>
              <a:rPr lang="tr-TR" sz="2400" dirty="0" smtClean="0"/>
              <a:t>Dünyada haberleşme ağlarının gelişmesi, sivil toplum örgütlerinin olaylara ilgisini arttırmaktadır.  Artık sivil kuruluşlar isteklerini politikacılar aracılığı ile gündeme getirmek yerine, politik ve ekonomik güçlerle doğrudan etkileşime girmektedirler.  </a:t>
            </a:r>
          </a:p>
          <a:p>
            <a:pPr marL="365760" indent="-283464" algn="just" eaLnBrk="1" fontAlgn="auto" hangingPunct="1">
              <a:spcAft>
                <a:spcPts val="0"/>
              </a:spcAft>
              <a:buFontTx/>
              <a:buChar char="-"/>
              <a:defRPr/>
            </a:pPr>
            <a:endParaRPr lang="tr-TR" sz="2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35100" y="274638"/>
            <a:ext cx="7499350" cy="796925"/>
          </a:xfrm>
        </p:spPr>
        <p:txBody>
          <a:bodyPr/>
          <a:lstStyle/>
          <a:p>
            <a:pPr algn="ctr" eaLnBrk="1" fontAlgn="auto" hangingPunct="1">
              <a:spcAft>
                <a:spcPts val="0"/>
              </a:spcAft>
              <a:defRPr/>
            </a:pPr>
            <a:r>
              <a:rPr lang="tr-TR" sz="2000" dirty="0" smtClean="0">
                <a:solidFill>
                  <a:schemeClr val="tx2">
                    <a:satMod val="130000"/>
                  </a:schemeClr>
                </a:solidFill>
              </a:rPr>
              <a:t>C- ÇAĞDAŞ YÖNETİM UYGULAMASI OLARAK Z TEORİSİ</a:t>
            </a:r>
            <a:endParaRPr lang="tr-TR" sz="2000" dirty="0">
              <a:solidFill>
                <a:schemeClr val="tx2">
                  <a:satMod val="130000"/>
                </a:schemeClr>
              </a:solidFill>
            </a:endParaRPr>
          </a:p>
        </p:txBody>
      </p:sp>
      <p:pic>
        <p:nvPicPr>
          <p:cNvPr id="52227" name="3 İçerik Yer Tutucusu" descr="CIMG5220.JPG"/>
          <p:cNvPicPr>
            <a:picLocks noGrp="1" noChangeAspect="1"/>
          </p:cNvPicPr>
          <p:nvPr>
            <p:ph sz="quarter" idx="1"/>
          </p:nvPr>
        </p:nvPicPr>
        <p:blipFill>
          <a:blip r:embed="rId2" cstate="print"/>
          <a:srcRect/>
          <a:stretch>
            <a:fillRect/>
          </a:stretch>
        </p:blipFill>
        <p:spPr>
          <a:xfrm>
            <a:off x="1984375" y="1447800"/>
            <a:ext cx="6400800" cy="4800600"/>
          </a:xfr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88" y="357188"/>
            <a:ext cx="8577262" cy="6215062"/>
          </a:xfrm>
        </p:spPr>
        <p:txBody>
          <a:bodyPr>
            <a:normAutofit fontScale="92500" lnSpcReduction="20000"/>
          </a:bodyPr>
          <a:lstStyle/>
          <a:p>
            <a:pPr marL="365760" indent="-283464" algn="just" eaLnBrk="1" fontAlgn="auto" hangingPunct="1">
              <a:spcAft>
                <a:spcPts val="0"/>
              </a:spcAft>
              <a:buClrTx/>
              <a:buFont typeface="Wingdings" pitchFamily="2" charset="2"/>
              <a:buChar char="v"/>
              <a:defRPr/>
            </a:pPr>
            <a:r>
              <a:rPr lang="tr-TR" sz="2400" dirty="0" smtClean="0"/>
              <a:t>William </a:t>
            </a:r>
            <a:r>
              <a:rPr lang="tr-TR" sz="2400" dirty="0" err="1" smtClean="0"/>
              <a:t>Ouchi</a:t>
            </a:r>
            <a:r>
              <a:rPr lang="tr-TR" sz="2400" dirty="0" smtClean="0"/>
              <a:t> tarafından incelenerek kaleme alının ve 1981 yılında yönetim dünyasının dikkatine sunulan </a:t>
            </a:r>
            <a:r>
              <a:rPr lang="tr-TR" sz="2400" b="1" i="1" dirty="0" smtClean="0"/>
              <a:t>Z teorisi</a:t>
            </a:r>
            <a:r>
              <a:rPr lang="tr-TR" sz="2400" dirty="0" smtClean="0"/>
              <a:t>, özellikle 2. dünya savaşı sonrasında Japonya’da verimi, ABD’ye oranla dört kat arttırmış ve çok büyük bir gelişme meydana getirmiştir. </a:t>
            </a:r>
          </a:p>
          <a:p>
            <a:pPr marL="365760" indent="-283464" algn="just" eaLnBrk="1" fontAlgn="auto" hangingPunct="1">
              <a:spcAft>
                <a:spcPts val="0"/>
              </a:spcAft>
              <a:buClrTx/>
              <a:buFont typeface="Wingdings" pitchFamily="2" charset="2"/>
              <a:buChar char="v"/>
              <a:defRPr/>
            </a:pPr>
            <a:r>
              <a:rPr lang="tr-TR" sz="2400" dirty="0" smtClean="0"/>
              <a:t>Z teorisi ana hatlarıyla yedi temel unsur üzerinde odaklanmaktadır.</a:t>
            </a:r>
          </a:p>
          <a:p>
            <a:pPr marL="365760" indent="-283464" algn="just" eaLnBrk="1" fontAlgn="auto" hangingPunct="1">
              <a:spcAft>
                <a:spcPts val="0"/>
              </a:spcAft>
              <a:buFont typeface="Wingdings 2"/>
              <a:buNone/>
              <a:defRPr/>
            </a:pPr>
            <a:r>
              <a:rPr lang="tr-TR" sz="2400" i="1" dirty="0" smtClean="0">
                <a:solidFill>
                  <a:srgbClr val="0070C0"/>
                </a:solidFill>
              </a:rPr>
              <a:t>1- Ömür Boyu İstihdam: </a:t>
            </a:r>
            <a:r>
              <a:rPr lang="tr-TR" sz="2400" dirty="0" smtClean="0"/>
              <a:t>Japon anlayışı hayat ve iş arasında ömürlük bir uyuşma ve bütünleşme sağlamıştır. Yine de tüm Japon işletmelerinde ömür boyu istihdam çizgisini yakalamak mümkün olmamıştır; ancak büyük şirketler ve devlet dairelerinde ömür boyu istihdam sağlanabilmiştir.</a:t>
            </a:r>
          </a:p>
          <a:p>
            <a:pPr marL="365760" indent="-283464" algn="just" eaLnBrk="1" fontAlgn="auto" hangingPunct="1">
              <a:spcAft>
                <a:spcPts val="0"/>
              </a:spcAft>
              <a:buFont typeface="Wingdings 2"/>
              <a:buNone/>
              <a:defRPr/>
            </a:pPr>
            <a:r>
              <a:rPr lang="tr-TR" sz="2400" i="1" dirty="0" smtClean="0">
                <a:solidFill>
                  <a:srgbClr val="0070C0"/>
                </a:solidFill>
              </a:rPr>
              <a:t>2- Yavaş Değerleme ve Terfi Sistemi: </a:t>
            </a:r>
            <a:r>
              <a:rPr lang="tr-TR" sz="2400" dirty="0" smtClean="0"/>
              <a:t>Bir iş görenin bilgi seviyesi, zekası ve yetenekleri onun kısa sürede terfi etmesi için yeterli değerli değildir. Japon anlayışında bir iş görenin terfi edebilmesi için 8-10 yıl çalışması gerekir. Terfi almaya hak kazanacağı süre içerisinde kendi durumunda bulunan insanlardan fazla maaş veya ikramiye alması mümkün değildir.</a:t>
            </a:r>
          </a:p>
          <a:p>
            <a:pPr marL="365760" indent="-283464" algn="just" eaLnBrk="1" fontAlgn="auto" hangingPunct="1">
              <a:spcAft>
                <a:spcPts val="0"/>
              </a:spcAft>
              <a:buFont typeface="Wingdings 2"/>
              <a:buNone/>
              <a:defRPr/>
            </a:pPr>
            <a:r>
              <a:rPr lang="tr-TR" sz="2400" i="1" dirty="0" smtClean="0">
                <a:solidFill>
                  <a:srgbClr val="0070C0"/>
                </a:solidFill>
              </a:rPr>
              <a:t>3- Uzmanlaşış Mesleki Gelişme: </a:t>
            </a:r>
            <a:r>
              <a:rPr lang="tr-TR" sz="2400" dirty="0" err="1" smtClean="0"/>
              <a:t>JYA’da</a:t>
            </a:r>
            <a:r>
              <a:rPr lang="tr-TR" sz="2400" dirty="0" smtClean="0"/>
              <a:t> çok yönlü yetişme esastır. Bir iş gören herhangi bir işletme fonksiyonu veya bu fonksiyonun sadece bir boyutunda uzmanlaşma çalışmalarına tabi tutulamaz. En az bir yıllık bir süre için, işletmeyi gerektiği gibi tüm departmanlarda görevlendirilerek kapsamlı anlayabilmesi amacıyla, mesleki gelişim sağlaması amaçlanır, daha sonra niteliklerinin en uygun olduğu alana yerleştirilir.   </a:t>
            </a:r>
            <a:endParaRPr lang="tr-TR" sz="2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285750" y="214313"/>
            <a:ext cx="8648700" cy="6429375"/>
          </a:xfrm>
        </p:spPr>
        <p:txBody>
          <a:bodyPr>
            <a:normAutofit fontScale="92500"/>
          </a:bodyPr>
          <a:lstStyle/>
          <a:p>
            <a:pPr marL="365760" indent="-283464" algn="just" eaLnBrk="1" fontAlgn="auto" hangingPunct="1">
              <a:spcAft>
                <a:spcPts val="0"/>
              </a:spcAft>
              <a:buFont typeface="Wingdings 2"/>
              <a:buNone/>
              <a:defRPr/>
            </a:pPr>
            <a:r>
              <a:rPr lang="tr-TR" sz="2400" i="1" dirty="0" smtClean="0">
                <a:solidFill>
                  <a:srgbClr val="0070C0"/>
                </a:solidFill>
              </a:rPr>
              <a:t>4- Ortak Kara Verme: </a:t>
            </a:r>
            <a:r>
              <a:rPr lang="tr-TR" sz="2400" dirty="0" smtClean="0"/>
              <a:t>Katılımcı yönetim anlayışını en iyi uygulayan ülkelerden biri Japonya’dır. Önemli herhangi bir kararın alınması söz konusu olduğunda bu karara katkıda bulunabilecek elemanlara önerilerini yazılı olarak almak üzere, bölümün en genç elemanı görevlendirilerek gönderilir. Amaç kararla alakalı olarak ortak bir görüş birliğine varabilmektir.</a:t>
            </a:r>
          </a:p>
          <a:p>
            <a:pPr marL="365760" indent="-283464" algn="just" eaLnBrk="1" fontAlgn="auto" hangingPunct="1">
              <a:spcAft>
                <a:spcPts val="0"/>
              </a:spcAft>
              <a:buFont typeface="Wingdings 2"/>
              <a:buNone/>
              <a:defRPr/>
            </a:pPr>
            <a:r>
              <a:rPr lang="tr-TR" sz="2400" i="1" dirty="0" smtClean="0">
                <a:solidFill>
                  <a:srgbClr val="0070C0"/>
                </a:solidFill>
              </a:rPr>
              <a:t>5- Müşterek Sorumluluk: </a:t>
            </a:r>
            <a:r>
              <a:rPr lang="tr-TR" sz="2400" dirty="0" smtClean="0"/>
              <a:t>Japon yönetim anlayışında tek kişi sorumluluğu değil, grup sorumluluğu anlayışı vardır. Çünkü belirli görevler, belirli çalışma ekibinin sorumluluğuna verilmekte, bu nedenle sorumluluk da müşterek sorumluluk şeklinde ortaya çıkmaktadır. Japon anlayışında tek başına bir planlama ve örgütleme eylemine rastlanılmamaktadır.</a:t>
            </a:r>
          </a:p>
          <a:p>
            <a:pPr marL="365760" indent="-283464" algn="just" eaLnBrk="1" fontAlgn="auto" hangingPunct="1">
              <a:spcAft>
                <a:spcPts val="0"/>
              </a:spcAft>
              <a:buFont typeface="Wingdings 2"/>
              <a:buNone/>
              <a:defRPr/>
            </a:pPr>
            <a:r>
              <a:rPr lang="tr-TR" sz="2400" i="1" dirty="0" smtClean="0">
                <a:solidFill>
                  <a:srgbClr val="0070C0"/>
                </a:solidFill>
              </a:rPr>
              <a:t>6- Örtülü Kontrol Mekanizmaları: </a:t>
            </a:r>
            <a:r>
              <a:rPr lang="tr-TR" sz="2400" dirty="0" smtClean="0"/>
              <a:t>Batı yönetim anlayışında kontrol alanı ve yetki seviyesi açıkça belirlidir. Yöneticilerin kontroller dışında dış kontrol mekanizmaları olarak adlandırılabilecek çeşitli organlar bulunur. Müfettişler bu organların en bilinen mensuplarıdır. Japonya’da böyle bir kontrol yoğunluğuna gerek duyulmamaktadır. Çalışanlar müşterek karar aşma ve uygulama aşamalarında rol aldıkları ve müşterek sorumluluğa sahip oldukları için birbirlerini kontrol etmektedirler.</a:t>
            </a:r>
            <a:endParaRPr lang="tr-TR" sz="24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2 İçerik Yer Tutucusu"/>
          <p:cNvSpPr>
            <a:spLocks noGrp="1"/>
          </p:cNvSpPr>
          <p:nvPr>
            <p:ph sz="quarter" idx="1"/>
          </p:nvPr>
        </p:nvSpPr>
        <p:spPr>
          <a:xfrm>
            <a:off x="428625" y="285750"/>
            <a:ext cx="8505825" cy="6286500"/>
          </a:xfrm>
        </p:spPr>
        <p:txBody>
          <a:bodyPr/>
          <a:lstStyle/>
          <a:p>
            <a:pPr algn="just" eaLnBrk="1" hangingPunct="1">
              <a:buFont typeface="Wingdings 2" pitchFamily="18" charset="2"/>
              <a:buNone/>
            </a:pPr>
            <a:r>
              <a:rPr lang="tr-TR" sz="2400" i="1" smtClean="0">
                <a:solidFill>
                  <a:srgbClr val="0070C0"/>
                </a:solidFill>
              </a:rPr>
              <a:t>7- Bütünlük Kavramı: </a:t>
            </a:r>
            <a:r>
              <a:rPr lang="tr-TR" sz="2400" smtClean="0"/>
              <a:t>Japonya’da iş ve iş dışı hayat birbiriyle iç içe geçmiştir. Birini diğerinden ayırmak zordur. Japon kültürü ve toplumsal değerlerinin zemin hazırladığı bu anlayış, insanların hayatın tüm boyutları içerisinde bir birlik oluşturmaya sevk etmektedir. Özellikle şirketlerle köy hayatı iç içeridir. Şehirlerde ise şirket elemanlarıyla sadece iş ilişkisi içerisinde kalmamışla, onların ailelerinin ihtiyaç duyduğu okul, park, yurt, spor tesisleri gibi çeşitli inşa ve etkinlikleri de gerçekleştirmişleridir.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142875" y="214313"/>
            <a:ext cx="8715375" cy="6643687"/>
          </a:xfrm>
        </p:spPr>
        <p:txBody>
          <a:bodyPr>
            <a:normAutofit fontScale="77500" lnSpcReduction="20000"/>
          </a:bodyPr>
          <a:lstStyle/>
          <a:p>
            <a:pPr marL="365760" indent="-283464" algn="just" eaLnBrk="1" fontAlgn="auto" hangingPunct="1">
              <a:spcAft>
                <a:spcPts val="0"/>
              </a:spcAft>
              <a:buClrTx/>
              <a:buFont typeface="Wingdings" pitchFamily="2" charset="2"/>
              <a:buChar char="v"/>
              <a:defRPr/>
            </a:pPr>
            <a:r>
              <a:rPr lang="tr-TR" sz="2400" dirty="0" smtClean="0"/>
              <a:t>Klasik Yönetim Düşüncesi “etkinlik”, “düzen” ve “rasyonellik” kavramları çerçevesinde ve örgütün mekanik unsurları üzerinde durarak, aynı zamanda bir sosyal sistem olan organizasyonların, önceden belirlenmiş ilke ve kurallara göre , tıpkı bir makine gibi işletilmesi üzerine kurulmuştur.</a:t>
            </a:r>
          </a:p>
          <a:p>
            <a:pPr marL="365760" indent="-283464" algn="just" eaLnBrk="1" fontAlgn="auto" hangingPunct="1">
              <a:spcAft>
                <a:spcPts val="0"/>
              </a:spcAft>
              <a:buClrTx/>
              <a:buFont typeface="Wingdings" pitchFamily="2" charset="2"/>
              <a:buChar char="v"/>
              <a:defRPr/>
            </a:pPr>
            <a:r>
              <a:rPr lang="tr-TR" sz="2400" dirty="0" smtClean="0"/>
              <a:t>Klasik yaklaşım örgüt dışı faktörler ve bunların organizasyon üzerindeki etkileri konusuna eğilmediği için </a:t>
            </a:r>
            <a:r>
              <a:rPr lang="tr-TR" sz="2400" b="1" i="1" dirty="0" smtClean="0"/>
              <a:t>kapalı sistem </a:t>
            </a:r>
            <a:r>
              <a:rPr lang="tr-TR" sz="2400" dirty="0" smtClean="0"/>
              <a:t>anlayışına sahiptir.</a:t>
            </a:r>
          </a:p>
          <a:p>
            <a:pPr marL="365760" indent="-283464" algn="just" eaLnBrk="1" fontAlgn="auto" hangingPunct="1">
              <a:spcAft>
                <a:spcPts val="0"/>
              </a:spcAft>
              <a:buClrTx/>
              <a:buFont typeface="Wingdings" pitchFamily="2" charset="2"/>
              <a:buChar char="v"/>
              <a:defRPr/>
            </a:pPr>
            <a:r>
              <a:rPr lang="tr-TR" sz="2400" dirty="0" smtClean="0"/>
              <a:t>Klasik teorisyenlerin geliştirdiği, klasik yönetim anlayışında; </a:t>
            </a:r>
            <a:r>
              <a:rPr lang="tr-TR" sz="2400" i="1" dirty="0" smtClean="0"/>
              <a:t>yönetim alanı dar, makama ve </a:t>
            </a:r>
            <a:r>
              <a:rPr lang="tr-TR" sz="2400" i="1" dirty="0" err="1" smtClean="0"/>
              <a:t>mevkiye</a:t>
            </a:r>
            <a:r>
              <a:rPr lang="tr-TR" sz="2400" i="1" dirty="0" smtClean="0"/>
              <a:t> dayanan yetkiler yüksek, biçimsel kurallar çok, örgütsel kademeler fazla, merkezcilik derecesi yüksek, üretim personel oranı yüksek, bilgiye dayanan yetki oranı düşüktür.</a:t>
            </a:r>
          </a:p>
          <a:p>
            <a:pPr marL="365760" indent="-283464" algn="just" eaLnBrk="1" fontAlgn="auto" hangingPunct="1">
              <a:spcAft>
                <a:spcPts val="0"/>
              </a:spcAft>
              <a:buFont typeface="Wingdings 2"/>
              <a:buNone/>
              <a:defRPr/>
            </a:pPr>
            <a:r>
              <a:rPr lang="tr-TR" sz="2400" dirty="0" smtClean="0"/>
              <a:t>Klasik Yönetimin Temel İlkeleri</a:t>
            </a:r>
          </a:p>
          <a:p>
            <a:pPr marL="457200" indent="-457200" algn="just" eaLnBrk="1" fontAlgn="auto" hangingPunct="1">
              <a:spcAft>
                <a:spcPts val="0"/>
              </a:spcAft>
              <a:buClrTx/>
              <a:buSzPct val="90000"/>
              <a:buFont typeface="Wingdings 2"/>
              <a:buAutoNum type="arabicPeriod"/>
              <a:defRPr/>
            </a:pPr>
            <a:r>
              <a:rPr lang="tr-TR" sz="2400" dirty="0" smtClean="0"/>
              <a:t>Amaç birliği ilkesi: faaliyetler asıl amaca yönelmelidir.</a:t>
            </a:r>
          </a:p>
          <a:p>
            <a:pPr marL="457200" indent="-457200" algn="just" eaLnBrk="1" fontAlgn="auto" hangingPunct="1">
              <a:spcAft>
                <a:spcPts val="0"/>
              </a:spcAft>
              <a:buClrTx/>
              <a:buSzPct val="90000"/>
              <a:buFont typeface="Wingdings 2"/>
              <a:buAutoNum type="arabicPeriod"/>
              <a:defRPr/>
            </a:pPr>
            <a:r>
              <a:rPr lang="tr-TR" sz="2400" dirty="0" smtClean="0"/>
              <a:t>İş bölümü ve uzmanlaşma ilkesi: bir insan her işi yapamaz.</a:t>
            </a:r>
          </a:p>
          <a:p>
            <a:pPr marL="457200" indent="-457200" algn="just" eaLnBrk="1" fontAlgn="auto" hangingPunct="1">
              <a:spcAft>
                <a:spcPts val="0"/>
              </a:spcAft>
              <a:buClrTx/>
              <a:buSzPct val="90000"/>
              <a:buFont typeface="Wingdings 2"/>
              <a:buAutoNum type="arabicPeriod"/>
              <a:defRPr/>
            </a:pPr>
            <a:r>
              <a:rPr lang="tr-TR" sz="2400" dirty="0" smtClean="0"/>
              <a:t>Kontrol alanı ilkesi: aktif kontrol sağlanabilecek insan sayısı sınırlıdır.</a:t>
            </a:r>
          </a:p>
          <a:p>
            <a:pPr marL="457200" indent="-457200" algn="just" eaLnBrk="1" fontAlgn="auto" hangingPunct="1">
              <a:spcAft>
                <a:spcPts val="0"/>
              </a:spcAft>
              <a:buClrTx/>
              <a:buSzPct val="90000"/>
              <a:buFont typeface="Wingdings 2"/>
              <a:buAutoNum type="arabicPeriod"/>
              <a:defRPr/>
            </a:pPr>
            <a:r>
              <a:rPr lang="tr-TR" sz="2400" dirty="0" smtClean="0"/>
              <a:t>Hiyerarşik yapı ilkesi: görev,yetki ve sorumluluklar yukardan aşağıya açık bir şekilde belirlenmelidir.</a:t>
            </a:r>
          </a:p>
          <a:p>
            <a:pPr marL="457200" indent="-457200" algn="just" eaLnBrk="1" fontAlgn="auto" hangingPunct="1">
              <a:spcAft>
                <a:spcPts val="0"/>
              </a:spcAft>
              <a:buClrTx/>
              <a:buSzPct val="90000"/>
              <a:buFont typeface="Wingdings 2"/>
              <a:buAutoNum type="arabicPeriod"/>
              <a:defRPr/>
            </a:pPr>
            <a:r>
              <a:rPr lang="tr-TR" sz="2400" dirty="0" smtClean="0"/>
              <a:t>Emir komuta birliği ilkesi:ast sadece üstten emir alır</a:t>
            </a:r>
          </a:p>
          <a:p>
            <a:pPr marL="457200" indent="-457200" algn="just" eaLnBrk="1" fontAlgn="auto" hangingPunct="1">
              <a:spcAft>
                <a:spcPts val="0"/>
              </a:spcAft>
              <a:buClrTx/>
              <a:buSzPct val="90000"/>
              <a:buFont typeface="Wingdings 2"/>
              <a:buAutoNum type="arabicPeriod"/>
              <a:defRPr/>
            </a:pPr>
            <a:r>
              <a:rPr lang="tr-TR" sz="2400" dirty="0" smtClean="0"/>
              <a:t>Sorumluluk ilkesi: ast üste karşı sorumludur</a:t>
            </a:r>
          </a:p>
          <a:p>
            <a:pPr marL="457200" indent="-457200" algn="just" eaLnBrk="1" fontAlgn="auto" hangingPunct="1">
              <a:spcAft>
                <a:spcPts val="0"/>
              </a:spcAft>
              <a:buClrTx/>
              <a:buSzPct val="90000"/>
              <a:buFont typeface="Wingdings 2"/>
              <a:buAutoNum type="arabicPeriod"/>
              <a:defRPr/>
            </a:pPr>
            <a:r>
              <a:rPr lang="tr-TR" sz="2400" dirty="0" smtClean="0"/>
              <a:t>Yetki ve sorumluluk denkliği ilkesi:</a:t>
            </a:r>
          </a:p>
          <a:p>
            <a:pPr marL="457200" indent="-457200" algn="just" eaLnBrk="1" fontAlgn="auto" hangingPunct="1">
              <a:spcAft>
                <a:spcPts val="0"/>
              </a:spcAft>
              <a:buClrTx/>
              <a:buSzPct val="90000"/>
              <a:buFont typeface="Wingdings 2"/>
              <a:buAutoNum type="arabicPeriod"/>
              <a:defRPr/>
            </a:pPr>
            <a:r>
              <a:rPr lang="tr-TR" sz="2400" dirty="0" smtClean="0"/>
              <a:t>Yetki devri ilkesi: gerektiğinde üstler astlara yetki devredebilir.</a:t>
            </a:r>
          </a:p>
          <a:p>
            <a:pPr marL="457200" indent="-457200" algn="just" eaLnBrk="1" fontAlgn="auto" hangingPunct="1">
              <a:spcAft>
                <a:spcPts val="0"/>
              </a:spcAft>
              <a:buFont typeface="Wingdings 2"/>
              <a:buNone/>
              <a:defRPr/>
            </a:pPr>
            <a:endParaRPr lang="tr-TR"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142875" y="142875"/>
            <a:ext cx="8543925" cy="6572250"/>
          </a:xfrm>
        </p:spPr>
        <p:txBody>
          <a:bodyPr>
            <a:normAutofit fontScale="85000" lnSpcReduction="20000"/>
          </a:bodyPr>
          <a:lstStyle/>
          <a:p>
            <a:pPr marL="365760" indent="-283464" algn="just" eaLnBrk="1" fontAlgn="auto" hangingPunct="1">
              <a:spcAft>
                <a:spcPts val="0"/>
              </a:spcAft>
              <a:buFont typeface="Wingdings 2"/>
              <a:buNone/>
              <a:defRPr/>
            </a:pPr>
            <a:r>
              <a:rPr lang="tr-TR" sz="2400" dirty="0" smtClean="0"/>
              <a:t>9.İstisna ilkesi: Yöneticiler rutin işlerini devretmelidirler.</a:t>
            </a:r>
          </a:p>
          <a:p>
            <a:pPr marL="365760" indent="-283464" algn="just" eaLnBrk="1" fontAlgn="auto" hangingPunct="1">
              <a:spcAft>
                <a:spcPts val="0"/>
              </a:spcAft>
              <a:buFont typeface="Wingdings 2"/>
              <a:buNone/>
              <a:defRPr/>
            </a:pPr>
            <a:r>
              <a:rPr lang="tr-TR" sz="2400" dirty="0" smtClean="0"/>
              <a:t>10.Açıklık ilkesi:Görev yetki ve sorumluluklar açık ve anlaşılır olmalıdır.</a:t>
            </a:r>
          </a:p>
          <a:p>
            <a:pPr marL="365760" indent="-283464" algn="just" eaLnBrk="1" fontAlgn="auto" hangingPunct="1">
              <a:spcAft>
                <a:spcPts val="0"/>
              </a:spcAft>
              <a:buFont typeface="Wingdings 2"/>
              <a:buNone/>
              <a:defRPr/>
            </a:pPr>
            <a:r>
              <a:rPr lang="tr-TR" sz="2400" dirty="0" smtClean="0"/>
              <a:t>11. Denge ilkesi:Org. Bölümleri arasında her açıdan denge olmalıdır.</a:t>
            </a:r>
          </a:p>
          <a:p>
            <a:pPr marL="365760" indent="-283464" algn="just" eaLnBrk="1" fontAlgn="auto" hangingPunct="1">
              <a:spcAft>
                <a:spcPts val="0"/>
              </a:spcAft>
              <a:buFont typeface="Wingdings 2"/>
              <a:buNone/>
              <a:defRPr/>
            </a:pPr>
            <a:r>
              <a:rPr lang="tr-TR" sz="2400" dirty="0" smtClean="0"/>
              <a:t>12. Basit ve anlaşılırlık ilkesi:Örgütsel yapı basit ve anlaşılır olmalıdır.</a:t>
            </a:r>
          </a:p>
          <a:p>
            <a:pPr marL="365760" indent="-283464" algn="just" eaLnBrk="1" fontAlgn="auto" hangingPunct="1">
              <a:spcAft>
                <a:spcPts val="0"/>
              </a:spcAft>
              <a:buFont typeface="Wingdings 2"/>
              <a:buNone/>
              <a:defRPr/>
            </a:pPr>
            <a:r>
              <a:rPr lang="tr-TR" sz="2400" dirty="0" smtClean="0"/>
              <a:t>13. Değişebilirlik ve reorganizasyon ilkesi:Örgütler değişen şartlarda yenilenme ihtiyaçlarına cevap verebilecek esneklikte olmalıdır.</a:t>
            </a:r>
          </a:p>
          <a:p>
            <a:pPr marL="365760" indent="-283464" algn="just" eaLnBrk="1" fontAlgn="auto" hangingPunct="1">
              <a:spcAft>
                <a:spcPts val="0"/>
              </a:spcAft>
              <a:buFont typeface="Wingdings 2"/>
              <a:buNone/>
              <a:defRPr/>
            </a:pPr>
            <a:endParaRPr lang="tr-TR" sz="2400" dirty="0" smtClean="0"/>
          </a:p>
          <a:p>
            <a:pPr marL="365760" indent="-283464" algn="just" eaLnBrk="1" fontAlgn="auto" hangingPunct="1">
              <a:spcAft>
                <a:spcPts val="0"/>
              </a:spcAft>
              <a:buFont typeface="Wingdings 2"/>
              <a:buNone/>
              <a:defRPr/>
            </a:pPr>
            <a:r>
              <a:rPr lang="tr-TR" sz="3500" dirty="0" smtClean="0"/>
              <a:t>1.1. Bilimsel Yönetim İlkeleri ve Taylor</a:t>
            </a:r>
          </a:p>
          <a:p>
            <a:pPr marL="365760" indent="-283464" algn="just" eaLnBrk="1" fontAlgn="auto" hangingPunct="1">
              <a:spcAft>
                <a:spcPts val="0"/>
              </a:spcAft>
              <a:buClrTx/>
              <a:buFont typeface="Wingdings" pitchFamily="2" charset="2"/>
              <a:buChar char="v"/>
              <a:defRPr/>
            </a:pPr>
            <a:r>
              <a:rPr lang="tr-TR" sz="2400" dirty="0" err="1" smtClean="0"/>
              <a:t>Frederick</a:t>
            </a:r>
            <a:r>
              <a:rPr lang="tr-TR" sz="2400" dirty="0" smtClean="0"/>
              <a:t> W. Taylor, çalıştığı işletmelerde rasyonellikten uzak düzensiz ortamlardan tedirgin olarak, bu soruna etkin çözümler aramış ve </a:t>
            </a:r>
            <a:r>
              <a:rPr lang="tr-TR" sz="2400" b="1" i="1" dirty="0" smtClean="0"/>
              <a:t>Bilimsel Yönetim İlkelerini </a:t>
            </a:r>
            <a:r>
              <a:rPr lang="tr-TR" sz="2400" dirty="0" smtClean="0"/>
              <a:t>geliştirmiştir.</a:t>
            </a:r>
          </a:p>
          <a:p>
            <a:pPr marL="365760" indent="-283464" algn="just" eaLnBrk="1" fontAlgn="auto" hangingPunct="1">
              <a:spcAft>
                <a:spcPts val="0"/>
              </a:spcAft>
              <a:buClrTx/>
              <a:buFont typeface="Wingdings" pitchFamily="2" charset="2"/>
              <a:buChar char="v"/>
              <a:defRPr/>
            </a:pPr>
            <a:r>
              <a:rPr lang="tr-TR" sz="2400" dirty="0" smtClean="0"/>
              <a:t>Taylor’un çalıştığı işletmelerdeki temel gözlemleri şöyleydi; verimsizlik, tembellik ve kaytarmacılık, çalışma kural ve prosedürlerinde standartların yoksun oluşu, işe almada ehliyet, yetenek ve kapasite kıstaslarının kullanılmaması ve işler için standart sürelerin belirlenmemesi.</a:t>
            </a:r>
          </a:p>
          <a:p>
            <a:pPr marL="365760" indent="-283464" algn="just" eaLnBrk="1" fontAlgn="auto" hangingPunct="1">
              <a:spcAft>
                <a:spcPts val="0"/>
              </a:spcAft>
              <a:buClrTx/>
              <a:buFont typeface="Wingdings" pitchFamily="2" charset="2"/>
              <a:buChar char="v"/>
              <a:defRPr/>
            </a:pPr>
            <a:r>
              <a:rPr lang="tr-TR" sz="2400" dirty="0" smtClean="0"/>
              <a:t>Taylor’un çalışmalarındaki amaç, </a:t>
            </a:r>
            <a:r>
              <a:rPr lang="tr-TR" sz="2400" i="1" dirty="0" smtClean="0"/>
              <a:t>israf ve kayıplara </a:t>
            </a:r>
            <a:r>
              <a:rPr lang="tr-TR" sz="2400" dirty="0" smtClean="0"/>
              <a:t>yol açan etkenleri rasyonel yöntemlerle kontrol altına alarak verimliliği arttırmaktır.</a:t>
            </a:r>
          </a:p>
          <a:p>
            <a:pPr marL="365760" indent="-283464" algn="just" eaLnBrk="1" fontAlgn="auto" hangingPunct="1">
              <a:spcAft>
                <a:spcPts val="0"/>
              </a:spcAft>
              <a:buFontTx/>
              <a:buChar char="-"/>
              <a:defRPr/>
            </a:pPr>
            <a:endParaRPr lang="tr-TR" sz="2400" dirty="0" smtClean="0"/>
          </a:p>
          <a:p>
            <a:pPr marL="365760" indent="-283464" algn="just" eaLnBrk="1" fontAlgn="auto" hangingPunct="1">
              <a:spcAft>
                <a:spcPts val="0"/>
              </a:spcAft>
              <a:buFont typeface="Wingdings 2"/>
              <a:buNone/>
              <a:defRPr/>
            </a:pPr>
            <a:endParaRPr lang="tr-TR" sz="2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214313" y="214313"/>
            <a:ext cx="8715375" cy="6429375"/>
          </a:xfrm>
        </p:spPr>
        <p:txBody>
          <a:bodyPr>
            <a:normAutofit/>
          </a:bodyPr>
          <a:lstStyle/>
          <a:p>
            <a:pPr marL="365760" indent="-283464" algn="just" eaLnBrk="1" fontAlgn="auto" hangingPunct="1">
              <a:spcAft>
                <a:spcPts val="0"/>
              </a:spcAft>
              <a:buFont typeface="Wingdings 2"/>
              <a:buNone/>
              <a:defRPr/>
            </a:pPr>
            <a:r>
              <a:rPr lang="tr-TR" sz="2400" dirty="0" smtClean="0"/>
              <a:t>	Bilimsel Yönetim yaklaşımının temel esasları 4 genel ilkede toplanmıştır;</a:t>
            </a:r>
          </a:p>
          <a:p>
            <a:pPr marL="457200" indent="-457200" algn="just" eaLnBrk="1" fontAlgn="auto" hangingPunct="1">
              <a:spcAft>
                <a:spcPts val="0"/>
              </a:spcAft>
              <a:buClrTx/>
              <a:buFont typeface="Wingdings 2"/>
              <a:buAutoNum type="arabicPeriod"/>
              <a:defRPr/>
            </a:pPr>
            <a:r>
              <a:rPr lang="tr-TR" sz="2400" dirty="0" smtClean="0"/>
              <a:t>Geleneksel iş görme usullerinin yerine, bilimsel yaklaşıma dayanan iş görme yöntem ve tekniklerinin geliştirilmesi.</a:t>
            </a:r>
          </a:p>
          <a:p>
            <a:pPr marL="457200" indent="-457200" algn="just" eaLnBrk="1" fontAlgn="auto" hangingPunct="1">
              <a:spcAft>
                <a:spcPts val="0"/>
              </a:spcAft>
              <a:buClrTx/>
              <a:buFont typeface="Wingdings 2"/>
              <a:buAutoNum type="arabicPeriod"/>
              <a:defRPr/>
            </a:pPr>
            <a:r>
              <a:rPr lang="tr-TR" sz="2400" dirty="0" smtClean="0"/>
              <a:t>Çalışanların bilimsel yöntemlerle seçilmesi.</a:t>
            </a:r>
          </a:p>
          <a:p>
            <a:pPr marL="457200" indent="-457200" algn="just" eaLnBrk="1" fontAlgn="auto" hangingPunct="1">
              <a:spcAft>
                <a:spcPts val="0"/>
              </a:spcAft>
              <a:buClrTx/>
              <a:buFont typeface="Wingdings 2"/>
              <a:buAutoNum type="arabicPeriod"/>
              <a:defRPr/>
            </a:pPr>
            <a:r>
              <a:rPr lang="tr-TR" sz="2400" dirty="0" smtClean="0"/>
              <a:t>Rasyonel ve bilimsel yöntemlerle geliştirilen iş görme davranışlarının işçiler tarafından benimsenip, uygulanabilmesi için, işçilerle işbirliğinin sağlanması.</a:t>
            </a:r>
          </a:p>
          <a:p>
            <a:pPr marL="457200" indent="-457200" algn="just" eaLnBrk="1" fontAlgn="auto" hangingPunct="1">
              <a:spcAft>
                <a:spcPts val="0"/>
              </a:spcAft>
              <a:buClrTx/>
              <a:buFont typeface="Wingdings 2"/>
              <a:buAutoNum type="arabicPeriod"/>
              <a:defRPr/>
            </a:pPr>
            <a:r>
              <a:rPr lang="tr-TR" sz="2400" dirty="0" smtClean="0"/>
              <a:t>Yönetimle ilgili iş ve sorumlulukların işçinin üzerinden yönetime devredilmesi ve sorumluluğun dağıtılması.</a:t>
            </a:r>
          </a:p>
          <a:p>
            <a:pPr marL="457200" indent="-457200" algn="just" eaLnBrk="1" fontAlgn="auto" hangingPunct="1">
              <a:spcAft>
                <a:spcPts val="0"/>
              </a:spcAft>
              <a:buClrTx/>
              <a:buFont typeface="Wingdings 2"/>
              <a:buNone/>
              <a:defRPr/>
            </a:pPr>
            <a:r>
              <a:rPr lang="tr-TR" sz="2400" dirty="0" smtClean="0"/>
              <a:t>	Bilimsel yönetim yaklaşımı şu şekilde tanımlanabilir; </a:t>
            </a:r>
            <a:r>
              <a:rPr lang="tr-TR" sz="2400" b="1" dirty="0" smtClean="0"/>
              <a:t>tecrübe yerine bilim, anlaşmazlık yerine ahenk, bireycilik yerine işbirliği, kısıtlı üretim yerine maksimum üretim, bireylerin ulaşabilecekleri en yüksek verimlilik ve refah düzeyine ulaştırmak.</a:t>
            </a:r>
            <a:endParaRPr lang="tr-TR" sz="24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142875" y="214313"/>
            <a:ext cx="8715375" cy="6215062"/>
          </a:xfrm>
        </p:spPr>
        <p:txBody>
          <a:bodyPr>
            <a:normAutofit fontScale="92500" lnSpcReduction="10000"/>
          </a:bodyPr>
          <a:lstStyle/>
          <a:p>
            <a:pPr marL="365760" indent="-283464" algn="just" eaLnBrk="1" fontAlgn="auto" hangingPunct="1">
              <a:spcAft>
                <a:spcPts val="0"/>
              </a:spcAft>
              <a:buFont typeface="Wingdings 2"/>
              <a:buNone/>
              <a:defRPr/>
            </a:pPr>
            <a:r>
              <a:rPr lang="tr-TR" sz="2400" dirty="0" smtClean="0"/>
              <a:t>Bilimsel Yöntemin 2 genel amacı bulunmaktadır;</a:t>
            </a:r>
          </a:p>
          <a:p>
            <a:pPr marL="457200" indent="-457200" algn="just" eaLnBrk="1" fontAlgn="auto" hangingPunct="1">
              <a:spcAft>
                <a:spcPts val="0"/>
              </a:spcAft>
              <a:buClrTx/>
              <a:buFont typeface="Wingdings 2"/>
              <a:buAutoNum type="arabicPeriod"/>
              <a:defRPr/>
            </a:pPr>
            <a:r>
              <a:rPr lang="tr-TR" sz="2400" i="1" dirty="0" smtClean="0"/>
              <a:t>Verimsiz çalışma ve israfları ortadan kaldırmak.</a:t>
            </a:r>
          </a:p>
          <a:p>
            <a:pPr marL="457200" indent="-457200" algn="just" eaLnBrk="1" fontAlgn="auto" hangingPunct="1">
              <a:spcAft>
                <a:spcPts val="0"/>
              </a:spcAft>
              <a:buClrTx/>
              <a:buFont typeface="Wingdings 2"/>
              <a:buAutoNum type="arabicPeriod"/>
              <a:defRPr/>
            </a:pPr>
            <a:r>
              <a:rPr lang="tr-TR" sz="2400" i="1" dirty="0" smtClean="0"/>
              <a:t>İşçi ve yönetim arasında çatışma ve ihtilafları azaltmak, işçi-yönetim arasında iş birliği sağlamak.</a:t>
            </a:r>
          </a:p>
          <a:p>
            <a:pPr marL="457200" indent="-457200" algn="just" eaLnBrk="1" fontAlgn="auto" hangingPunct="1">
              <a:spcAft>
                <a:spcPts val="0"/>
              </a:spcAft>
              <a:buFont typeface="Wingdings 2"/>
              <a:buNone/>
              <a:defRPr/>
            </a:pPr>
            <a:endParaRPr lang="tr-TR" sz="2400" dirty="0" smtClean="0"/>
          </a:p>
          <a:p>
            <a:pPr marL="457200" indent="-457200" algn="just" eaLnBrk="1" fontAlgn="auto" hangingPunct="1">
              <a:spcAft>
                <a:spcPts val="0"/>
              </a:spcAft>
              <a:buFont typeface="Wingdings 2"/>
              <a:buNone/>
              <a:defRPr/>
            </a:pPr>
            <a:r>
              <a:rPr lang="tr-TR" dirty="0" smtClean="0"/>
              <a:t>1.2. Yönetim Süreci Yaklaşımı ve </a:t>
            </a:r>
            <a:r>
              <a:rPr lang="tr-TR" dirty="0" err="1" smtClean="0"/>
              <a:t>Fayol</a:t>
            </a:r>
            <a:endParaRPr lang="tr-TR" dirty="0" smtClean="0"/>
          </a:p>
          <a:p>
            <a:pPr marL="457200" indent="-457200" algn="just" eaLnBrk="1" fontAlgn="auto" hangingPunct="1">
              <a:spcAft>
                <a:spcPts val="0"/>
              </a:spcAft>
              <a:buClrTx/>
              <a:buFont typeface="Wingdings" pitchFamily="2" charset="2"/>
              <a:buChar char="v"/>
              <a:defRPr/>
            </a:pPr>
            <a:r>
              <a:rPr lang="tr-TR" sz="2400" dirty="0" smtClean="0"/>
              <a:t>Henry </a:t>
            </a:r>
            <a:r>
              <a:rPr lang="tr-TR" sz="2400" dirty="0" err="1" smtClean="0"/>
              <a:t>Fayol</a:t>
            </a:r>
            <a:r>
              <a:rPr lang="tr-TR" sz="2400" dirty="0" smtClean="0"/>
              <a:t> yönetimi bir </a:t>
            </a:r>
            <a:r>
              <a:rPr lang="tr-TR" sz="2400" b="1" dirty="0" smtClean="0"/>
              <a:t>süreç</a:t>
            </a:r>
            <a:r>
              <a:rPr lang="tr-TR" sz="2400" dirty="0" smtClean="0"/>
              <a:t> olarak düşünmüş ve evrensel olan bu gerçeği açıkça ortaya koymuştur. Yönetim bir anda başlayıp biten bir olay değil; her an yenilenen ve tekrarlanan bir süreçtir.</a:t>
            </a:r>
          </a:p>
          <a:p>
            <a:pPr marL="457200" indent="-457200" algn="just" eaLnBrk="1" fontAlgn="auto" hangingPunct="1">
              <a:spcAft>
                <a:spcPts val="0"/>
              </a:spcAft>
              <a:buClrTx/>
              <a:buFont typeface="Wingdings" pitchFamily="2" charset="2"/>
              <a:buChar char="v"/>
              <a:defRPr/>
            </a:pPr>
            <a:r>
              <a:rPr lang="tr-TR" sz="2400" dirty="0" err="1" smtClean="0"/>
              <a:t>Fayol’a</a:t>
            </a:r>
            <a:r>
              <a:rPr lang="tr-TR" sz="2400" dirty="0" smtClean="0"/>
              <a:t> göre yönetimin ilkeleri üç başlık altında toplanabilir,</a:t>
            </a:r>
          </a:p>
          <a:p>
            <a:pPr marL="857250" lvl="1" indent="-457200" algn="just" eaLnBrk="1" fontAlgn="auto" hangingPunct="1">
              <a:spcAft>
                <a:spcPts val="0"/>
              </a:spcAft>
              <a:buClrTx/>
              <a:buFontTx/>
              <a:buChar char="-"/>
              <a:defRPr/>
            </a:pPr>
            <a:r>
              <a:rPr lang="tr-TR" sz="2000" dirty="0" smtClean="0"/>
              <a:t>a) Yapısal İlkeler</a:t>
            </a:r>
          </a:p>
          <a:p>
            <a:pPr marL="857250" lvl="1" indent="-457200" algn="just" eaLnBrk="1" fontAlgn="auto" hangingPunct="1">
              <a:spcAft>
                <a:spcPts val="0"/>
              </a:spcAft>
              <a:buClrTx/>
              <a:buFontTx/>
              <a:buChar char="-"/>
              <a:defRPr/>
            </a:pPr>
            <a:r>
              <a:rPr lang="tr-TR" sz="2000" dirty="0" smtClean="0"/>
              <a:t>b) Süreç İlkeleri</a:t>
            </a:r>
          </a:p>
          <a:p>
            <a:pPr marL="857250" lvl="1" indent="-457200" algn="just" eaLnBrk="1" fontAlgn="auto" hangingPunct="1">
              <a:spcAft>
                <a:spcPts val="0"/>
              </a:spcAft>
              <a:buClrTx/>
              <a:buFontTx/>
              <a:buChar char="-"/>
              <a:defRPr/>
            </a:pPr>
            <a:r>
              <a:rPr lang="tr-TR" sz="2000" dirty="0" smtClean="0"/>
              <a:t>c) Sonuçsal İlkeler</a:t>
            </a:r>
          </a:p>
          <a:p>
            <a:pPr marL="457200" indent="-457200" algn="just" eaLnBrk="1" fontAlgn="auto" hangingPunct="1">
              <a:spcAft>
                <a:spcPts val="0"/>
              </a:spcAft>
              <a:buClrTx/>
              <a:buFont typeface="Wingdings" pitchFamily="2" charset="2"/>
              <a:buChar char="v"/>
              <a:defRPr/>
            </a:pPr>
            <a:r>
              <a:rPr lang="tr-TR" sz="2400" dirty="0" smtClean="0"/>
              <a:t>Yapısal ilkeler, daha çok işletmenin kuruluş düzeni, iş dağılımı, sorumlulukların belirlenmesi ve hiyerarşik yapıyı ifade eder.</a:t>
            </a:r>
          </a:p>
          <a:p>
            <a:pPr marL="457200" indent="-457200" algn="just" eaLnBrk="1" fontAlgn="auto" hangingPunct="1">
              <a:spcAft>
                <a:spcPts val="0"/>
              </a:spcAft>
              <a:buFontTx/>
              <a:buChar char="-"/>
              <a:defRPr/>
            </a:pPr>
            <a:endParaRPr lang="tr-TR" sz="2400" dirty="0" smtClean="0"/>
          </a:p>
          <a:p>
            <a:pPr marL="457200" indent="-457200" algn="just" eaLnBrk="1" fontAlgn="auto" hangingPunct="1">
              <a:spcAft>
                <a:spcPts val="0"/>
              </a:spcAft>
              <a:buFontTx/>
              <a:buChar char="-"/>
              <a:defRPr/>
            </a:pPr>
            <a:endParaRPr lang="tr-TR" sz="2400" dirty="0" smtClean="0"/>
          </a:p>
          <a:p>
            <a:pPr marL="457200" indent="-457200" algn="just" eaLnBrk="1" fontAlgn="auto" hangingPunct="1">
              <a:spcAft>
                <a:spcPts val="0"/>
              </a:spcAft>
              <a:buFont typeface="Wingdings 2"/>
              <a:buNone/>
              <a:defRPr/>
            </a:pPr>
            <a:endParaRPr lang="tr-TR" sz="2400" dirty="0" smtClean="0"/>
          </a:p>
          <a:p>
            <a:pPr marL="457200" indent="-457200" algn="just" eaLnBrk="1" fontAlgn="auto" hangingPunct="1">
              <a:spcAft>
                <a:spcPts val="0"/>
              </a:spcAft>
              <a:buFont typeface="Wingdings 2"/>
              <a:buNone/>
              <a:defRPr/>
            </a:pPr>
            <a:endParaRPr lang="tr-TR" sz="2400" dirty="0" smtClean="0"/>
          </a:p>
          <a:p>
            <a:pPr marL="365760" indent="-283464" algn="just" eaLnBrk="1" fontAlgn="auto" hangingPunct="1">
              <a:spcAft>
                <a:spcPts val="0"/>
              </a:spcAft>
              <a:buFont typeface="Wingdings 2"/>
              <a:buNone/>
              <a:defRPr/>
            </a:pPr>
            <a:endParaRPr lang="tr-TR"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214313" y="142875"/>
            <a:ext cx="8715375" cy="6572250"/>
          </a:xfrm>
        </p:spPr>
        <p:txBody>
          <a:bodyPr>
            <a:normAutofit fontScale="85000" lnSpcReduction="10000"/>
          </a:bodyPr>
          <a:lstStyle/>
          <a:p>
            <a:pPr marL="365760" indent="-283464" algn="just" eaLnBrk="1" fontAlgn="auto" hangingPunct="1">
              <a:spcAft>
                <a:spcPts val="0"/>
              </a:spcAft>
              <a:buFont typeface="Wingdings 2"/>
              <a:buNone/>
              <a:defRPr/>
            </a:pPr>
            <a:r>
              <a:rPr lang="tr-TR" sz="2400" dirty="0" smtClean="0"/>
              <a:t>Yapısal İlkeler;</a:t>
            </a:r>
          </a:p>
          <a:p>
            <a:pPr marL="365760" indent="-283464" algn="just" eaLnBrk="1" fontAlgn="auto" hangingPunct="1">
              <a:spcAft>
                <a:spcPts val="0"/>
              </a:spcAft>
              <a:buFont typeface="Wingdings 2"/>
              <a:buNone/>
              <a:defRPr/>
            </a:pPr>
            <a:r>
              <a:rPr lang="tr-TR" sz="2400" dirty="0" smtClean="0"/>
              <a:t>1. Hiyerarşi ilkesi.</a:t>
            </a:r>
          </a:p>
          <a:p>
            <a:pPr marL="365760" indent="-283464" algn="just" eaLnBrk="1" fontAlgn="auto" hangingPunct="1">
              <a:spcAft>
                <a:spcPts val="0"/>
              </a:spcAft>
              <a:buFont typeface="Wingdings 2"/>
              <a:buNone/>
              <a:defRPr/>
            </a:pPr>
            <a:r>
              <a:rPr lang="tr-TR" sz="2400" dirty="0" smtClean="0"/>
              <a:t>2. Merkezi yapılanma:  Başarı için tek merkezden yönetim</a:t>
            </a:r>
          </a:p>
          <a:p>
            <a:pPr marL="365760" indent="-283464" algn="just" eaLnBrk="1" fontAlgn="auto" hangingPunct="1">
              <a:spcAft>
                <a:spcPts val="0"/>
              </a:spcAft>
              <a:buFont typeface="Wingdings 2"/>
              <a:buNone/>
              <a:defRPr/>
            </a:pPr>
            <a:r>
              <a:rPr lang="tr-TR" sz="2400" dirty="0" smtClean="0"/>
              <a:t>3. İş bölümü ilkesi.</a:t>
            </a:r>
          </a:p>
          <a:p>
            <a:pPr marL="365760" indent="-283464" algn="just" eaLnBrk="1" fontAlgn="auto" hangingPunct="1">
              <a:spcAft>
                <a:spcPts val="0"/>
              </a:spcAft>
              <a:buFont typeface="Wingdings 2"/>
              <a:buNone/>
              <a:defRPr/>
            </a:pPr>
            <a:r>
              <a:rPr lang="tr-TR" sz="2400" dirty="0" smtClean="0"/>
              <a:t>4. Yönetim birliği: benzer işlerin aynı yönetici tarafından yerine getirilmesi</a:t>
            </a:r>
          </a:p>
          <a:p>
            <a:pPr marL="365760" indent="-283464" algn="just" eaLnBrk="1" fontAlgn="auto" hangingPunct="1">
              <a:spcAft>
                <a:spcPts val="0"/>
              </a:spcAft>
              <a:buFont typeface="Wingdings 2"/>
              <a:buNone/>
              <a:defRPr/>
            </a:pPr>
            <a:r>
              <a:rPr lang="tr-TR" sz="2400" dirty="0" smtClean="0"/>
              <a:t>5. Yetki ve sorumluluk ilkesi:</a:t>
            </a:r>
          </a:p>
          <a:p>
            <a:pPr marL="365760" indent="-283464" algn="just" eaLnBrk="1" fontAlgn="auto" hangingPunct="1">
              <a:spcAft>
                <a:spcPts val="0"/>
              </a:spcAft>
              <a:buFont typeface="Wingdings 2"/>
              <a:buNone/>
              <a:defRPr/>
            </a:pPr>
            <a:r>
              <a:rPr lang="tr-TR" sz="2400" dirty="0" smtClean="0"/>
              <a:t>6. Maaş ve ücret ilkesi:insanlara çalışmalarının karşılığının verilmesi</a:t>
            </a:r>
          </a:p>
          <a:p>
            <a:pPr marL="365760" indent="-283464" algn="just" eaLnBrk="1" fontAlgn="auto" hangingPunct="1">
              <a:spcAft>
                <a:spcPts val="0"/>
              </a:spcAft>
              <a:buFont typeface="Wingdings 2"/>
              <a:buNone/>
              <a:defRPr/>
            </a:pPr>
            <a:r>
              <a:rPr lang="tr-TR" sz="2400" dirty="0" smtClean="0"/>
              <a:t>7. Disiplin ilkesi.</a:t>
            </a:r>
          </a:p>
          <a:p>
            <a:pPr marL="365760" indent="-283464" algn="just" eaLnBrk="1" fontAlgn="auto" hangingPunct="1">
              <a:spcAft>
                <a:spcPts val="0"/>
              </a:spcAft>
              <a:buFont typeface="Wingdings 2"/>
              <a:buNone/>
              <a:defRPr/>
            </a:pPr>
            <a:r>
              <a:rPr lang="tr-TR" sz="2400" dirty="0" smtClean="0"/>
              <a:t>8. Hakkaniyet ilkesi:çalışanların tümüne adil ve eşit davranılması</a:t>
            </a:r>
          </a:p>
          <a:p>
            <a:pPr marL="365760" indent="-283464" algn="just" eaLnBrk="1" fontAlgn="auto" hangingPunct="1">
              <a:spcAft>
                <a:spcPts val="0"/>
              </a:spcAft>
              <a:buFont typeface="Wingdings 2"/>
              <a:buNone/>
              <a:defRPr/>
            </a:pPr>
            <a:r>
              <a:rPr lang="tr-TR" sz="2400" dirty="0" smtClean="0"/>
              <a:t>9. Kumanda birliği ilkesi:emir verme ve almada çatışma olmaması</a:t>
            </a:r>
          </a:p>
          <a:p>
            <a:pPr marL="365760" indent="-283464" algn="just" eaLnBrk="1" fontAlgn="auto" hangingPunct="1">
              <a:spcAft>
                <a:spcPts val="0"/>
              </a:spcAft>
              <a:buFont typeface="Wingdings 2"/>
              <a:buNone/>
              <a:defRPr/>
            </a:pPr>
            <a:r>
              <a:rPr lang="tr-TR" sz="2400" dirty="0" smtClean="0"/>
              <a:t>10. Genel menfaatlerin özel menfaatlere tercih edilmesi.</a:t>
            </a:r>
          </a:p>
          <a:p>
            <a:pPr marL="365760" indent="-283464" algn="just" eaLnBrk="1" fontAlgn="auto" hangingPunct="1">
              <a:spcAft>
                <a:spcPts val="0"/>
              </a:spcAft>
              <a:buFont typeface="Wingdings 2"/>
              <a:buNone/>
              <a:defRPr/>
            </a:pPr>
            <a:r>
              <a:rPr lang="tr-TR" sz="2400" dirty="0" smtClean="0"/>
              <a:t>11. Girişim ilkesi: çalışanların inisiyatif kullanabilmesi</a:t>
            </a:r>
          </a:p>
          <a:p>
            <a:pPr marL="365760" indent="-283464" algn="just" eaLnBrk="1" fontAlgn="auto" hangingPunct="1">
              <a:spcAft>
                <a:spcPts val="0"/>
              </a:spcAft>
              <a:buFont typeface="Wingdings 2"/>
              <a:buNone/>
              <a:defRPr/>
            </a:pPr>
            <a:r>
              <a:rPr lang="tr-TR" sz="2400" dirty="0" smtClean="0"/>
              <a:t>12. Çalışanların iş devamlılığı ilkesi.personel devrinin fazlalığı yönetsel etkinliği azaltacak ve örgütü amaçlarından uzaklaştıracaktır</a:t>
            </a:r>
          </a:p>
          <a:p>
            <a:pPr marL="365760" indent="-283464" algn="just" eaLnBrk="1" fontAlgn="auto" hangingPunct="1">
              <a:spcAft>
                <a:spcPts val="0"/>
              </a:spcAft>
              <a:buFont typeface="Wingdings 2"/>
              <a:buNone/>
              <a:defRPr/>
            </a:pPr>
            <a:r>
              <a:rPr lang="tr-TR" sz="2400" dirty="0" smtClean="0"/>
              <a:t>13. İş birliği ilkesi.</a:t>
            </a:r>
          </a:p>
          <a:p>
            <a:pPr marL="365760" indent="-283464" algn="just" eaLnBrk="1" fontAlgn="auto" hangingPunct="1">
              <a:spcAft>
                <a:spcPts val="0"/>
              </a:spcAft>
              <a:buFont typeface="Wingdings 2"/>
              <a:buNone/>
              <a:defRPr/>
            </a:pPr>
            <a:r>
              <a:rPr lang="tr-TR" sz="2400" dirty="0" smtClean="0"/>
              <a:t>14. Düzen ilkesi: örgütsel unsurların yerli yerine oturtulması</a:t>
            </a:r>
            <a:endParaRPr lang="tr-TR"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285750" y="214313"/>
            <a:ext cx="8401050" cy="6429375"/>
          </a:xfrm>
        </p:spPr>
        <p:txBody>
          <a:bodyPr>
            <a:normAutofit lnSpcReduction="10000"/>
          </a:bodyPr>
          <a:lstStyle/>
          <a:p>
            <a:pPr marL="365760" indent="-283464" algn="just" eaLnBrk="1" fontAlgn="auto" hangingPunct="1">
              <a:spcAft>
                <a:spcPts val="0"/>
              </a:spcAft>
              <a:buFont typeface="Wingdings 2"/>
              <a:buNone/>
              <a:defRPr/>
            </a:pPr>
            <a:r>
              <a:rPr lang="tr-TR" sz="3600" dirty="0" smtClean="0"/>
              <a:t>1.3. Bürokratik Yönetim Yaklaşımı İlkesi:</a:t>
            </a:r>
          </a:p>
          <a:p>
            <a:pPr marL="365760" indent="-283464" algn="just" eaLnBrk="1" fontAlgn="auto" hangingPunct="1">
              <a:spcAft>
                <a:spcPts val="0"/>
              </a:spcAft>
              <a:buClrTx/>
              <a:buFont typeface="Wingdings" pitchFamily="2" charset="2"/>
              <a:buChar char="v"/>
              <a:defRPr/>
            </a:pPr>
            <a:r>
              <a:rPr lang="tr-TR" sz="2400" dirty="0" err="1" smtClean="0"/>
              <a:t>Max</a:t>
            </a:r>
            <a:r>
              <a:rPr lang="tr-TR" sz="2400" dirty="0" smtClean="0"/>
              <a:t> </a:t>
            </a:r>
            <a:r>
              <a:rPr lang="tr-TR" sz="2400" dirty="0" err="1" smtClean="0"/>
              <a:t>Weber’e</a:t>
            </a:r>
            <a:r>
              <a:rPr lang="tr-TR" sz="2400" dirty="0" smtClean="0"/>
              <a:t> göre, eski örgütler sanayileşen ve modernleşen batı dünyası için yetersiz olmaya başlamışlardı. Bunların yerini gerek kamu kesiminde, gerekse özel kesimde </a:t>
            </a:r>
            <a:r>
              <a:rPr lang="tr-TR" sz="2400" b="1" i="1" dirty="0" smtClean="0"/>
              <a:t>bürokrasi</a:t>
            </a:r>
            <a:r>
              <a:rPr lang="tr-TR" sz="2400" dirty="0" smtClean="0"/>
              <a:t> denen büyük çaplı örgütler almaktadır. </a:t>
            </a:r>
          </a:p>
          <a:p>
            <a:pPr marL="365760" indent="-283464" algn="just" eaLnBrk="1" fontAlgn="auto" hangingPunct="1">
              <a:spcAft>
                <a:spcPts val="0"/>
              </a:spcAft>
              <a:buClrTx/>
              <a:buFont typeface="Wingdings" pitchFamily="2" charset="2"/>
              <a:buChar char="v"/>
              <a:defRPr/>
            </a:pPr>
            <a:endParaRPr lang="tr-TR" sz="2400" dirty="0" smtClean="0"/>
          </a:p>
          <a:p>
            <a:pPr marL="365760" indent="-283464" algn="just" eaLnBrk="1" fontAlgn="auto" hangingPunct="1">
              <a:spcAft>
                <a:spcPts val="0"/>
              </a:spcAft>
              <a:buClrTx/>
              <a:buFont typeface="Wingdings" pitchFamily="2" charset="2"/>
              <a:buChar char="v"/>
              <a:defRPr/>
            </a:pPr>
            <a:r>
              <a:rPr lang="tr-TR" sz="2400" dirty="0" smtClean="0"/>
              <a:t>Organizasyon ve yönetim teorisi alanında </a:t>
            </a:r>
            <a:r>
              <a:rPr lang="tr-TR" sz="2400" dirty="0" err="1" smtClean="0"/>
              <a:t>Fayol</a:t>
            </a:r>
            <a:r>
              <a:rPr lang="tr-TR" sz="2400" dirty="0" smtClean="0"/>
              <a:t> ve </a:t>
            </a:r>
            <a:r>
              <a:rPr lang="tr-TR" sz="2400" dirty="0" err="1" smtClean="0"/>
              <a:t>Weber’in</a:t>
            </a:r>
            <a:r>
              <a:rPr lang="tr-TR" sz="2400" dirty="0" smtClean="0"/>
              <a:t> görüşleri, Kamu Yönetimi disiplininin gelişmesine katkı sağlarken, Taylor’un görüşleri özel/işletme yönetiminin gelişmesine katkı sağlamıştır.</a:t>
            </a:r>
          </a:p>
          <a:p>
            <a:pPr marL="365760" indent="-283464" algn="just" eaLnBrk="1" fontAlgn="auto" hangingPunct="1">
              <a:spcAft>
                <a:spcPts val="0"/>
              </a:spcAft>
              <a:buClrTx/>
              <a:buFont typeface="Wingdings" pitchFamily="2" charset="2"/>
              <a:buChar char="v"/>
              <a:defRPr/>
            </a:pPr>
            <a:endParaRPr lang="tr-TR" sz="2400" dirty="0" smtClean="0"/>
          </a:p>
          <a:p>
            <a:pPr marL="365760" indent="-283464" algn="just" eaLnBrk="1" fontAlgn="auto" hangingPunct="1">
              <a:spcAft>
                <a:spcPts val="0"/>
              </a:spcAft>
              <a:buClrTx/>
              <a:buFont typeface="Wingdings" pitchFamily="2" charset="2"/>
              <a:buChar char="v"/>
              <a:defRPr/>
            </a:pPr>
            <a:r>
              <a:rPr lang="tr-TR" sz="2400" dirty="0" err="1" smtClean="0"/>
              <a:t>Weber</a:t>
            </a:r>
            <a:r>
              <a:rPr lang="tr-TR" sz="2400" dirty="0" smtClean="0"/>
              <a:t> eserlerinde ağırlıklı olarak yetki kavramı üzerinde durmuş ve yetkiyi üçe ayırmıştır. Bunlar doğuştan kazanılan statüyle “</a:t>
            </a:r>
            <a:r>
              <a:rPr lang="tr-TR" sz="2400" i="1" dirty="0" smtClean="0"/>
              <a:t>geleneksel yetki</a:t>
            </a:r>
            <a:r>
              <a:rPr lang="tr-TR" sz="2400" dirty="0" smtClean="0"/>
              <a:t>”, kişinin üstün özelliklerinden kaynaklanan “</a:t>
            </a:r>
            <a:r>
              <a:rPr lang="tr-TR" sz="2400" i="1" dirty="0" smtClean="0"/>
              <a:t>karizmatik yetki</a:t>
            </a:r>
            <a:r>
              <a:rPr lang="tr-TR" sz="2400" dirty="0" smtClean="0"/>
              <a:t>” ve gücünü yasa kanun veya idari kararlardan alan “</a:t>
            </a:r>
            <a:r>
              <a:rPr lang="tr-TR" sz="2400" i="1" dirty="0" smtClean="0"/>
              <a:t>yasal yetkidir</a:t>
            </a:r>
            <a:r>
              <a:rPr lang="tr-TR" sz="2400" dirty="0" smtClean="0"/>
              <a:t>”.</a:t>
            </a:r>
          </a:p>
          <a:p>
            <a:pPr marL="365760" indent="-283464" algn="just" eaLnBrk="1" fontAlgn="auto" hangingPunct="1">
              <a:spcAft>
                <a:spcPts val="0"/>
              </a:spcAft>
              <a:buFont typeface="Wingdings 2"/>
              <a:buNone/>
              <a:defRPr/>
            </a:pPr>
            <a:endParaRPr lang="tr-TR"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285750" y="285750"/>
            <a:ext cx="8401050" cy="6286500"/>
          </a:xfrm>
        </p:spPr>
        <p:txBody>
          <a:bodyPr>
            <a:normAutofit lnSpcReduction="10000"/>
          </a:bodyPr>
          <a:lstStyle/>
          <a:p>
            <a:pPr marL="365760" indent="-283464" eaLnBrk="1" fontAlgn="auto" hangingPunct="1">
              <a:spcAft>
                <a:spcPts val="0"/>
              </a:spcAft>
              <a:buFont typeface="Wingdings 2"/>
              <a:buNone/>
              <a:defRPr/>
            </a:pPr>
            <a:r>
              <a:rPr lang="tr-TR" sz="2400" dirty="0" err="1" smtClean="0"/>
              <a:t>Weber’in</a:t>
            </a:r>
            <a:r>
              <a:rPr lang="tr-TR" sz="2400" dirty="0" smtClean="0"/>
              <a:t> bürokrasi modelinin özellikleri;</a:t>
            </a:r>
          </a:p>
          <a:p>
            <a:pPr marL="457200" indent="-457200" eaLnBrk="1" fontAlgn="auto" hangingPunct="1">
              <a:spcAft>
                <a:spcPts val="0"/>
              </a:spcAft>
              <a:buClrTx/>
              <a:buFont typeface="Wingdings 2"/>
              <a:buAutoNum type="arabicPeriod"/>
              <a:defRPr/>
            </a:pPr>
            <a:r>
              <a:rPr lang="tr-TR" sz="2400" dirty="0" smtClean="0"/>
              <a:t>Görev dağılımları biçimsel ve belirli kural ve kaidelerle mümkündür. Yetkiler açık bir şekilde tanımlanır.</a:t>
            </a:r>
          </a:p>
          <a:p>
            <a:pPr marL="457200" indent="-457200" eaLnBrk="1" fontAlgn="auto" hangingPunct="1">
              <a:spcAft>
                <a:spcPts val="0"/>
              </a:spcAft>
              <a:buClrTx/>
              <a:buFont typeface="Wingdings 2"/>
              <a:buAutoNum type="arabicPeriod"/>
              <a:defRPr/>
            </a:pPr>
            <a:r>
              <a:rPr lang="tr-TR" sz="2400" dirty="0" smtClean="0"/>
              <a:t>Yetki kullanım belirli kural ve kaidelerle mümkündür.</a:t>
            </a:r>
          </a:p>
          <a:p>
            <a:pPr marL="457200" indent="-457200" eaLnBrk="1" fontAlgn="auto" hangingPunct="1">
              <a:spcAft>
                <a:spcPts val="0"/>
              </a:spcAft>
              <a:buClrTx/>
              <a:buFont typeface="Wingdings 2"/>
              <a:buAutoNum type="arabicPeriod"/>
              <a:defRPr/>
            </a:pPr>
            <a:r>
              <a:rPr lang="tr-TR" sz="2400" dirty="0" smtClean="0"/>
              <a:t>Yerine getirilen görevlerin karşılıkları belli kurallara göre ödenir.</a:t>
            </a:r>
          </a:p>
          <a:p>
            <a:pPr marL="457200" indent="-457200" eaLnBrk="1" fontAlgn="auto" hangingPunct="1">
              <a:spcAft>
                <a:spcPts val="0"/>
              </a:spcAft>
              <a:buClrTx/>
              <a:buFont typeface="Wingdings 2"/>
              <a:buAutoNum type="arabicPeriod"/>
              <a:defRPr/>
            </a:pPr>
            <a:r>
              <a:rPr lang="tr-TR" sz="2400" dirty="0" smtClean="0"/>
              <a:t>Görev ve yetkiler belirli bir hiyerarşik yapı içerisinde olmalıdır.</a:t>
            </a:r>
          </a:p>
          <a:p>
            <a:pPr marL="457200" indent="-457200" eaLnBrk="1" fontAlgn="auto" hangingPunct="1">
              <a:spcAft>
                <a:spcPts val="0"/>
              </a:spcAft>
              <a:buClrTx/>
              <a:buFont typeface="Wingdings 2"/>
              <a:buAutoNum type="arabicPeriod"/>
              <a:defRPr/>
            </a:pPr>
            <a:r>
              <a:rPr lang="tr-TR" sz="2400" dirty="0" smtClean="0"/>
              <a:t>Astlar üstlerin emir ve talimatlarına uymalıdırlar.</a:t>
            </a:r>
          </a:p>
          <a:p>
            <a:pPr marL="457200" indent="-457200" eaLnBrk="1" fontAlgn="auto" hangingPunct="1">
              <a:spcAft>
                <a:spcPts val="0"/>
              </a:spcAft>
              <a:buClrTx/>
              <a:buFont typeface="Wingdings 2"/>
              <a:buAutoNum type="arabicPeriod"/>
              <a:defRPr/>
            </a:pPr>
            <a:r>
              <a:rPr lang="tr-TR" sz="2400" dirty="0" smtClean="0"/>
              <a:t>Görevler sıradan kişilerle doldurulamaz.</a:t>
            </a:r>
          </a:p>
          <a:p>
            <a:pPr marL="457200" indent="-457200" eaLnBrk="1" fontAlgn="auto" hangingPunct="1">
              <a:spcAft>
                <a:spcPts val="0"/>
              </a:spcAft>
              <a:buClrTx/>
              <a:buFont typeface="Wingdings 2"/>
              <a:buAutoNum type="arabicPeriod"/>
              <a:defRPr/>
            </a:pPr>
            <a:r>
              <a:rPr lang="tr-TR" sz="2400" dirty="0" smtClean="0"/>
              <a:t>Her görev önceden belirlenmiş kural ve kaidelere göre yürütülür.</a:t>
            </a:r>
          </a:p>
          <a:p>
            <a:pPr marL="457200" indent="-457200" eaLnBrk="1" fontAlgn="auto" hangingPunct="1">
              <a:spcAft>
                <a:spcPts val="0"/>
              </a:spcAft>
              <a:buClrTx/>
              <a:buFont typeface="Wingdings 2"/>
              <a:buAutoNum type="arabicPeriod"/>
              <a:defRPr/>
            </a:pPr>
            <a:r>
              <a:rPr lang="tr-TR" sz="2400" dirty="0" smtClean="0"/>
              <a:t>Örgütsel verilerin dışa karşı hassasiyeti vardır.</a:t>
            </a:r>
          </a:p>
          <a:p>
            <a:pPr marL="457200" indent="-457200" eaLnBrk="1" fontAlgn="auto" hangingPunct="1">
              <a:spcAft>
                <a:spcPts val="0"/>
              </a:spcAft>
              <a:buClrTx/>
              <a:buFont typeface="Wingdings 2"/>
              <a:buAutoNum type="arabicPeriod"/>
              <a:defRPr/>
            </a:pPr>
            <a:r>
              <a:rPr lang="tr-TR" sz="2400" dirty="0" smtClean="0"/>
              <a:t>Tüm ilişkiler gayrı şahsi olmalı ve haberleşme yazılı olarak yürütülmelidir.</a:t>
            </a:r>
          </a:p>
          <a:p>
            <a:pPr marL="457200" indent="-457200" eaLnBrk="1" fontAlgn="auto" hangingPunct="1">
              <a:spcAft>
                <a:spcPts val="0"/>
              </a:spcAft>
              <a:buClrTx/>
              <a:buFont typeface="Wingdings 2"/>
              <a:buNone/>
              <a:defRPr/>
            </a:pPr>
            <a:r>
              <a:rPr lang="tr-TR" sz="2400" dirty="0" smtClean="0"/>
              <a:t>	Bürokrasi anlayışı özellikle </a:t>
            </a:r>
            <a:r>
              <a:rPr lang="tr-TR" sz="2400" b="1" i="1" dirty="0" smtClean="0"/>
              <a:t>şekilcilik</a:t>
            </a:r>
            <a:r>
              <a:rPr lang="tr-TR" sz="2400" dirty="0" smtClean="0"/>
              <a:t> anlayışına sahip olduğu gerekçesiyle eleştirilmiştir.</a:t>
            </a:r>
          </a:p>
          <a:p>
            <a:pPr marL="457200" indent="-457200" eaLnBrk="1" fontAlgn="auto" hangingPunct="1">
              <a:spcAft>
                <a:spcPts val="0"/>
              </a:spcAft>
              <a:buFont typeface="Wingdings 2"/>
              <a:buNone/>
              <a:defRPr/>
            </a:pPr>
            <a:endParaRPr lang="tr-TR"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0</TotalTime>
  <Words>2874</Words>
  <Application>Microsoft Office PowerPoint</Application>
  <PresentationFormat>Ekran Gösterisi (4:3)</PresentationFormat>
  <Paragraphs>202</Paragraphs>
  <Slides>27</Slides>
  <Notes>1</Notes>
  <HiddenSlides>0</HiddenSlides>
  <MMClips>0</MMClips>
  <ScaleCrop>false</ScaleCrop>
  <HeadingPairs>
    <vt:vector size="4" baseType="variant">
      <vt:variant>
        <vt:lpstr>Tema</vt:lpstr>
      </vt:variant>
      <vt:variant>
        <vt:i4>1</vt:i4>
      </vt:variant>
      <vt:variant>
        <vt:lpstr>Slayt Başlıkları</vt:lpstr>
      </vt:variant>
      <vt:variant>
        <vt:i4>27</vt:i4>
      </vt:variant>
    </vt:vector>
  </HeadingPairs>
  <TitlesOfParts>
    <vt:vector size="28" baseType="lpstr">
      <vt:lpstr>Cumba</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C- ÇAĞDAŞ YÖNETİM UYGULAMASI OLARAK Z TEORİSİ</vt:lpstr>
      <vt:lpstr>Slayt 25</vt:lpstr>
      <vt:lpstr>Slayt 26</vt:lpstr>
      <vt:lpstr>Slayt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İnanç Güney</dc:creator>
  <cp:lastModifiedBy>İnanç Güney</cp:lastModifiedBy>
  <cp:revision>4</cp:revision>
  <dcterms:created xsi:type="dcterms:W3CDTF">2013-02-18T15:34:35Z</dcterms:created>
  <dcterms:modified xsi:type="dcterms:W3CDTF">2013-02-20T08:57:10Z</dcterms:modified>
</cp:coreProperties>
</file>