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64" r:id="rId7"/>
    <p:sldId id="268" r:id="rId8"/>
    <p:sldId id="266" r:id="rId9"/>
    <p:sldId id="269" r:id="rId10"/>
    <p:sldId id="260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77F07-0F91-4446-8E81-B1EEF92A8A5B}" v="47" dt="2022-08-24T09:08:47.936"/>
    <p1510:client id="{82C36858-C037-48A2-A2D5-56A0A06A30BB}" v="11" dt="2022-08-24T08:44:35.241"/>
    <p1510:client id="{B8A2D73C-200D-48AB-8108-C363265E955B}" v="105" dt="2022-08-24T08:49:09.988"/>
    <p1510:client id="{F891AEBD-4EAA-4A8F-B2B6-E319F5616A02}" v="3" dt="2022-08-24T08:50:32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48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9AFB-5117-4D52-8AB0-63F6E4BE1D15}" type="datetimeFigureOut">
              <a:rPr lang="tr-TR" smtClean="0"/>
              <a:t>21.09.2023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7143-C9E1-45C4-B8D9-3CA65ED7F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5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4543-83FE-24DF-E87A-47CEF1DFE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73C3F-6E52-E72C-EDC3-482ABD4E9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E997-8CAF-544C-0B34-FEEBFF56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DC8-831F-4127-8D99-71DEAE9FDEBA}" type="datetime1">
              <a:rPr lang="tr-TR" smtClean="0"/>
              <a:t>21.09.2023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3F3FA-F440-7AEE-4B06-A27369A5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02018-046B-823E-92B4-594F8AF1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4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2E20-F9EF-CE68-3109-7E97A977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41CFB-8C95-3B5E-AE48-A35580CA2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0254B-EAEF-3948-A741-05D743CC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F6F4-DC2E-4B2D-8B92-2AA44017F1D3}" type="datetime1">
              <a:rPr lang="tr-TR" smtClean="0"/>
              <a:t>21.09.2023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CBB22-7FC3-1F13-7C6D-522A8DF3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DBB3-BB97-D387-6016-D01AD4D8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5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9F7B6-A045-03B9-BF5E-41F8B6406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51C7E-5C67-D868-C4C9-4A51BA1D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7C3C-6CB6-8324-7F1F-5D1E3502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A491-95A6-404F-A606-0316DA756FC8}" type="datetime1">
              <a:rPr lang="tr-TR" smtClean="0"/>
              <a:t>21.09.2023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6FD8B-70A0-25B4-1BFF-ECA1779B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98766-12B9-29AF-8216-CA3825E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7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2AF4-9CB4-B9C4-E9CC-F50A0FDC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42AA-553A-2D40-51C0-924C74F8C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873F9-2015-7D82-9280-FBA48E00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1D0D-1AEA-4625-89B6-3BCB2CF99A92}" type="datetime1">
              <a:rPr lang="tr-TR" smtClean="0"/>
              <a:t>21.09.2023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AF80A-D02A-1B28-D1A4-8FDD6674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C01FF-1175-E379-295C-F1B474C0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9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CFC3-BE7E-DAA3-4861-8B107749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B8907-926A-FC1C-D1B6-F19DABAD6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B5C8-2934-985E-051D-608B83F3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298-6896-4F50-8582-CF3324C9A80B}" type="datetime1">
              <a:rPr lang="tr-TR" smtClean="0"/>
              <a:t>21.09.2023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6595E-A189-B23F-AB97-05A1E5EA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D9A1-6558-A8B8-5F01-05321106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9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F9B2-8AAB-0A12-A164-D30F26D9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E9070-1B24-6441-5424-5F2F63450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09E30-54E6-56F7-95C7-E9AE4AEF4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6C5EA-F3D8-C170-35D5-4812FCB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B97-A71F-4C60-866C-35617AB3FA3B}" type="datetime1">
              <a:rPr lang="tr-TR" smtClean="0"/>
              <a:t>21.09.2023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ABB9D-C238-AD52-7BFB-371A74D7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4D829-40B1-E57C-59A8-6BE6D14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1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A2AA-C3C4-FA50-E8E7-F25F617B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2AEFA-38DC-5C66-331D-75FE9176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B291A-8C1D-AC9C-ED39-A58ADDC45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DA2BC-51D7-DE1D-9254-C56B758C5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6DEF4-E535-BAEB-5050-D4CDB062B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EA745-0215-9252-9A7F-D979AF84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9F25-F92D-46DC-AC55-87DDE1D2DF82}" type="datetime1">
              <a:rPr lang="tr-TR" smtClean="0"/>
              <a:t>21.09.2023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4EB86-DB38-921C-191C-50179A01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B5FD8-95F2-8CD2-BADE-547D59F6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2535-E1C4-6672-8B91-1CA1D6AA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86619-43B5-D75E-C0E0-5F86606C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77D6-72DA-4A07-ABB6-8BB499B2C899}" type="datetime1">
              <a:rPr lang="tr-TR" smtClean="0"/>
              <a:t>21.09.2023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614CD-F223-B450-9CCB-0FA618AA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50DFE-8610-B390-AB25-FDE29746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39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1F6E5-D8D7-C5D1-A1C7-10358370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AD8-CF6B-4228-996C-E07C9EFE39A3}" type="datetime1">
              <a:rPr lang="tr-TR" smtClean="0"/>
              <a:t>21.09.2023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4D934-5DEB-5AC1-0CB0-30A1A04C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9F210-795C-EB6E-62D8-83CCCDA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9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FD9D-A29C-EAD2-8502-02757686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87CFD-1BD4-44FE-482B-A961895B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768CC-36E9-BD72-C0DA-1067CBA2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16843-E613-9F83-2A55-87B9464F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D3B6-B5CE-4BB3-BA22-7DECAA120C9D}" type="datetime1">
              <a:rPr lang="tr-TR" smtClean="0"/>
              <a:t>21.09.2023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A829A-D947-2665-2CC2-A9325BDF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F553D-7691-CE9D-10B4-2BA432A4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0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88D4-8F29-EAA3-1670-AB031995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C3523-19C1-5D27-CFAA-BFC1C3391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B6473-7F85-0DF2-0DF6-1C54F184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24D7-CD07-A98D-B6F1-2E7C7366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951-2B96-4BAB-BABC-267CED305691}" type="datetime1">
              <a:rPr lang="tr-TR" smtClean="0"/>
              <a:t>21.09.2023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D2D05-98A1-7791-ABF8-A470AD16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AC14D-0027-13BF-2A7E-5F2721AC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31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663D5-AC3D-D504-DB73-8355D233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E7299-6C30-76EC-5BF1-9395E71DD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9638-94CB-17B2-9F85-8BB0CD335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6A2F-CB1E-4E6C-B513-99EDB3425801}" type="datetime1">
              <a:rPr lang="tr-TR" smtClean="0"/>
              <a:t>21.09.2023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23E0F-8B3B-44E9-B566-A3906F58F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94E9-E542-7DAD-D8E0-4EF9C3D48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50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87383"/>
            <a:ext cx="9144000" cy="1812440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chemeClr val="accent6">
                    <a:lumMod val="50000"/>
                  </a:schemeClr>
                </a:solidFill>
              </a:rPr>
              <a:t>ENGELSİZ ÜNİVERSİTE KOORDİNATÖRLÜĞÜ</a:t>
            </a:r>
            <a:br>
              <a:rPr lang="tr-TR" sz="4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tr-T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75957" cy="36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2057401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2023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2" y="185738"/>
            <a:ext cx="188125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FCE7-CCD6-8E5E-74B9-4708228A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8" y="213556"/>
            <a:ext cx="10836965" cy="601662"/>
          </a:xfrm>
        </p:spPr>
        <p:txBody>
          <a:bodyPr>
            <a:noAutofit/>
          </a:bodyPr>
          <a:lstStyle/>
          <a:p>
            <a:r>
              <a:rPr lang="tr-TR" sz="40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Ç.Ü. Engelsiz Üniversite Koordinatörlüğü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3EDFF-59B2-7C64-93EB-5FDD5605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30356"/>
            <a:ext cx="10913164" cy="5186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tr-TR" sz="2600" b="1" dirty="0">
              <a:cs typeface="Calibri"/>
            </a:endParaRPr>
          </a:p>
          <a:p>
            <a:pPr marL="0" indent="0">
              <a:buNone/>
            </a:pPr>
            <a:r>
              <a:rPr lang="tr-TR" sz="3200" dirty="0"/>
              <a:t>Koordinatörlüğün amacı;</a:t>
            </a:r>
            <a:endParaRPr lang="tr-TR" sz="3200" dirty="0">
              <a:cs typeface="Calibri"/>
            </a:endParaRPr>
          </a:p>
          <a:p>
            <a:pPr marL="0" indent="0">
              <a:buNone/>
            </a:pPr>
            <a:r>
              <a:rPr lang="tr-TR" sz="3200" dirty="0"/>
              <a:t>Çukurova Üniversitesi’nde öğrenim gören dezavantaj yaşayan</a:t>
            </a:r>
          </a:p>
          <a:p>
            <a:pPr marL="0" indent="0">
              <a:buNone/>
            </a:pPr>
            <a:r>
              <a:rPr lang="tr-TR" sz="3200" dirty="0"/>
              <a:t>tüm öğrencilerin yükseköğrenim haklarından etkin ve </a:t>
            </a:r>
          </a:p>
          <a:p>
            <a:pPr marL="0" indent="0">
              <a:buNone/>
            </a:pPr>
            <a:r>
              <a:rPr lang="tr-TR" sz="3200" dirty="0"/>
              <a:t>adil bir şekilde faydalanmaları ve </a:t>
            </a:r>
          </a:p>
          <a:p>
            <a:pPr marL="0" indent="0">
              <a:buNone/>
            </a:pPr>
            <a:r>
              <a:rPr lang="tr-TR" sz="3200" dirty="0"/>
              <a:t>her bireyin eşit ve erişilebilir koşullarda eğitim almasıdır.</a:t>
            </a:r>
            <a:endParaRPr lang="tr-TR" sz="32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6A089-EAE1-C632-A3DD-73FCBC50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91749" y="6337399"/>
            <a:ext cx="1949189" cy="318195"/>
          </a:xfrm>
        </p:spPr>
        <p:txBody>
          <a:bodyPr/>
          <a:lstStyle/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</p:spTree>
    <p:extLst>
      <p:ext uri="{BB962C8B-B14F-4D97-AF65-F5344CB8AC3E}">
        <p14:creationId xmlns:p14="http://schemas.microsoft.com/office/powerpoint/2010/main" val="44786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6AAE26-C6FE-45CA-B517-EFB60AC4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09"/>
            <a:ext cx="10515600" cy="1325563"/>
          </a:xfrm>
        </p:spPr>
        <p:txBody>
          <a:bodyPr/>
          <a:lstStyle/>
          <a:p>
            <a:r>
              <a:rPr lang="en-US" b="1"/>
              <a:t>Birimin </a:t>
            </a:r>
            <a:r>
              <a:rPr lang="tr-TR" b="1"/>
              <a:t>G</a:t>
            </a:r>
            <a:r>
              <a:rPr lang="en-US" b="1"/>
              <a:t>örev ve </a:t>
            </a:r>
            <a:r>
              <a:rPr lang="tr-TR" b="1"/>
              <a:t>S</a:t>
            </a:r>
            <a:r>
              <a:rPr lang="en-US" b="1"/>
              <a:t>orumlulukları</a:t>
            </a:r>
            <a:br>
              <a:rPr lang="en-US" b="1"/>
            </a:br>
            <a:endParaRPr lang="en-US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C1DF81-A665-42E7-856B-2462000D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53330"/>
            <a:ext cx="10706100" cy="490616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5000"/>
              </a:lnSpc>
            </a:pPr>
            <a:r>
              <a:rPr lang="tr-TR" sz="2400" dirty="0"/>
              <a:t>Kampüs içi fiziksel yapı erişilebilirliğini değerlendirme</a:t>
            </a:r>
          </a:p>
          <a:p>
            <a:pPr algn="just">
              <a:lnSpc>
                <a:spcPct val="135000"/>
              </a:lnSpc>
            </a:pPr>
            <a:r>
              <a:rPr lang="tr-TR" sz="2400" dirty="0"/>
              <a:t>Engelli öğrenciye uygun öğrenim ortamı (sınavlar, asistan hizmeti, okuma kaynakları </a:t>
            </a:r>
            <a:r>
              <a:rPr lang="tr-TR" sz="2400" dirty="0" err="1"/>
              <a:t>v.b</a:t>
            </a:r>
            <a:r>
              <a:rPr lang="tr-TR" sz="2400" dirty="0"/>
              <a:t>.) oluşturma</a:t>
            </a:r>
          </a:p>
          <a:p>
            <a:pPr algn="just">
              <a:lnSpc>
                <a:spcPct val="135000"/>
              </a:lnSpc>
            </a:pPr>
            <a:r>
              <a:rPr lang="tr-TR" sz="2400" dirty="0"/>
              <a:t>Engelli öğrencilerin kişisel gelişim planı oluşturmalarına katkı sunmak</a:t>
            </a:r>
          </a:p>
          <a:p>
            <a:pPr algn="just">
              <a:lnSpc>
                <a:spcPct val="135000"/>
              </a:lnSpc>
            </a:pPr>
            <a:r>
              <a:rPr lang="tr-TR" sz="2400" dirty="0"/>
              <a:t>Engellilikle ilgili farkındalık eğitimleri düzenleme</a:t>
            </a:r>
          </a:p>
          <a:p>
            <a:pPr algn="just">
              <a:lnSpc>
                <a:spcPct val="135000"/>
              </a:lnSpc>
            </a:pPr>
            <a:r>
              <a:rPr lang="tr-TR" sz="2400" dirty="0"/>
              <a:t>Öğrencilerin gereksinimi olan burs ve psikolojik destek olanaklarına yönlendirme</a:t>
            </a:r>
          </a:p>
          <a:p>
            <a:pPr algn="just">
              <a:lnSpc>
                <a:spcPct val="135000"/>
              </a:lnSpc>
            </a:pPr>
            <a:r>
              <a:rPr lang="tr-TR" sz="2400" dirty="0"/>
              <a:t>Engellilikle ilgili akademik çalışmalar yürütme </a:t>
            </a:r>
          </a:p>
          <a:p>
            <a:pPr algn="just">
              <a:lnSpc>
                <a:spcPct val="135000"/>
              </a:lnSpc>
            </a:pPr>
            <a:r>
              <a:rPr lang="tr-TR" sz="2400" dirty="0"/>
              <a:t>Öğretim elemanlarına müfredat uyarlamaları konularında danışmanlık etme</a:t>
            </a:r>
          </a:p>
          <a:p>
            <a:pPr algn="just">
              <a:lnSpc>
                <a:spcPct val="135000"/>
              </a:lnSpc>
            </a:pPr>
            <a:r>
              <a:rPr lang="tr-TR" sz="2400" dirty="0"/>
              <a:t>Öğrencilerin Engelsiz Üniversite Koordinatörlüğüne başvuruları tamamen gönüllülüğe dayanmaktadır. Öğrencinin talebi doğrultusunda destek sağlanmaktadır.</a:t>
            </a:r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7304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D1365DF-A91F-4227-AAC4-B0F2205E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5"/>
            <a:ext cx="10515600" cy="1325563"/>
          </a:xfrm>
        </p:spPr>
        <p:txBody>
          <a:bodyPr/>
          <a:lstStyle/>
          <a:p>
            <a:r>
              <a:rPr lang="tr-TR" b="1" dirty="0"/>
              <a:t>Engelli Öğrencilerin Sorumlulukları ve Hakları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E2A3C5-A725-4243-A387-9742EC6B3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530"/>
            <a:ext cx="109728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tr-TR" dirty="0"/>
              <a:t>Koordinatörlük eğitim-öğretim dönemi boyunca yapılacak etkinlikler ve bilgilendirmeleri hem </a:t>
            </a:r>
            <a:r>
              <a:rPr lang="tr-TR" dirty="0" err="1"/>
              <a:t>Whatsapp</a:t>
            </a:r>
            <a:r>
              <a:rPr lang="tr-TR" dirty="0"/>
              <a:t> hem de web sayfasından duyurur.</a:t>
            </a:r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tr-TR" dirty="0"/>
              <a:t>Bu amaçla yeni kayıt yaptıran engelli öğrenciler de </a:t>
            </a:r>
            <a:r>
              <a:rPr lang="tr-TR" dirty="0" err="1"/>
              <a:t>Whatsapp</a:t>
            </a:r>
            <a:r>
              <a:rPr lang="tr-TR" dirty="0"/>
              <a:t> grubuna eklenir.</a:t>
            </a:r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tr-TR" dirty="0"/>
              <a:t>Sınav Uygulamaları Yönergesi doğrultusunda engelli öğrenci çeşitli haklardan faydalanmaktadır.</a:t>
            </a:r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tr-TR" dirty="0"/>
              <a:t>Sınav Uygulamaları Yönergesine koordinatörlük web sayfasından (</a:t>
            </a:r>
            <a:r>
              <a:rPr lang="en-US" dirty="0" err="1">
                <a:cs typeface="Calibri"/>
              </a:rPr>
              <a:t>engelsiz.cu.edu.tr</a:t>
            </a:r>
            <a:r>
              <a:rPr lang="en-US" dirty="0">
                <a:cs typeface="Calibri"/>
              </a:rPr>
              <a:t>) </a:t>
            </a:r>
            <a:r>
              <a:rPr lang="tr-TR" dirty="0"/>
              <a:t>ulaşabilirsiniz.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5750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F2D514-2681-4833-A5EE-0BC60972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61406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tr-TR" sz="2400" dirty="0"/>
              <a:t>Her yıl kayıt yenileme yada kayıt döneminde Engelli Öğrenciler Sağlık Kurulu Raporlarındaki oran tutarında ikinci öğrenim ücretlerinden indirimli faydalanır.</a:t>
            </a:r>
          </a:p>
          <a:p>
            <a:pPr>
              <a:spcBef>
                <a:spcPts val="1600"/>
              </a:spcBef>
            </a:pPr>
            <a:r>
              <a:rPr lang="tr-TR" sz="2400" dirty="0"/>
              <a:t>İşitme Engelli Öğrenciler Bölümlerinden talep etmeleri halinde Yabancı dil dersi yerine eşdeğer kredili bir ders seçebilirler.</a:t>
            </a:r>
          </a:p>
          <a:p>
            <a:pPr>
              <a:spcBef>
                <a:spcPts val="1600"/>
              </a:spcBef>
            </a:pPr>
            <a:r>
              <a:rPr lang="tr-TR" sz="2400" dirty="0"/>
              <a:t>Engelli Öğrenci temsilcisi iki yıllığına seçilmektedir.</a:t>
            </a:r>
          </a:p>
          <a:p>
            <a:pPr>
              <a:spcBef>
                <a:spcPts val="1600"/>
              </a:spcBef>
            </a:pPr>
            <a:r>
              <a:rPr lang="tr-TR" sz="2400" dirty="0"/>
              <a:t>Her bölümde seçilen bir Akademik Danışman vasıtasıyla (web sayfamızda bilgileri mevcut)  yada kendiniz sorunlarınızı bize iletebilirsiniz.</a:t>
            </a:r>
          </a:p>
          <a:p>
            <a:pPr>
              <a:spcBef>
                <a:spcPts val="1600"/>
              </a:spcBef>
            </a:pPr>
            <a:r>
              <a:rPr lang="tr-TR" sz="2400" dirty="0"/>
              <a:t>Engelli Öğrenciler için Fiziki alt yapı büyük oranda tamamlanmıştır. </a:t>
            </a:r>
          </a:p>
          <a:p>
            <a:pPr>
              <a:spcBef>
                <a:spcPts val="1600"/>
              </a:spcBef>
            </a:pPr>
            <a:r>
              <a:rPr lang="tr-TR" sz="2400" dirty="0"/>
              <a:t>Görme Engelli Öğrenciler için Merkezi Kütüphanede Teknolojik  imkanlar mevcuttur.</a:t>
            </a:r>
          </a:p>
          <a:p>
            <a:pPr marL="0" indent="0" algn="just">
              <a:buNone/>
            </a:pPr>
            <a:endParaRPr lang="tr-TR" sz="2400" dirty="0"/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917E32A8-459A-4F1D-BA9B-C953A5AF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5"/>
            <a:ext cx="10515600" cy="1325563"/>
          </a:xfrm>
        </p:spPr>
        <p:txBody>
          <a:bodyPr/>
          <a:lstStyle/>
          <a:p>
            <a:r>
              <a:rPr lang="tr-TR" b="1" dirty="0"/>
              <a:t>Engelli Öğrencilerin Sorumlulukları ve Hakları</a:t>
            </a:r>
            <a:br>
              <a:rPr lang="tr-TR" b="1" dirty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3232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4671D0-9999-4E77-AE17-5FECF1DB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5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Koordinatörlük</a:t>
            </a:r>
            <a:r>
              <a:rPr lang="en-US" b="1" dirty="0"/>
              <a:t>  </a:t>
            </a:r>
            <a:r>
              <a:rPr lang="en-US" b="1" dirty="0" err="1"/>
              <a:t>İletişim</a:t>
            </a:r>
            <a:r>
              <a:rPr lang="en-US" b="1" dirty="0"/>
              <a:t> </a:t>
            </a:r>
            <a:r>
              <a:rPr lang="en-US" b="1" dirty="0" err="1"/>
              <a:t>Bilgileri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FE071A-AFE4-4721-B342-90426C17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722"/>
            <a:ext cx="10515600" cy="517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1104900" algn="l"/>
              </a:tabLst>
            </a:pPr>
            <a:r>
              <a:rPr lang="tr-TR" sz="2400" b="1" dirty="0"/>
              <a:t>Adres </a:t>
            </a:r>
            <a:r>
              <a:rPr lang="tr-TR" sz="2400" dirty="0"/>
              <a:t>  	:  Çukurova Üniversitesi </a:t>
            </a:r>
            <a:r>
              <a:rPr lang="tr-TR" sz="2400" dirty="0" err="1"/>
              <a:t>Mediko</a:t>
            </a:r>
            <a:r>
              <a:rPr lang="tr-TR" sz="2400" dirty="0"/>
              <a:t> Sosyal Sağlık Merkezi binası, Zemin kat</a:t>
            </a:r>
            <a:endParaRPr lang="tr-TR" dirty="0"/>
          </a:p>
          <a:p>
            <a:pPr marL="0" indent="0">
              <a:lnSpc>
                <a:spcPct val="150000"/>
              </a:lnSpc>
              <a:buNone/>
              <a:tabLst>
                <a:tab pos="1104900" algn="l"/>
              </a:tabLst>
            </a:pPr>
            <a:r>
              <a:rPr lang="en-US" sz="2400" b="1" dirty="0" err="1"/>
              <a:t>Birim</a:t>
            </a:r>
            <a:r>
              <a:rPr lang="en-US" sz="2400" b="1" dirty="0"/>
              <a:t> </a:t>
            </a:r>
            <a:r>
              <a:rPr lang="en-US" sz="2400" b="1" dirty="0" err="1"/>
              <a:t>Sorumlusu</a:t>
            </a:r>
            <a:r>
              <a:rPr lang="tr-TR" sz="2400" b="1" dirty="0"/>
              <a:t>: </a:t>
            </a:r>
            <a:r>
              <a:rPr lang="en-US" sz="2400" dirty="0" err="1"/>
              <a:t>Şef</a:t>
            </a:r>
            <a:r>
              <a:rPr lang="en-US" sz="2400" dirty="0"/>
              <a:t>.</a:t>
            </a:r>
            <a:r>
              <a:rPr lang="tr-TR" sz="2400" dirty="0"/>
              <a:t> Burhan KIKVALEN</a:t>
            </a:r>
            <a:endParaRPr lang="tr-TR" sz="2400" b="1" dirty="0"/>
          </a:p>
          <a:p>
            <a:pPr marL="0" indent="0">
              <a:lnSpc>
                <a:spcPct val="150000"/>
              </a:lnSpc>
              <a:buNone/>
              <a:tabLst>
                <a:tab pos="1104900" algn="l"/>
              </a:tabLst>
            </a:pPr>
            <a:r>
              <a:rPr lang="tr-TR" sz="2400" b="1" dirty="0"/>
              <a:t>Telefon	</a:t>
            </a:r>
            <a:r>
              <a:rPr lang="tr-TR" sz="2400" dirty="0"/>
              <a:t>:  0 (322) 338 60 60 Dahili: 2335-137</a:t>
            </a:r>
            <a:endParaRPr lang="tr-TR" sz="2400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  <a:tabLst>
                <a:tab pos="1104900" algn="l"/>
              </a:tabLst>
            </a:pPr>
            <a:r>
              <a:rPr lang="en-US" sz="2400" b="1" dirty="0"/>
              <a:t>Cep    </a:t>
            </a:r>
            <a:r>
              <a:rPr lang="en-US" sz="2400" dirty="0"/>
              <a:t>     :  0 (533) 624 61 88</a:t>
            </a:r>
            <a:endParaRPr lang="en-US" sz="2400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  <a:tabLst>
                <a:tab pos="1104900" algn="l"/>
              </a:tabLst>
            </a:pPr>
            <a:r>
              <a:rPr lang="tr-TR" sz="2400" b="1" dirty="0"/>
              <a:t>E-posta</a:t>
            </a:r>
            <a:r>
              <a:rPr lang="en-US" sz="2400" b="1" dirty="0"/>
              <a:t> </a:t>
            </a:r>
            <a:r>
              <a:rPr lang="en-US" sz="2400" dirty="0"/>
              <a:t> 	:  </a:t>
            </a:r>
            <a:r>
              <a:rPr lang="en-US" sz="2400" dirty="0" err="1"/>
              <a:t>engel</a:t>
            </a:r>
            <a:r>
              <a:rPr lang="tr-TR" sz="2400" dirty="0"/>
              <a:t>siz</a:t>
            </a:r>
            <a:r>
              <a:rPr lang="en-US" sz="2400" dirty="0"/>
              <a:t>@</a:t>
            </a:r>
            <a:r>
              <a:rPr lang="en-US" sz="2400" dirty="0" err="1"/>
              <a:t>cu.edu.tr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  <a:tabLst>
                <a:tab pos="1104900" algn="l"/>
              </a:tabLst>
            </a:pPr>
            <a:r>
              <a:rPr lang="en-US" sz="2400" b="1" dirty="0">
                <a:cs typeface="Calibri"/>
              </a:rPr>
              <a:t>Web	</a:t>
            </a:r>
            <a:r>
              <a:rPr lang="en-US" sz="2400" dirty="0">
                <a:cs typeface="Calibri"/>
              </a:rPr>
              <a:t>:  </a:t>
            </a:r>
            <a:r>
              <a:rPr lang="en-US" sz="2400" dirty="0" err="1">
                <a:cs typeface="Calibri"/>
              </a:rPr>
              <a:t>engelsiz.cu.edu.tr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Resim 8" descr="çok katlı otoyol kavşağı içeren bir resim&#10;&#10;Açıklama otomatik olarak oluşturuldu">
            <a:extLst>
              <a:ext uri="{FF2B5EF4-FFF2-40B4-BE49-F238E27FC236}">
                <a16:creationId xmlns:a16="http://schemas.microsoft.com/office/drawing/2014/main" id="{A30777E1-22C4-B7B2-408F-54EB1E48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866" y="2479024"/>
            <a:ext cx="4289611" cy="3528415"/>
          </a:xfrm>
          <a:prstGeom prst="rect">
            <a:avLst/>
          </a:prstGeom>
        </p:spPr>
      </p:pic>
      <p:sp>
        <p:nvSpPr>
          <p:cNvPr id="9" name="Ok: Sağ 8">
            <a:extLst>
              <a:ext uri="{FF2B5EF4-FFF2-40B4-BE49-F238E27FC236}">
                <a16:creationId xmlns:a16="http://schemas.microsoft.com/office/drawing/2014/main" id="{921CF214-ACCD-F97C-9F8D-86B92E68B8D3}"/>
              </a:ext>
            </a:extLst>
          </p:cNvPr>
          <p:cNvSpPr/>
          <p:nvPr/>
        </p:nvSpPr>
        <p:spPr>
          <a:xfrm>
            <a:off x="8484996" y="2612488"/>
            <a:ext cx="907675" cy="4818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63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err="1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8016"/>
          <a:stretch/>
        </p:blipFill>
        <p:spPr bwMode="auto">
          <a:xfrm>
            <a:off x="0" y="0"/>
            <a:ext cx="12192000" cy="5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2023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5" y="3011367"/>
            <a:ext cx="1907189" cy="19022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FED27-A07C-4816-9536-9847A5FE9693}"/>
              </a:ext>
            </a:extLst>
          </p:cNvPr>
          <p:cNvSpPr txBox="1">
            <a:spLocks/>
          </p:cNvSpPr>
          <p:nvPr/>
        </p:nvSpPr>
        <p:spPr>
          <a:xfrm>
            <a:off x="1524000" y="4954863"/>
            <a:ext cx="9144000" cy="1856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ENGELSİZ ÜNİVERSİTE KOORDİNATÖRLÜĞÜ</a:t>
            </a:r>
            <a:b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tr-T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49D4CE99B5AD543B1279803DDFEE6D2" ma:contentTypeVersion="4" ma:contentTypeDescription="Yeni belge oluşturun." ma:contentTypeScope="" ma:versionID="942f6c02a1eb85bdd45d7238eccea697">
  <xsd:schema xmlns:xsd="http://www.w3.org/2001/XMLSchema" xmlns:xs="http://www.w3.org/2001/XMLSchema" xmlns:p="http://schemas.microsoft.com/office/2006/metadata/properties" xmlns:ns2="4022fd76-da19-4aa4-8008-a3e4e2ce3eae" targetNamespace="http://schemas.microsoft.com/office/2006/metadata/properties" ma:root="true" ma:fieldsID="43bfa5525ed9fa01441487967d0058ff" ns2:_="">
    <xsd:import namespace="4022fd76-da19-4aa4-8008-a3e4e2ce3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2fd76-da19-4aa4-8008-a3e4e2ce3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05BDFF-D7DA-44B0-94DA-89CDD68CDD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849456-ECA1-4ECB-979B-91753BFDB9F0}"/>
</file>

<file path=customXml/itemProps3.xml><?xml version="1.0" encoding="utf-8"?>
<ds:datastoreItem xmlns:ds="http://schemas.openxmlformats.org/officeDocument/2006/customXml" ds:itemID="{3C694D2A-7BD8-4F60-9D69-658C5D6AFB5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2fd76-da19-4aa4-8008-a3e4e2ce3ea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364</Words>
  <Application>Microsoft Macintosh PowerPoint</Application>
  <PresentationFormat>Geniş ekran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ENGELSİZ ÜNİVERSİTE KOORDİNATÖRLÜĞÜ </vt:lpstr>
      <vt:lpstr>Ç.Ü. Engelsiz Üniversite Koordinatörlüğü</vt:lpstr>
      <vt:lpstr>Birimin Görev ve Sorumlulukları </vt:lpstr>
      <vt:lpstr>Engelli Öğrencilerin Sorumlulukları ve Hakları </vt:lpstr>
      <vt:lpstr>Engelli Öğrencilerin Sorumlulukları ve Hakları </vt:lpstr>
      <vt:lpstr>Koordinatörlük  İletişim Bilgileri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Başlığı</dc:title>
  <dc:creator>Cemal Azim Örneksoy</dc:creator>
  <cp:lastModifiedBy>Doç.Dr. Oğuzhan KIRDÖK</cp:lastModifiedBy>
  <cp:revision>26</cp:revision>
  <dcterms:created xsi:type="dcterms:W3CDTF">2022-08-19T10:10:48Z</dcterms:created>
  <dcterms:modified xsi:type="dcterms:W3CDTF">2023-09-21T21:33:44Z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0x010100849D4CE99B5AD543B1279803DDFEE6D2</vt:lpwstr>
  </property>
</Properties>
</file>