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2" r:id="rId2"/>
    <p:sldId id="295" r:id="rId3"/>
    <p:sldId id="294" r:id="rId4"/>
    <p:sldId id="292" r:id="rId5"/>
    <p:sldId id="285" r:id="rId6"/>
    <p:sldId id="293" r:id="rId7"/>
    <p:sldId id="286" r:id="rId8"/>
    <p:sldId id="297" r:id="rId9"/>
    <p:sldId id="290" r:id="rId10"/>
    <p:sldId id="296" r:id="rId11"/>
    <p:sldId id="262" r:id="rId12"/>
    <p:sldId id="270" r:id="rId13"/>
    <p:sldId id="271" r:id="rId14"/>
    <p:sldId id="291" r:id="rId15"/>
    <p:sldId id="281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B10FC2-7090-44F8-BA1E-B7CE1D20103F}" type="doc">
      <dgm:prSet loTypeId="urn:microsoft.com/office/officeart/2005/8/layout/list1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tr-TR"/>
        </a:p>
      </dgm:t>
    </dgm:pt>
    <dgm:pt modelId="{5157F8AA-E562-4FDA-8F9E-EFE7D03134D8}">
      <dgm:prSet phldrT="[Metin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400" b="0" i="0" dirty="0">
              <a:solidFill>
                <a:schemeClr val="tx1"/>
              </a:solidFill>
            </a:rPr>
            <a:t>Kalite Komisyonu tarafından belirlenmiş süreçlerin birimlerde uygulanmasını izlemek</a:t>
          </a:r>
          <a:endParaRPr lang="tr-TR" sz="1400" dirty="0">
            <a:solidFill>
              <a:schemeClr val="tx1"/>
            </a:solidFill>
          </a:endParaRPr>
        </a:p>
      </dgm:t>
    </dgm:pt>
    <dgm:pt modelId="{94F6871F-B857-422F-9C21-9FC9AD46D0BE}" type="parTrans" cxnId="{9E9EAE90-D915-48CC-A1D0-D439CA013025}">
      <dgm:prSet/>
      <dgm:spPr/>
      <dgm:t>
        <a:bodyPr/>
        <a:lstStyle/>
        <a:p>
          <a:endParaRPr lang="tr-TR"/>
        </a:p>
      </dgm:t>
    </dgm:pt>
    <dgm:pt modelId="{33014722-8DEA-4946-AEEB-FFB0AF184B8C}" type="sibTrans" cxnId="{9E9EAE90-D915-48CC-A1D0-D439CA013025}">
      <dgm:prSet/>
      <dgm:spPr/>
      <dgm:t>
        <a:bodyPr/>
        <a:lstStyle/>
        <a:p>
          <a:endParaRPr lang="tr-TR"/>
        </a:p>
      </dgm:t>
    </dgm:pt>
    <dgm:pt modelId="{3129D200-8287-4646-BE35-05BA58377642}">
      <dgm:prSet phldrT="[Metin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400" b="0" i="0" dirty="0">
              <a:solidFill>
                <a:schemeClr val="tx1"/>
              </a:solidFill>
            </a:rPr>
            <a:t>Kalite güvencesi birim temsilcilerinin, süreç sorumlularının ve çalışanların Kalite Yönetim Sistemleri ile ilgili eğitimlerini organize etmek</a:t>
          </a:r>
          <a:endParaRPr lang="tr-TR" sz="1400" dirty="0">
            <a:solidFill>
              <a:schemeClr val="tx1"/>
            </a:solidFill>
          </a:endParaRPr>
        </a:p>
      </dgm:t>
    </dgm:pt>
    <dgm:pt modelId="{D1028422-4E5B-4FED-B7E9-7E22876F9D1D}" type="parTrans" cxnId="{9E73E612-48AB-4BF3-9DE0-BB369D2DB666}">
      <dgm:prSet/>
      <dgm:spPr/>
      <dgm:t>
        <a:bodyPr/>
        <a:lstStyle/>
        <a:p>
          <a:endParaRPr lang="tr-TR"/>
        </a:p>
      </dgm:t>
    </dgm:pt>
    <dgm:pt modelId="{C6B8D5B1-9EE8-4DB6-B236-3636D41094A6}" type="sibTrans" cxnId="{9E73E612-48AB-4BF3-9DE0-BB369D2DB666}">
      <dgm:prSet/>
      <dgm:spPr/>
      <dgm:t>
        <a:bodyPr/>
        <a:lstStyle/>
        <a:p>
          <a:endParaRPr lang="tr-TR"/>
        </a:p>
      </dgm:t>
    </dgm:pt>
    <dgm:pt modelId="{9095C6C5-355A-4A54-8B87-76D8D90EE3C4}">
      <dgm:prSet custT="1"/>
      <dgm:spPr/>
      <dgm:t>
        <a:bodyPr/>
        <a:lstStyle/>
        <a:p>
          <a:r>
            <a:rPr lang="tr-TR" sz="1400" b="0" i="0">
              <a:solidFill>
                <a:schemeClr val="tx1"/>
              </a:solidFill>
            </a:rPr>
            <a:t>Belirlenmiş kalite süreçlerinin performansını izlemek ve iyileştirme için ihtiyaçları belirlemek ve Kalite Komisyonuna sunulmak üzere raporlamak</a:t>
          </a:r>
          <a:endParaRPr lang="tr-TR" sz="1400">
            <a:solidFill>
              <a:schemeClr val="tx1"/>
            </a:solidFill>
          </a:endParaRPr>
        </a:p>
      </dgm:t>
    </dgm:pt>
    <dgm:pt modelId="{1631C5F7-7331-46C4-B230-1D3CE3152433}" type="parTrans" cxnId="{679CEBF7-71EA-4E7F-9CA9-EB8EAD76BD7F}">
      <dgm:prSet/>
      <dgm:spPr/>
      <dgm:t>
        <a:bodyPr/>
        <a:lstStyle/>
        <a:p>
          <a:endParaRPr lang="tr-TR"/>
        </a:p>
      </dgm:t>
    </dgm:pt>
    <dgm:pt modelId="{776F1F07-A6C4-4C4C-8B26-DC69B210E6F3}" type="sibTrans" cxnId="{679CEBF7-71EA-4E7F-9CA9-EB8EAD76BD7F}">
      <dgm:prSet/>
      <dgm:spPr/>
      <dgm:t>
        <a:bodyPr/>
        <a:lstStyle/>
        <a:p>
          <a:endParaRPr lang="tr-TR"/>
        </a:p>
      </dgm:t>
    </dgm:pt>
    <dgm:pt modelId="{497DF1F5-269F-42FD-990C-895E48C0A0E2}">
      <dgm:prSet custT="1"/>
      <dgm:spPr/>
      <dgm:t>
        <a:bodyPr/>
        <a:lstStyle/>
        <a:p>
          <a:r>
            <a:rPr lang="tr-TR" sz="1400" b="0" i="0">
              <a:solidFill>
                <a:schemeClr val="tx1"/>
              </a:solidFill>
            </a:rPr>
            <a:t>Kalite Yönetim Sistemi ile ilgili konularda dış kuruluşlarla iletişimi sağlamak ve süreçlerin yürütülmesini sağlamak</a:t>
          </a:r>
          <a:endParaRPr lang="tr-TR" sz="1400">
            <a:solidFill>
              <a:schemeClr val="tx1"/>
            </a:solidFill>
          </a:endParaRPr>
        </a:p>
      </dgm:t>
    </dgm:pt>
    <dgm:pt modelId="{42B6E9B6-5FAA-4CED-BA71-5FD7F2D52A12}" type="parTrans" cxnId="{70E423F7-757A-4724-9569-FBCC1042088A}">
      <dgm:prSet/>
      <dgm:spPr/>
      <dgm:t>
        <a:bodyPr/>
        <a:lstStyle/>
        <a:p>
          <a:endParaRPr lang="tr-TR"/>
        </a:p>
      </dgm:t>
    </dgm:pt>
    <dgm:pt modelId="{E8DADF81-71A9-45FE-80EE-1730D192FCE0}" type="sibTrans" cxnId="{70E423F7-757A-4724-9569-FBCC1042088A}">
      <dgm:prSet/>
      <dgm:spPr/>
      <dgm:t>
        <a:bodyPr/>
        <a:lstStyle/>
        <a:p>
          <a:endParaRPr lang="tr-TR"/>
        </a:p>
      </dgm:t>
    </dgm:pt>
    <dgm:pt modelId="{3E4BCE69-38A3-45CA-8CF6-96BC6A942B06}">
      <dgm:prSet custT="1"/>
      <dgm:spPr/>
      <dgm:t>
        <a:bodyPr/>
        <a:lstStyle/>
        <a:p>
          <a:r>
            <a:rPr lang="tr-TR" sz="1400" b="0" i="0">
              <a:solidFill>
                <a:schemeClr val="tx1"/>
              </a:solidFill>
            </a:rPr>
            <a:t>Kalite Güvencesi Yönergesi ile belirlenen usul ve esaslar ile Kalite Komisyonunun kararları doğrultusunda gerekli çalışmaların yürütülmesinde Kalite Komisyonu’na destek olmaktır</a:t>
          </a:r>
          <a:endParaRPr lang="tr-TR" sz="1400">
            <a:solidFill>
              <a:schemeClr val="tx1"/>
            </a:solidFill>
          </a:endParaRPr>
        </a:p>
      </dgm:t>
    </dgm:pt>
    <dgm:pt modelId="{8C06BFCC-48B6-4252-89B9-D2181E5D5C27}" type="parTrans" cxnId="{980671D2-128F-4AE8-92FC-21CFD3D7CF5B}">
      <dgm:prSet/>
      <dgm:spPr/>
      <dgm:t>
        <a:bodyPr/>
        <a:lstStyle/>
        <a:p>
          <a:endParaRPr lang="tr-TR"/>
        </a:p>
      </dgm:t>
    </dgm:pt>
    <dgm:pt modelId="{63B3BA2B-1D15-4E32-871D-9EA41D11698F}" type="sibTrans" cxnId="{980671D2-128F-4AE8-92FC-21CFD3D7CF5B}">
      <dgm:prSet/>
      <dgm:spPr/>
      <dgm:t>
        <a:bodyPr/>
        <a:lstStyle/>
        <a:p>
          <a:endParaRPr lang="tr-TR"/>
        </a:p>
      </dgm:t>
    </dgm:pt>
    <dgm:pt modelId="{EBC081A4-DCF6-4F3D-985A-73032ACBBC46}" type="pres">
      <dgm:prSet presAssocID="{11B10FC2-7090-44F8-BA1E-B7CE1D20103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0FD710F-DD06-458D-A679-231F1C92AED7}" type="pres">
      <dgm:prSet presAssocID="{5157F8AA-E562-4FDA-8F9E-EFE7D03134D8}" presName="parentLin" presStyleCnt="0"/>
      <dgm:spPr/>
    </dgm:pt>
    <dgm:pt modelId="{8C4E4C46-1291-4CA5-BCDD-5F531DC674A4}" type="pres">
      <dgm:prSet presAssocID="{5157F8AA-E562-4FDA-8F9E-EFE7D03134D8}" presName="parentLeftMargin" presStyleLbl="node1" presStyleIdx="0" presStyleCnt="5"/>
      <dgm:spPr/>
      <dgm:t>
        <a:bodyPr/>
        <a:lstStyle/>
        <a:p>
          <a:endParaRPr lang="tr-TR"/>
        </a:p>
      </dgm:t>
    </dgm:pt>
    <dgm:pt modelId="{F1E9B0E6-38B0-4DC6-AFAA-E00DC6B9283B}" type="pres">
      <dgm:prSet presAssocID="{5157F8AA-E562-4FDA-8F9E-EFE7D03134D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155FCA5-11AD-44F5-9636-DB50852B3BEB}" type="pres">
      <dgm:prSet presAssocID="{5157F8AA-E562-4FDA-8F9E-EFE7D03134D8}" presName="negativeSpace" presStyleCnt="0"/>
      <dgm:spPr/>
    </dgm:pt>
    <dgm:pt modelId="{7ACC8B4E-57EE-4757-8E82-67AF95845A93}" type="pres">
      <dgm:prSet presAssocID="{5157F8AA-E562-4FDA-8F9E-EFE7D03134D8}" presName="childText" presStyleLbl="conFgAcc1" presStyleIdx="0" presStyleCnt="5">
        <dgm:presLayoutVars>
          <dgm:bulletEnabled val="1"/>
        </dgm:presLayoutVars>
      </dgm:prSet>
      <dgm:spPr/>
    </dgm:pt>
    <dgm:pt modelId="{A2077BC1-DD57-4900-9A4E-3E6F1C2054C8}" type="pres">
      <dgm:prSet presAssocID="{33014722-8DEA-4946-AEEB-FFB0AF184B8C}" presName="spaceBetweenRectangles" presStyleCnt="0"/>
      <dgm:spPr/>
    </dgm:pt>
    <dgm:pt modelId="{FCD0541E-B7FC-4BA2-8613-DDF908F5210A}" type="pres">
      <dgm:prSet presAssocID="{9095C6C5-355A-4A54-8B87-76D8D90EE3C4}" presName="parentLin" presStyleCnt="0"/>
      <dgm:spPr/>
    </dgm:pt>
    <dgm:pt modelId="{A051DF0C-EC5D-4A4C-A2EF-C0D23FA9EB26}" type="pres">
      <dgm:prSet presAssocID="{9095C6C5-355A-4A54-8B87-76D8D90EE3C4}" presName="parentLeftMargin" presStyleLbl="node1" presStyleIdx="0" presStyleCnt="5"/>
      <dgm:spPr/>
      <dgm:t>
        <a:bodyPr/>
        <a:lstStyle/>
        <a:p>
          <a:endParaRPr lang="tr-TR"/>
        </a:p>
      </dgm:t>
    </dgm:pt>
    <dgm:pt modelId="{57801DF3-526D-4AE3-81F3-B2B5D44BB461}" type="pres">
      <dgm:prSet presAssocID="{9095C6C5-355A-4A54-8B87-76D8D90EE3C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645AD8B-612E-4999-A822-B6DACD98AD5D}" type="pres">
      <dgm:prSet presAssocID="{9095C6C5-355A-4A54-8B87-76D8D90EE3C4}" presName="negativeSpace" presStyleCnt="0"/>
      <dgm:spPr/>
    </dgm:pt>
    <dgm:pt modelId="{A0F3BCE1-DDAA-485A-80F8-D108B42703F5}" type="pres">
      <dgm:prSet presAssocID="{9095C6C5-355A-4A54-8B87-76D8D90EE3C4}" presName="childText" presStyleLbl="conFgAcc1" presStyleIdx="1" presStyleCnt="5">
        <dgm:presLayoutVars>
          <dgm:bulletEnabled val="1"/>
        </dgm:presLayoutVars>
      </dgm:prSet>
      <dgm:spPr/>
    </dgm:pt>
    <dgm:pt modelId="{214FC531-F3AE-4F8F-AE56-55A5E91C587C}" type="pres">
      <dgm:prSet presAssocID="{776F1F07-A6C4-4C4C-8B26-DC69B210E6F3}" presName="spaceBetweenRectangles" presStyleCnt="0"/>
      <dgm:spPr/>
    </dgm:pt>
    <dgm:pt modelId="{56579D94-DC1D-46D2-81C0-E416C9633A3E}" type="pres">
      <dgm:prSet presAssocID="{497DF1F5-269F-42FD-990C-895E48C0A0E2}" presName="parentLin" presStyleCnt="0"/>
      <dgm:spPr/>
    </dgm:pt>
    <dgm:pt modelId="{C7904BD6-B73E-4D00-8904-E22A5AA64578}" type="pres">
      <dgm:prSet presAssocID="{497DF1F5-269F-42FD-990C-895E48C0A0E2}" presName="parentLeftMargin" presStyleLbl="node1" presStyleIdx="1" presStyleCnt="5"/>
      <dgm:spPr/>
      <dgm:t>
        <a:bodyPr/>
        <a:lstStyle/>
        <a:p>
          <a:endParaRPr lang="tr-TR"/>
        </a:p>
      </dgm:t>
    </dgm:pt>
    <dgm:pt modelId="{01E4E1EF-7D9D-4129-8567-82454D176EE8}" type="pres">
      <dgm:prSet presAssocID="{497DF1F5-269F-42FD-990C-895E48C0A0E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F4212D4-5923-4A03-9139-B1BB285B9775}" type="pres">
      <dgm:prSet presAssocID="{497DF1F5-269F-42FD-990C-895E48C0A0E2}" presName="negativeSpace" presStyleCnt="0"/>
      <dgm:spPr/>
    </dgm:pt>
    <dgm:pt modelId="{E423FD55-252D-4654-A828-9BE032F46471}" type="pres">
      <dgm:prSet presAssocID="{497DF1F5-269F-42FD-990C-895E48C0A0E2}" presName="childText" presStyleLbl="conFgAcc1" presStyleIdx="2" presStyleCnt="5">
        <dgm:presLayoutVars>
          <dgm:bulletEnabled val="1"/>
        </dgm:presLayoutVars>
      </dgm:prSet>
      <dgm:spPr/>
    </dgm:pt>
    <dgm:pt modelId="{450DE386-3620-405C-8644-02C2D29E41F6}" type="pres">
      <dgm:prSet presAssocID="{E8DADF81-71A9-45FE-80EE-1730D192FCE0}" presName="spaceBetweenRectangles" presStyleCnt="0"/>
      <dgm:spPr/>
    </dgm:pt>
    <dgm:pt modelId="{F87A827F-9846-49F2-86A6-EEF8EFA49FF8}" type="pres">
      <dgm:prSet presAssocID="{3129D200-8287-4646-BE35-05BA58377642}" presName="parentLin" presStyleCnt="0"/>
      <dgm:spPr/>
    </dgm:pt>
    <dgm:pt modelId="{E2DD5FA7-F87A-481B-A8AA-472A735179D5}" type="pres">
      <dgm:prSet presAssocID="{3129D200-8287-4646-BE35-05BA58377642}" presName="parentLeftMargin" presStyleLbl="node1" presStyleIdx="2" presStyleCnt="5"/>
      <dgm:spPr/>
      <dgm:t>
        <a:bodyPr/>
        <a:lstStyle/>
        <a:p>
          <a:endParaRPr lang="tr-TR"/>
        </a:p>
      </dgm:t>
    </dgm:pt>
    <dgm:pt modelId="{843AA7DA-53E6-4234-BF46-D9E78029C2EC}" type="pres">
      <dgm:prSet presAssocID="{3129D200-8287-4646-BE35-05BA58377642}" presName="parentText" presStyleLbl="node1" presStyleIdx="3" presStyleCnt="5" custScaleY="99130" custLinFactNeighborX="-2714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80F1B7E-C3C6-46F0-AC28-1064E2D52BD2}" type="pres">
      <dgm:prSet presAssocID="{3129D200-8287-4646-BE35-05BA58377642}" presName="negativeSpace" presStyleCnt="0"/>
      <dgm:spPr/>
    </dgm:pt>
    <dgm:pt modelId="{D35DCCB5-20A0-455A-A47B-076366FA38A6}" type="pres">
      <dgm:prSet presAssocID="{3129D200-8287-4646-BE35-05BA58377642}" presName="childText" presStyleLbl="conFgAcc1" presStyleIdx="3" presStyleCnt="5" custLinFactNeighborX="3">
        <dgm:presLayoutVars>
          <dgm:bulletEnabled val="1"/>
        </dgm:presLayoutVars>
      </dgm:prSet>
      <dgm:spPr/>
    </dgm:pt>
    <dgm:pt modelId="{2C8DBDAF-CB0A-4DAD-B012-061C78088906}" type="pres">
      <dgm:prSet presAssocID="{C6B8D5B1-9EE8-4DB6-B236-3636D41094A6}" presName="spaceBetweenRectangles" presStyleCnt="0"/>
      <dgm:spPr/>
    </dgm:pt>
    <dgm:pt modelId="{CB2FEDF5-B8E2-46C1-BCC6-83BC2FD2EB6E}" type="pres">
      <dgm:prSet presAssocID="{3E4BCE69-38A3-45CA-8CF6-96BC6A942B06}" presName="parentLin" presStyleCnt="0"/>
      <dgm:spPr/>
    </dgm:pt>
    <dgm:pt modelId="{66E2B731-168C-4362-9D4F-065837C3989A}" type="pres">
      <dgm:prSet presAssocID="{3E4BCE69-38A3-45CA-8CF6-96BC6A942B06}" presName="parentLeftMargin" presStyleLbl="node1" presStyleIdx="3" presStyleCnt="5"/>
      <dgm:spPr/>
      <dgm:t>
        <a:bodyPr/>
        <a:lstStyle/>
        <a:p>
          <a:endParaRPr lang="tr-TR"/>
        </a:p>
      </dgm:t>
    </dgm:pt>
    <dgm:pt modelId="{9F1AC601-5CF2-4883-8402-C94B40AD66FD}" type="pres">
      <dgm:prSet presAssocID="{3E4BCE69-38A3-45CA-8CF6-96BC6A942B0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A8628A0-2BBD-464A-88FB-856AA9235F65}" type="pres">
      <dgm:prSet presAssocID="{3E4BCE69-38A3-45CA-8CF6-96BC6A942B06}" presName="negativeSpace" presStyleCnt="0"/>
      <dgm:spPr/>
    </dgm:pt>
    <dgm:pt modelId="{8773A85A-44C9-46EB-9612-65B22C4261CB}" type="pres">
      <dgm:prSet presAssocID="{3E4BCE69-38A3-45CA-8CF6-96BC6A942B0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E73E612-48AB-4BF3-9DE0-BB369D2DB666}" srcId="{11B10FC2-7090-44F8-BA1E-B7CE1D20103F}" destId="{3129D200-8287-4646-BE35-05BA58377642}" srcOrd="3" destOrd="0" parTransId="{D1028422-4E5B-4FED-B7E9-7E22876F9D1D}" sibTransId="{C6B8D5B1-9EE8-4DB6-B236-3636D41094A6}"/>
    <dgm:cxn modelId="{D541E3B2-BDE5-4876-8BB1-58CADB0CDD8D}" type="presOf" srcId="{3129D200-8287-4646-BE35-05BA58377642}" destId="{E2DD5FA7-F87A-481B-A8AA-472A735179D5}" srcOrd="0" destOrd="0" presId="urn:microsoft.com/office/officeart/2005/8/layout/list1"/>
    <dgm:cxn modelId="{679CEBF7-71EA-4E7F-9CA9-EB8EAD76BD7F}" srcId="{11B10FC2-7090-44F8-BA1E-B7CE1D20103F}" destId="{9095C6C5-355A-4A54-8B87-76D8D90EE3C4}" srcOrd="1" destOrd="0" parTransId="{1631C5F7-7331-46C4-B230-1D3CE3152433}" sibTransId="{776F1F07-A6C4-4C4C-8B26-DC69B210E6F3}"/>
    <dgm:cxn modelId="{20482EE4-B435-4B80-BBEE-5FFAC1CF4058}" type="presOf" srcId="{3E4BCE69-38A3-45CA-8CF6-96BC6A942B06}" destId="{66E2B731-168C-4362-9D4F-065837C3989A}" srcOrd="0" destOrd="0" presId="urn:microsoft.com/office/officeart/2005/8/layout/list1"/>
    <dgm:cxn modelId="{980671D2-128F-4AE8-92FC-21CFD3D7CF5B}" srcId="{11B10FC2-7090-44F8-BA1E-B7CE1D20103F}" destId="{3E4BCE69-38A3-45CA-8CF6-96BC6A942B06}" srcOrd="4" destOrd="0" parTransId="{8C06BFCC-48B6-4252-89B9-D2181E5D5C27}" sibTransId="{63B3BA2B-1D15-4E32-871D-9EA41D11698F}"/>
    <dgm:cxn modelId="{D1B37EAA-0E49-4F81-8678-7991339191DC}" type="presOf" srcId="{5157F8AA-E562-4FDA-8F9E-EFE7D03134D8}" destId="{F1E9B0E6-38B0-4DC6-AFAA-E00DC6B9283B}" srcOrd="1" destOrd="0" presId="urn:microsoft.com/office/officeart/2005/8/layout/list1"/>
    <dgm:cxn modelId="{F12D07EA-7F4D-465D-AAEF-2637C491D900}" type="presOf" srcId="{3E4BCE69-38A3-45CA-8CF6-96BC6A942B06}" destId="{9F1AC601-5CF2-4883-8402-C94B40AD66FD}" srcOrd="1" destOrd="0" presId="urn:microsoft.com/office/officeart/2005/8/layout/list1"/>
    <dgm:cxn modelId="{70E423F7-757A-4724-9569-FBCC1042088A}" srcId="{11B10FC2-7090-44F8-BA1E-B7CE1D20103F}" destId="{497DF1F5-269F-42FD-990C-895E48C0A0E2}" srcOrd="2" destOrd="0" parTransId="{42B6E9B6-5FAA-4CED-BA71-5FD7F2D52A12}" sibTransId="{E8DADF81-71A9-45FE-80EE-1730D192FCE0}"/>
    <dgm:cxn modelId="{98F05C35-85DD-466D-89C0-509904AB8763}" type="presOf" srcId="{497DF1F5-269F-42FD-990C-895E48C0A0E2}" destId="{C7904BD6-B73E-4D00-8904-E22A5AA64578}" srcOrd="0" destOrd="0" presId="urn:microsoft.com/office/officeart/2005/8/layout/list1"/>
    <dgm:cxn modelId="{9E9EAE90-D915-48CC-A1D0-D439CA013025}" srcId="{11B10FC2-7090-44F8-BA1E-B7CE1D20103F}" destId="{5157F8AA-E562-4FDA-8F9E-EFE7D03134D8}" srcOrd="0" destOrd="0" parTransId="{94F6871F-B857-422F-9C21-9FC9AD46D0BE}" sibTransId="{33014722-8DEA-4946-AEEB-FFB0AF184B8C}"/>
    <dgm:cxn modelId="{24422709-B584-43F8-B7B6-B359071DA91B}" type="presOf" srcId="{5157F8AA-E562-4FDA-8F9E-EFE7D03134D8}" destId="{8C4E4C46-1291-4CA5-BCDD-5F531DC674A4}" srcOrd="0" destOrd="0" presId="urn:microsoft.com/office/officeart/2005/8/layout/list1"/>
    <dgm:cxn modelId="{CFE6139A-1A3E-447E-8A2C-2AD6CA1E3085}" type="presOf" srcId="{9095C6C5-355A-4A54-8B87-76D8D90EE3C4}" destId="{A051DF0C-EC5D-4A4C-A2EF-C0D23FA9EB26}" srcOrd="0" destOrd="0" presId="urn:microsoft.com/office/officeart/2005/8/layout/list1"/>
    <dgm:cxn modelId="{58FBDA06-8878-47C6-A4DB-88F7B819C0F4}" type="presOf" srcId="{9095C6C5-355A-4A54-8B87-76D8D90EE3C4}" destId="{57801DF3-526D-4AE3-81F3-B2B5D44BB461}" srcOrd="1" destOrd="0" presId="urn:microsoft.com/office/officeart/2005/8/layout/list1"/>
    <dgm:cxn modelId="{36E820CF-18FE-4889-B67B-6D38E344954D}" type="presOf" srcId="{3129D200-8287-4646-BE35-05BA58377642}" destId="{843AA7DA-53E6-4234-BF46-D9E78029C2EC}" srcOrd="1" destOrd="0" presId="urn:microsoft.com/office/officeart/2005/8/layout/list1"/>
    <dgm:cxn modelId="{1D03BCA8-4055-4170-806D-114F4C6610B7}" type="presOf" srcId="{497DF1F5-269F-42FD-990C-895E48C0A0E2}" destId="{01E4E1EF-7D9D-4129-8567-82454D176EE8}" srcOrd="1" destOrd="0" presId="urn:microsoft.com/office/officeart/2005/8/layout/list1"/>
    <dgm:cxn modelId="{1476EEA4-A9C5-4DCB-8D73-2EA5641B022A}" type="presOf" srcId="{11B10FC2-7090-44F8-BA1E-B7CE1D20103F}" destId="{EBC081A4-DCF6-4F3D-985A-73032ACBBC46}" srcOrd="0" destOrd="0" presId="urn:microsoft.com/office/officeart/2005/8/layout/list1"/>
    <dgm:cxn modelId="{5F6D3813-04B8-4EC1-9FA9-C54AB9D6A217}" type="presParOf" srcId="{EBC081A4-DCF6-4F3D-985A-73032ACBBC46}" destId="{F0FD710F-DD06-458D-A679-231F1C92AED7}" srcOrd="0" destOrd="0" presId="urn:microsoft.com/office/officeart/2005/8/layout/list1"/>
    <dgm:cxn modelId="{99751615-A257-4644-8DED-18C03208ABC7}" type="presParOf" srcId="{F0FD710F-DD06-458D-A679-231F1C92AED7}" destId="{8C4E4C46-1291-4CA5-BCDD-5F531DC674A4}" srcOrd="0" destOrd="0" presId="urn:microsoft.com/office/officeart/2005/8/layout/list1"/>
    <dgm:cxn modelId="{7B38F1F5-D14E-461D-81F0-E3A01EFF8B07}" type="presParOf" srcId="{F0FD710F-DD06-458D-A679-231F1C92AED7}" destId="{F1E9B0E6-38B0-4DC6-AFAA-E00DC6B9283B}" srcOrd="1" destOrd="0" presId="urn:microsoft.com/office/officeart/2005/8/layout/list1"/>
    <dgm:cxn modelId="{5DC2F848-43B8-499D-95E6-AA21913723C3}" type="presParOf" srcId="{EBC081A4-DCF6-4F3D-985A-73032ACBBC46}" destId="{E155FCA5-11AD-44F5-9636-DB50852B3BEB}" srcOrd="1" destOrd="0" presId="urn:microsoft.com/office/officeart/2005/8/layout/list1"/>
    <dgm:cxn modelId="{B676D921-94B3-4F15-AC59-0D30F86F895D}" type="presParOf" srcId="{EBC081A4-DCF6-4F3D-985A-73032ACBBC46}" destId="{7ACC8B4E-57EE-4757-8E82-67AF95845A93}" srcOrd="2" destOrd="0" presId="urn:microsoft.com/office/officeart/2005/8/layout/list1"/>
    <dgm:cxn modelId="{3016E613-1D09-4C86-A20A-461A2D3591B0}" type="presParOf" srcId="{EBC081A4-DCF6-4F3D-985A-73032ACBBC46}" destId="{A2077BC1-DD57-4900-9A4E-3E6F1C2054C8}" srcOrd="3" destOrd="0" presId="urn:microsoft.com/office/officeart/2005/8/layout/list1"/>
    <dgm:cxn modelId="{CD0668F2-EE9A-4054-A777-24E568CBEB8B}" type="presParOf" srcId="{EBC081A4-DCF6-4F3D-985A-73032ACBBC46}" destId="{FCD0541E-B7FC-4BA2-8613-DDF908F5210A}" srcOrd="4" destOrd="0" presId="urn:microsoft.com/office/officeart/2005/8/layout/list1"/>
    <dgm:cxn modelId="{E197966D-34F7-4EB8-909A-9AA7E6D54147}" type="presParOf" srcId="{FCD0541E-B7FC-4BA2-8613-DDF908F5210A}" destId="{A051DF0C-EC5D-4A4C-A2EF-C0D23FA9EB26}" srcOrd="0" destOrd="0" presId="urn:microsoft.com/office/officeart/2005/8/layout/list1"/>
    <dgm:cxn modelId="{12F44ECE-0ACC-4862-8DE3-869CF5C6C20A}" type="presParOf" srcId="{FCD0541E-B7FC-4BA2-8613-DDF908F5210A}" destId="{57801DF3-526D-4AE3-81F3-B2B5D44BB461}" srcOrd="1" destOrd="0" presId="urn:microsoft.com/office/officeart/2005/8/layout/list1"/>
    <dgm:cxn modelId="{F80D2389-B0FB-4C7B-B18D-892FEEFBE76B}" type="presParOf" srcId="{EBC081A4-DCF6-4F3D-985A-73032ACBBC46}" destId="{6645AD8B-612E-4999-A822-B6DACD98AD5D}" srcOrd="5" destOrd="0" presId="urn:microsoft.com/office/officeart/2005/8/layout/list1"/>
    <dgm:cxn modelId="{F036ED81-71FA-4819-A7BC-1AB9C02BC8F4}" type="presParOf" srcId="{EBC081A4-DCF6-4F3D-985A-73032ACBBC46}" destId="{A0F3BCE1-DDAA-485A-80F8-D108B42703F5}" srcOrd="6" destOrd="0" presId="urn:microsoft.com/office/officeart/2005/8/layout/list1"/>
    <dgm:cxn modelId="{B1BD81C3-51F4-4A6A-962E-BBF176A77566}" type="presParOf" srcId="{EBC081A4-DCF6-4F3D-985A-73032ACBBC46}" destId="{214FC531-F3AE-4F8F-AE56-55A5E91C587C}" srcOrd="7" destOrd="0" presId="urn:microsoft.com/office/officeart/2005/8/layout/list1"/>
    <dgm:cxn modelId="{A18563E4-7CE8-4535-A71A-8090ED261152}" type="presParOf" srcId="{EBC081A4-DCF6-4F3D-985A-73032ACBBC46}" destId="{56579D94-DC1D-46D2-81C0-E416C9633A3E}" srcOrd="8" destOrd="0" presId="urn:microsoft.com/office/officeart/2005/8/layout/list1"/>
    <dgm:cxn modelId="{A472F39D-F1F0-40A0-AC99-559AE868AF63}" type="presParOf" srcId="{56579D94-DC1D-46D2-81C0-E416C9633A3E}" destId="{C7904BD6-B73E-4D00-8904-E22A5AA64578}" srcOrd="0" destOrd="0" presId="urn:microsoft.com/office/officeart/2005/8/layout/list1"/>
    <dgm:cxn modelId="{6201962D-5195-4079-AF00-0B6D0669D8CC}" type="presParOf" srcId="{56579D94-DC1D-46D2-81C0-E416C9633A3E}" destId="{01E4E1EF-7D9D-4129-8567-82454D176EE8}" srcOrd="1" destOrd="0" presId="urn:microsoft.com/office/officeart/2005/8/layout/list1"/>
    <dgm:cxn modelId="{7DEAC5CA-0AE2-4C22-B1BA-FAD1B49311C3}" type="presParOf" srcId="{EBC081A4-DCF6-4F3D-985A-73032ACBBC46}" destId="{2F4212D4-5923-4A03-9139-B1BB285B9775}" srcOrd="9" destOrd="0" presId="urn:microsoft.com/office/officeart/2005/8/layout/list1"/>
    <dgm:cxn modelId="{A1A1664A-49D4-4D0A-8D64-163DCF0250F6}" type="presParOf" srcId="{EBC081A4-DCF6-4F3D-985A-73032ACBBC46}" destId="{E423FD55-252D-4654-A828-9BE032F46471}" srcOrd="10" destOrd="0" presId="urn:microsoft.com/office/officeart/2005/8/layout/list1"/>
    <dgm:cxn modelId="{BAEB571C-50E8-4E84-9174-C9A8D9516E39}" type="presParOf" srcId="{EBC081A4-DCF6-4F3D-985A-73032ACBBC46}" destId="{450DE386-3620-405C-8644-02C2D29E41F6}" srcOrd="11" destOrd="0" presId="urn:microsoft.com/office/officeart/2005/8/layout/list1"/>
    <dgm:cxn modelId="{03022F37-F40A-4061-A8FA-E60AFFF3193E}" type="presParOf" srcId="{EBC081A4-DCF6-4F3D-985A-73032ACBBC46}" destId="{F87A827F-9846-49F2-86A6-EEF8EFA49FF8}" srcOrd="12" destOrd="0" presId="urn:microsoft.com/office/officeart/2005/8/layout/list1"/>
    <dgm:cxn modelId="{A1383FBA-60C1-4F64-BDB9-B166B17A2C75}" type="presParOf" srcId="{F87A827F-9846-49F2-86A6-EEF8EFA49FF8}" destId="{E2DD5FA7-F87A-481B-A8AA-472A735179D5}" srcOrd="0" destOrd="0" presId="urn:microsoft.com/office/officeart/2005/8/layout/list1"/>
    <dgm:cxn modelId="{A5865C24-D4FC-44AA-8669-1D1933A910DB}" type="presParOf" srcId="{F87A827F-9846-49F2-86A6-EEF8EFA49FF8}" destId="{843AA7DA-53E6-4234-BF46-D9E78029C2EC}" srcOrd="1" destOrd="0" presId="urn:microsoft.com/office/officeart/2005/8/layout/list1"/>
    <dgm:cxn modelId="{5B482047-2DD7-4346-8BA1-DB485DE435C9}" type="presParOf" srcId="{EBC081A4-DCF6-4F3D-985A-73032ACBBC46}" destId="{980F1B7E-C3C6-46F0-AC28-1064E2D52BD2}" srcOrd="13" destOrd="0" presId="urn:microsoft.com/office/officeart/2005/8/layout/list1"/>
    <dgm:cxn modelId="{CA34D99E-BA41-4A94-9523-FE3A36382C23}" type="presParOf" srcId="{EBC081A4-DCF6-4F3D-985A-73032ACBBC46}" destId="{D35DCCB5-20A0-455A-A47B-076366FA38A6}" srcOrd="14" destOrd="0" presId="urn:microsoft.com/office/officeart/2005/8/layout/list1"/>
    <dgm:cxn modelId="{D8758E73-5D7F-497B-822B-57942792C1AF}" type="presParOf" srcId="{EBC081A4-DCF6-4F3D-985A-73032ACBBC46}" destId="{2C8DBDAF-CB0A-4DAD-B012-061C78088906}" srcOrd="15" destOrd="0" presId="urn:microsoft.com/office/officeart/2005/8/layout/list1"/>
    <dgm:cxn modelId="{6FCB10EC-C0B4-4353-AF3A-AF121B5F28FE}" type="presParOf" srcId="{EBC081A4-DCF6-4F3D-985A-73032ACBBC46}" destId="{CB2FEDF5-B8E2-46C1-BCC6-83BC2FD2EB6E}" srcOrd="16" destOrd="0" presId="urn:microsoft.com/office/officeart/2005/8/layout/list1"/>
    <dgm:cxn modelId="{131C05B7-D812-4B31-AD29-4BAD05CB314D}" type="presParOf" srcId="{CB2FEDF5-B8E2-46C1-BCC6-83BC2FD2EB6E}" destId="{66E2B731-168C-4362-9D4F-065837C3989A}" srcOrd="0" destOrd="0" presId="urn:microsoft.com/office/officeart/2005/8/layout/list1"/>
    <dgm:cxn modelId="{9B5ADBD9-10CC-4211-AE7D-9763ECB704F4}" type="presParOf" srcId="{CB2FEDF5-B8E2-46C1-BCC6-83BC2FD2EB6E}" destId="{9F1AC601-5CF2-4883-8402-C94B40AD66FD}" srcOrd="1" destOrd="0" presId="urn:microsoft.com/office/officeart/2005/8/layout/list1"/>
    <dgm:cxn modelId="{940CB9A2-8E6C-4BF8-AE8D-4AEE54221C23}" type="presParOf" srcId="{EBC081A4-DCF6-4F3D-985A-73032ACBBC46}" destId="{1A8628A0-2BBD-464A-88FB-856AA9235F65}" srcOrd="17" destOrd="0" presId="urn:microsoft.com/office/officeart/2005/8/layout/list1"/>
    <dgm:cxn modelId="{A469CF94-38F2-45E7-9A63-0FC2B1C23250}" type="presParOf" srcId="{EBC081A4-DCF6-4F3D-985A-73032ACBBC46}" destId="{8773A85A-44C9-46EB-9612-65B22C4261C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14E54-6453-42B3-8C13-4B526974FA6E}" type="datetimeFigureOut">
              <a:rPr lang="tr-TR" smtClean="0"/>
              <a:t>22.09.2023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DB1F4-990F-414F-9AD1-9160311088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1815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2263 akademik, 4491 idari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25CEB-14A9-4A2C-BB78-500E1982D1B6}" type="slidenum">
              <a:rPr lang="tr-TR" smtClean="0">
                <a:solidFill>
                  <a:prstClr val="black"/>
                </a:solidFill>
              </a:rPr>
              <a:pPr/>
              <a:t>1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883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2263 akademik, 4491 idari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25CEB-14A9-4A2C-BB78-500E1982D1B6}" type="slidenum">
              <a:rPr lang="tr-TR" smtClean="0">
                <a:solidFill>
                  <a:prstClr val="black"/>
                </a:solidFill>
              </a:rPr>
              <a:pPr/>
              <a:t>10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78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2263 akademik, 4491 idari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25CEB-14A9-4A2C-BB78-500E1982D1B6}" type="slidenum">
              <a:rPr lang="tr-TR" smtClean="0">
                <a:solidFill>
                  <a:prstClr val="black"/>
                </a:solidFill>
              </a:rPr>
              <a:pPr/>
              <a:t>11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753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2263 akademik, 4491 idari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25CEB-14A9-4A2C-BB78-500E1982D1B6}" type="slidenum">
              <a:rPr lang="tr-TR" smtClean="0">
                <a:solidFill>
                  <a:prstClr val="black"/>
                </a:solidFill>
              </a:rPr>
              <a:pPr/>
              <a:t>12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726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2263 akademik, 4491 idari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25CEB-14A9-4A2C-BB78-500E1982D1B6}" type="slidenum">
              <a:rPr lang="tr-TR" smtClean="0">
                <a:solidFill>
                  <a:prstClr val="black"/>
                </a:solidFill>
              </a:rPr>
              <a:pPr/>
              <a:t>13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581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2263 akademik, 4491 idari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25CEB-14A9-4A2C-BB78-500E1982D1B6}" type="slidenum">
              <a:rPr lang="tr-TR" smtClean="0">
                <a:solidFill>
                  <a:prstClr val="black"/>
                </a:solidFill>
              </a:rPr>
              <a:pPr/>
              <a:t>14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194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2263 akademik, 4491 idari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25CEB-14A9-4A2C-BB78-500E1982D1B6}" type="slidenum">
              <a:rPr lang="tr-TR" smtClean="0">
                <a:solidFill>
                  <a:prstClr val="black"/>
                </a:solidFill>
              </a:rPr>
              <a:pPr/>
              <a:t>2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483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2263 akademik, 4491 idari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25CEB-14A9-4A2C-BB78-500E1982D1B6}" type="slidenum">
              <a:rPr lang="tr-TR" smtClean="0">
                <a:solidFill>
                  <a:prstClr val="black"/>
                </a:solidFill>
              </a:rPr>
              <a:pPr/>
              <a:t>3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64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2263 akademik, 4491 idari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25CEB-14A9-4A2C-BB78-500E1982D1B6}" type="slidenum">
              <a:rPr lang="tr-TR" smtClean="0">
                <a:solidFill>
                  <a:prstClr val="black"/>
                </a:solidFill>
              </a:rPr>
              <a:pPr/>
              <a:t>4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396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2263 akademik, 4491 idari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25CEB-14A9-4A2C-BB78-500E1982D1B6}" type="slidenum">
              <a:rPr lang="tr-TR" smtClean="0">
                <a:solidFill>
                  <a:prstClr val="black"/>
                </a:solidFill>
              </a:rPr>
              <a:pPr/>
              <a:t>5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997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2263 akademik, 4491 idari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25CEB-14A9-4A2C-BB78-500E1982D1B6}" type="slidenum">
              <a:rPr lang="tr-TR" smtClean="0">
                <a:solidFill>
                  <a:prstClr val="black"/>
                </a:solidFill>
              </a:rPr>
              <a:pPr/>
              <a:t>6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870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2263 akademik, 4491 idari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25CEB-14A9-4A2C-BB78-500E1982D1B6}" type="slidenum">
              <a:rPr lang="tr-TR" smtClean="0">
                <a:solidFill>
                  <a:prstClr val="black"/>
                </a:solidFill>
              </a:rPr>
              <a:pPr/>
              <a:t>7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117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2263 akademik, 4491 idari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25CEB-14A9-4A2C-BB78-500E1982D1B6}" type="slidenum">
              <a:rPr lang="tr-TR" smtClean="0">
                <a:solidFill>
                  <a:prstClr val="black"/>
                </a:solidFill>
              </a:rPr>
              <a:pPr/>
              <a:t>8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568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2263 akademik, 4491 idari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25CEB-14A9-4A2C-BB78-500E1982D1B6}" type="slidenum">
              <a:rPr lang="tr-TR" smtClean="0">
                <a:solidFill>
                  <a:prstClr val="black"/>
                </a:solidFill>
              </a:rPr>
              <a:pPr/>
              <a:t>9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23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02E2-C832-4F8A-832A-A970AE894D72}" type="datetimeFigureOut">
              <a:rPr lang="tr-TR" smtClean="0"/>
              <a:t>22.09.2023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29E3-C135-4CC4-BE89-8B0243BF7A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8501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02E2-C832-4F8A-832A-A970AE894D72}" type="datetimeFigureOut">
              <a:rPr lang="tr-TR" smtClean="0"/>
              <a:t>22.09.2023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29E3-C135-4CC4-BE89-8B0243BF7A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936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02E2-C832-4F8A-832A-A970AE894D72}" type="datetimeFigureOut">
              <a:rPr lang="tr-TR" smtClean="0"/>
              <a:t>22.09.2023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29E3-C135-4CC4-BE89-8B0243BF7A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4194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02E2-C832-4F8A-832A-A970AE894D72}" type="datetimeFigureOut">
              <a:rPr lang="tr-TR" smtClean="0"/>
              <a:t>22.09.2023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29E3-C135-4CC4-BE89-8B0243BF7A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8142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02E2-C832-4F8A-832A-A970AE894D72}" type="datetimeFigureOut">
              <a:rPr lang="tr-TR" smtClean="0"/>
              <a:t>22.09.2023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29E3-C135-4CC4-BE89-8B0243BF7A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617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02E2-C832-4F8A-832A-A970AE894D72}" type="datetimeFigureOut">
              <a:rPr lang="tr-TR" smtClean="0"/>
              <a:t>22.09.2023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29E3-C135-4CC4-BE89-8B0243BF7A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2555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02E2-C832-4F8A-832A-A970AE894D72}" type="datetimeFigureOut">
              <a:rPr lang="tr-TR" smtClean="0"/>
              <a:t>22.09.2023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29E3-C135-4CC4-BE89-8B0243BF7A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5297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02E2-C832-4F8A-832A-A970AE894D72}" type="datetimeFigureOut">
              <a:rPr lang="tr-TR" smtClean="0"/>
              <a:t>22.09.2023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29E3-C135-4CC4-BE89-8B0243BF7A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1703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02E2-C832-4F8A-832A-A970AE894D72}" type="datetimeFigureOut">
              <a:rPr lang="tr-TR" smtClean="0"/>
              <a:t>22.09.2023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29E3-C135-4CC4-BE89-8B0243BF7A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8504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02E2-C832-4F8A-832A-A970AE894D72}" type="datetimeFigureOut">
              <a:rPr lang="tr-TR" smtClean="0"/>
              <a:t>22.09.2023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29E3-C135-4CC4-BE89-8B0243BF7A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5152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02E2-C832-4F8A-832A-A970AE894D72}" type="datetimeFigureOut">
              <a:rPr lang="tr-TR" smtClean="0"/>
              <a:t>22.09.2023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29E3-C135-4CC4-BE89-8B0243BF7A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6971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402E2-C832-4F8A-832A-A970AE894D72}" type="datetimeFigureOut">
              <a:rPr lang="tr-TR" smtClean="0"/>
              <a:t>22.09.2023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D29E3-C135-4CC4-BE89-8B0243BF7A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294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ofb.cu.edu.tr/storage/Y%C3%B6nerge/%C3%87ukurova%20%C3%9Cniversitesi%20%C3%96%C4%9Frenci%20Kul%C3%BCpleri%20Y%C3%B6nergesi.pdf" TargetMode="External"/><Relationship Id="rId5" Type="http://schemas.openxmlformats.org/officeDocument/2006/relationships/hyperlink" Target="https://ofb.cu.edu.tr/" TargetMode="Externa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.png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uha@cu.edu.tr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kak.gov.tr/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kak.gov.tr/yuksekogretim-ogrencilerine-yonelik-kalite-elcisi-el-kitabi-surum-20-yayimlandi-465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kaliteguvencesi.cu.edu.tr/cu/institutional/policies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kaliteguvencesi.cu.edu.tr/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https://kaliteguvencesi.cu.edu.tr/storage/20212022Bahar/KaliteKomisyonuOgrenciAltCalismaGrubu.pdf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0" y="786147"/>
            <a:ext cx="12312073" cy="5913032"/>
            <a:chOff x="0" y="730729"/>
            <a:chExt cx="12312073" cy="5913032"/>
          </a:xfrm>
        </p:grpSpPr>
        <p:grpSp>
          <p:nvGrpSpPr>
            <p:cNvPr id="8" name="Grup 7"/>
            <p:cNvGrpSpPr/>
            <p:nvPr/>
          </p:nvGrpSpPr>
          <p:grpSpPr>
            <a:xfrm>
              <a:off x="0" y="6220900"/>
              <a:ext cx="12312073" cy="422861"/>
              <a:chOff x="0" y="6220900"/>
              <a:chExt cx="12312073" cy="422861"/>
            </a:xfrm>
          </p:grpSpPr>
          <p:pic>
            <p:nvPicPr>
              <p:cNvPr id="5" name="Resim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220900"/>
                <a:ext cx="12192000" cy="379596"/>
              </a:xfrm>
              <a:prstGeom prst="rect">
                <a:avLst/>
              </a:prstGeom>
            </p:spPr>
          </p:pic>
          <p:sp>
            <p:nvSpPr>
              <p:cNvPr id="7" name="Metin kutusu 6"/>
              <p:cNvSpPr txBox="1"/>
              <p:nvPr/>
            </p:nvSpPr>
            <p:spPr>
              <a:xfrm>
                <a:off x="10655738" y="6264165"/>
                <a:ext cx="1656335" cy="379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>
                    <a:solidFill>
                      <a:prstClr val="white"/>
                    </a:solidFill>
                    <a:latin typeface="Corbel" panose="020B0503020204020204" pitchFamily="34" charset="0"/>
                  </a:rPr>
                  <a:t>www.cu.edu.tr</a:t>
                </a:r>
              </a:p>
            </p:txBody>
          </p:sp>
        </p:grpSp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30729"/>
              <a:ext cx="12192000" cy="45719"/>
            </a:xfrm>
            <a:prstGeom prst="rect">
              <a:avLst/>
            </a:prstGeom>
          </p:spPr>
        </p:pic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AEBB04E2-20C1-382E-896B-A09E353D6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22363"/>
            <a:ext cx="12175957" cy="367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Logo">
            <a:extLst>
              <a:ext uri="{FF2B5EF4-FFF2-40B4-BE49-F238E27FC236}">
                <a16:creationId xmlns:a16="http://schemas.microsoft.com/office/drawing/2014/main" xmlns="" id="{24C105AA-D8A3-5B1F-23EA-420DC24AAB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372" y="185738"/>
            <a:ext cx="1881255" cy="187642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5E9C8148-1699-8470-1D91-3EDDD9D22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163" y="4924235"/>
            <a:ext cx="11610109" cy="12436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tr-TR" sz="4400" b="1" dirty="0">
                <a:solidFill>
                  <a:srgbClr val="008000"/>
                </a:solidFill>
                <a:latin typeface="Calibri" pitchFamily="34" charset="0"/>
              </a:rPr>
              <a:t>ÇUKUROVA ÜNİVERSİTESİ KALİTE SÜREÇLERİ</a:t>
            </a:r>
            <a:endParaRPr lang="tr-TR" altLang="tr-TR" sz="4400" b="1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xmlns="" id="{767B1BA7-D2F7-7C65-4C78-6E9D41174544}"/>
              </a:ext>
            </a:extLst>
          </p:cNvPr>
          <p:cNvSpPr txBox="1">
            <a:spLocks/>
          </p:cNvSpPr>
          <p:nvPr/>
        </p:nvSpPr>
        <p:spPr>
          <a:xfrm>
            <a:off x="0" y="6303933"/>
            <a:ext cx="1949189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chemeClr val="bg1"/>
                </a:solidFill>
              </a:rPr>
              <a:t>18/09/2023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xmlns="" id="{B041F8A6-1C8A-0BD1-F69D-C7135E2989CD}"/>
              </a:ext>
            </a:extLst>
          </p:cNvPr>
          <p:cNvSpPr txBox="1">
            <a:spLocks/>
          </p:cNvSpPr>
          <p:nvPr/>
        </p:nvSpPr>
        <p:spPr>
          <a:xfrm>
            <a:off x="3602182" y="6298642"/>
            <a:ext cx="4827214" cy="328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800" dirty="0">
              <a:solidFill>
                <a:schemeClr val="bg1"/>
              </a:solidFill>
            </a:endParaRPr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xmlns="" id="{50A74918-9079-431B-8269-89E440C8DD21}"/>
              </a:ext>
            </a:extLst>
          </p:cNvPr>
          <p:cNvSpPr txBox="1">
            <a:spLocks/>
          </p:cNvSpPr>
          <p:nvPr/>
        </p:nvSpPr>
        <p:spPr>
          <a:xfrm>
            <a:off x="3662219" y="6293353"/>
            <a:ext cx="4827214" cy="328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chemeClr val="bg1"/>
                </a:solidFill>
              </a:rPr>
              <a:t>Kalite Koordinatörlüğü</a:t>
            </a:r>
          </a:p>
        </p:txBody>
      </p:sp>
    </p:spTree>
    <p:extLst>
      <p:ext uri="{BB962C8B-B14F-4D97-AF65-F5344CB8AC3E}">
        <p14:creationId xmlns:p14="http://schemas.microsoft.com/office/powerpoint/2010/main" val="1897078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-5241" y="730729"/>
            <a:ext cx="12288331" cy="6008868"/>
            <a:chOff x="-5241" y="730729"/>
            <a:chExt cx="12288331" cy="6008868"/>
          </a:xfrm>
        </p:grpSpPr>
        <p:grpSp>
          <p:nvGrpSpPr>
            <p:cNvPr id="8" name="Grup 7"/>
            <p:cNvGrpSpPr/>
            <p:nvPr/>
          </p:nvGrpSpPr>
          <p:grpSpPr>
            <a:xfrm>
              <a:off x="-5241" y="6071536"/>
              <a:ext cx="12288331" cy="668061"/>
              <a:chOff x="-5241" y="6071536"/>
              <a:chExt cx="12288331" cy="668061"/>
            </a:xfrm>
          </p:grpSpPr>
          <p:pic>
            <p:nvPicPr>
              <p:cNvPr id="4" name="Resim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482" y="6071536"/>
                <a:ext cx="3023608" cy="668061"/>
              </a:xfrm>
              <a:prstGeom prst="rect">
                <a:avLst/>
              </a:prstGeom>
            </p:spPr>
          </p:pic>
          <p:pic>
            <p:nvPicPr>
              <p:cNvPr id="5" name="Resim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7090" y="6253654"/>
                <a:ext cx="8544910" cy="346842"/>
              </a:xfrm>
              <a:prstGeom prst="rect">
                <a:avLst/>
              </a:prstGeom>
            </p:spPr>
          </p:pic>
          <p:pic>
            <p:nvPicPr>
              <p:cNvPr id="6" name="Resim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241" y="6264165"/>
                <a:ext cx="628723" cy="346842"/>
              </a:xfrm>
              <a:prstGeom prst="rect">
                <a:avLst/>
              </a:prstGeom>
            </p:spPr>
          </p:pic>
          <p:sp>
            <p:nvSpPr>
              <p:cNvPr id="7" name="Metin kutusu 6"/>
              <p:cNvSpPr txBox="1"/>
              <p:nvPr/>
            </p:nvSpPr>
            <p:spPr>
              <a:xfrm>
                <a:off x="9036908" y="6253653"/>
                <a:ext cx="32461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>
                    <a:solidFill>
                      <a:prstClr val="white"/>
                    </a:solidFill>
                    <a:latin typeface="Corbel" panose="020B0503020204020204" pitchFamily="34" charset="0"/>
                  </a:rPr>
                  <a:t>www.kaliteguvencesi.cu.edu.tr</a:t>
                </a:r>
              </a:p>
            </p:txBody>
          </p:sp>
        </p:grpSp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30729"/>
              <a:ext cx="12192000" cy="45719"/>
            </a:xfrm>
            <a:prstGeom prst="rect">
              <a:avLst/>
            </a:prstGeom>
          </p:spPr>
        </p:pic>
      </p:grpSp>
      <p:sp>
        <p:nvSpPr>
          <p:cNvPr id="15" name="Unvan 1"/>
          <p:cNvSpPr txBox="1">
            <a:spLocks/>
          </p:cNvSpPr>
          <p:nvPr/>
        </p:nvSpPr>
        <p:spPr>
          <a:xfrm>
            <a:off x="0" y="-137767"/>
            <a:ext cx="12192000" cy="9142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900" b="1" dirty="0">
                <a:solidFill>
                  <a:schemeClr val="accent6">
                    <a:lumMod val="75000"/>
                  </a:schemeClr>
                </a:solidFill>
              </a:rPr>
              <a:t>Çukurova Üniversitesi Kalite Elçileri Kulübü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4D818A1E-99FA-48E6-8230-68200E234819}"/>
              </a:ext>
            </a:extLst>
          </p:cNvPr>
          <p:cNvSpPr/>
          <p:nvPr/>
        </p:nvSpPr>
        <p:spPr>
          <a:xfrm>
            <a:off x="5207000" y="1136639"/>
            <a:ext cx="6096000" cy="53613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>
                <a:solidFill>
                  <a:srgbClr val="333333"/>
                </a:solidFill>
                <a:latin typeface="Open Sans"/>
              </a:rPr>
              <a:t>Üniversite öğrencilerinin kişisel gelişimlerine hem akademik hem de sosyal yönden çeşitli organizasyonlar ile katkıda bulunmak,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>
                <a:solidFill>
                  <a:srgbClr val="333333"/>
                </a:solidFill>
                <a:latin typeface="Open Sans"/>
              </a:rPr>
              <a:t>Okul içerisindeki sosyal etkinliklerini ve birbirleri arasında iletişimi kolaylaştırmak, iş dünyası ile öğrenciler arasında köprü vazifesi görmek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>
                <a:solidFill>
                  <a:srgbClr val="333333"/>
                </a:solidFill>
                <a:latin typeface="Open Sans"/>
              </a:rPr>
              <a:t>Çukurova Üniversitesinde her alanda yetkin öğrencilerin yetişmesini sağlamak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>
                <a:solidFill>
                  <a:srgbClr val="333333"/>
                </a:solidFill>
                <a:latin typeface="Open Sans"/>
              </a:rPr>
              <a:t>Öğrencilerin kalite güvencesi süreçlerine katılımlarını artırmak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>
                <a:solidFill>
                  <a:srgbClr val="333333"/>
                </a:solidFill>
                <a:latin typeface="Open Sans"/>
              </a:rPr>
              <a:t>Ulusal ve Uluslararası düzeyde öğrenci katılımlı </a:t>
            </a:r>
            <a:r>
              <a:rPr lang="tr-TR" sz="1400" dirty="0" err="1">
                <a:solidFill>
                  <a:srgbClr val="333333"/>
                </a:solidFill>
                <a:latin typeface="Open Sans"/>
              </a:rPr>
              <a:t>çalışmlar</a:t>
            </a:r>
            <a:r>
              <a:rPr lang="tr-TR" sz="1400" dirty="0">
                <a:solidFill>
                  <a:srgbClr val="333333"/>
                </a:solidFill>
                <a:latin typeface="Open Sans"/>
              </a:rPr>
              <a:t> gerçekleştirmek.</a:t>
            </a:r>
          </a:p>
          <a:p>
            <a:pPr algn="just">
              <a:lnSpc>
                <a:spcPct val="150000"/>
              </a:lnSpc>
            </a:pPr>
            <a:endParaRPr lang="tr-TR" sz="1400" dirty="0">
              <a:solidFill>
                <a:srgbClr val="333333"/>
              </a:solidFill>
              <a:latin typeface="Open Sans"/>
            </a:endParaRPr>
          </a:p>
          <a:p>
            <a:pPr algn="just">
              <a:lnSpc>
                <a:spcPct val="150000"/>
              </a:lnSpc>
            </a:pPr>
            <a:r>
              <a:rPr lang="tr-TR" sz="1200" i="1" dirty="0">
                <a:solidFill>
                  <a:srgbClr val="333333"/>
                </a:solidFill>
                <a:latin typeface="Open Sans"/>
              </a:rPr>
              <a:t>Ç.Ü. Öğrenci Faaliyetleri Birimi </a:t>
            </a:r>
            <a:r>
              <a:rPr lang="tr-TR" sz="1200" dirty="0">
                <a:solidFill>
                  <a:srgbClr val="333333"/>
                </a:solidFill>
                <a:latin typeface="Open Sans"/>
                <a:hlinkClick r:id="rId5"/>
              </a:rPr>
              <a:t>https://ofb.cu.edu.tr/</a:t>
            </a:r>
            <a:endParaRPr lang="tr-TR" sz="1200" dirty="0">
              <a:solidFill>
                <a:srgbClr val="333333"/>
              </a:solidFill>
              <a:latin typeface="Open Sans"/>
            </a:endParaRPr>
          </a:p>
          <a:p>
            <a:pPr algn="just">
              <a:lnSpc>
                <a:spcPct val="150000"/>
              </a:lnSpc>
            </a:pPr>
            <a:r>
              <a:rPr lang="tr-TR" sz="1200" i="1" dirty="0">
                <a:solidFill>
                  <a:srgbClr val="333333"/>
                </a:solidFill>
                <a:latin typeface="Open Sans"/>
              </a:rPr>
              <a:t>Çukurova Üniversitesi Öğrenci Kulüpleri Yönergesi</a:t>
            </a:r>
          </a:p>
          <a:p>
            <a:pPr algn="just">
              <a:lnSpc>
                <a:spcPct val="150000"/>
              </a:lnSpc>
            </a:pPr>
            <a:r>
              <a:rPr lang="tr-TR" sz="1200" dirty="0">
                <a:solidFill>
                  <a:srgbClr val="333333"/>
                </a:solidFill>
                <a:latin typeface="Open Sans"/>
                <a:hlinkClick r:id="rId6"/>
              </a:rPr>
              <a:t>https://ofb.cu.edu.tr/storage/Y%C3%B6nerge/%C3%87ukurova%20%C3%9Cniversitesi%20%C3%96%C4%9Frenci%20Kul%C3%BCpleri%20Y%C3%B6nergesi.pdf</a:t>
            </a:r>
            <a:endParaRPr lang="tr-TR" sz="1200" dirty="0">
              <a:solidFill>
                <a:srgbClr val="333333"/>
              </a:solidFill>
              <a:latin typeface="Open Sans"/>
            </a:endParaRPr>
          </a:p>
          <a:p>
            <a:pPr algn="just">
              <a:lnSpc>
                <a:spcPct val="150000"/>
              </a:lnSpc>
            </a:pPr>
            <a:endParaRPr lang="tr-TR" sz="1400" dirty="0">
              <a:solidFill>
                <a:srgbClr val="333333"/>
              </a:solidFill>
              <a:latin typeface="Open Sans"/>
            </a:endParaRPr>
          </a:p>
          <a:p>
            <a:pPr algn="just">
              <a:lnSpc>
                <a:spcPct val="150000"/>
              </a:lnSpc>
            </a:pPr>
            <a:endParaRPr lang="tr-TR" sz="1400" dirty="0">
              <a:solidFill>
                <a:srgbClr val="333333"/>
              </a:solidFill>
              <a:latin typeface="Open Sans"/>
            </a:endParaRPr>
          </a:p>
          <a:p>
            <a:pPr algn="just">
              <a:lnSpc>
                <a:spcPct val="150000"/>
              </a:lnSpc>
            </a:pPr>
            <a:endParaRPr lang="tr-TR" sz="1400" b="0" i="0" dirty="0">
              <a:solidFill>
                <a:srgbClr val="333333"/>
              </a:solidFill>
              <a:effectLst/>
              <a:latin typeface="Open Sans"/>
            </a:endParaRPr>
          </a:p>
        </p:txBody>
      </p:sp>
      <p:pic>
        <p:nvPicPr>
          <p:cNvPr id="5122" name="Picture 2" descr="Bilgilendirme">
            <a:extLst>
              <a:ext uri="{FF2B5EF4-FFF2-40B4-BE49-F238E27FC236}">
                <a16:creationId xmlns:a16="http://schemas.microsoft.com/office/drawing/2014/main" xmlns="" id="{F350E02C-A201-4A55-BA5E-DDC4529C9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054" y="4277210"/>
            <a:ext cx="3186991" cy="15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xmlns="" id="{430FFF74-5655-43C9-B7C0-7027835C9F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324" y="1000264"/>
            <a:ext cx="2659910" cy="3195087"/>
          </a:xfrm>
          <a:prstGeom prst="rect">
            <a:avLst/>
          </a:prstGeom>
        </p:spPr>
      </p:pic>
      <p:sp>
        <p:nvSpPr>
          <p:cNvPr id="20" name="Footer Placeholder 3">
            <a:extLst>
              <a:ext uri="{FF2B5EF4-FFF2-40B4-BE49-F238E27FC236}">
                <a16:creationId xmlns:a16="http://schemas.microsoft.com/office/drawing/2014/main" xmlns="" id="{F72CE78E-8040-498A-B45D-223892853ED0}"/>
              </a:ext>
            </a:extLst>
          </p:cNvPr>
          <p:cNvSpPr txBox="1">
            <a:spLocks/>
          </p:cNvSpPr>
          <p:nvPr/>
        </p:nvSpPr>
        <p:spPr>
          <a:xfrm>
            <a:off x="3647090" y="6262874"/>
            <a:ext cx="7224110" cy="3273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1800" dirty="0">
                <a:solidFill>
                  <a:schemeClr val="bg1"/>
                </a:solidFill>
              </a:rPr>
              <a:t>Çukurova Üniversitesi Kalite Süreçleri</a:t>
            </a:r>
          </a:p>
        </p:txBody>
      </p:sp>
    </p:spTree>
    <p:extLst>
      <p:ext uri="{BB962C8B-B14F-4D97-AF65-F5344CB8AC3E}">
        <p14:creationId xmlns:p14="http://schemas.microsoft.com/office/powerpoint/2010/main" val="2442583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-5241" y="730729"/>
            <a:ext cx="12197241" cy="6008868"/>
            <a:chOff x="-5241" y="730729"/>
            <a:chExt cx="12197241" cy="6008868"/>
          </a:xfrm>
        </p:grpSpPr>
        <p:grpSp>
          <p:nvGrpSpPr>
            <p:cNvPr id="8" name="Grup 7"/>
            <p:cNvGrpSpPr/>
            <p:nvPr/>
          </p:nvGrpSpPr>
          <p:grpSpPr>
            <a:xfrm>
              <a:off x="-5241" y="6071536"/>
              <a:ext cx="12197241" cy="668061"/>
              <a:chOff x="-5241" y="6071536"/>
              <a:chExt cx="12197241" cy="668061"/>
            </a:xfrm>
          </p:grpSpPr>
          <p:pic>
            <p:nvPicPr>
              <p:cNvPr id="4" name="Resim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482" y="6071536"/>
                <a:ext cx="3023608" cy="668061"/>
              </a:xfrm>
              <a:prstGeom prst="rect">
                <a:avLst/>
              </a:prstGeom>
            </p:spPr>
          </p:pic>
          <p:pic>
            <p:nvPicPr>
              <p:cNvPr id="5" name="Resim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7090" y="6253654"/>
                <a:ext cx="8544910" cy="346842"/>
              </a:xfrm>
              <a:prstGeom prst="rect">
                <a:avLst/>
              </a:prstGeom>
            </p:spPr>
          </p:pic>
          <p:pic>
            <p:nvPicPr>
              <p:cNvPr id="6" name="Resim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241" y="6264165"/>
                <a:ext cx="628723" cy="346842"/>
              </a:xfrm>
              <a:prstGeom prst="rect">
                <a:avLst/>
              </a:prstGeom>
            </p:spPr>
          </p:pic>
        </p:grpSp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30729"/>
              <a:ext cx="12192000" cy="45719"/>
            </a:xfrm>
            <a:prstGeom prst="rect">
              <a:avLst/>
            </a:prstGeom>
          </p:spPr>
        </p:pic>
      </p:grpSp>
      <p:sp>
        <p:nvSpPr>
          <p:cNvPr id="11" name="Başlık 1">
            <a:extLst>
              <a:ext uri="{FF2B5EF4-FFF2-40B4-BE49-F238E27FC236}">
                <a16:creationId xmlns:a16="http://schemas.microsoft.com/office/drawing/2014/main" xmlns="" id="{9B9A08EF-D482-3699-83D8-B7C7BC4504C9}"/>
              </a:ext>
            </a:extLst>
          </p:cNvPr>
          <p:cNvSpPr txBox="1">
            <a:spLocks/>
          </p:cNvSpPr>
          <p:nvPr/>
        </p:nvSpPr>
        <p:spPr>
          <a:xfrm>
            <a:off x="2159028" y="29400"/>
            <a:ext cx="7379110" cy="6680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 spc="-6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tr-TR" sz="2800" b="1" cap="none" dirty="0">
                <a:solidFill>
                  <a:schemeClr val="accent6">
                    <a:lumMod val="75000"/>
                  </a:schemeClr>
                </a:solidFill>
              </a:rPr>
              <a:t>Çukurova Üniversitesi Kalite Koordinatörlüğü</a:t>
            </a:r>
          </a:p>
        </p:txBody>
      </p:sp>
      <p:graphicFrame>
        <p:nvGraphicFramePr>
          <p:cNvPr id="12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6850195"/>
              </p:ext>
            </p:extLst>
          </p:nvPr>
        </p:nvGraphicFramePr>
        <p:xfrm>
          <a:off x="986127" y="1787360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Metin kutusu 14"/>
          <p:cNvSpPr txBox="1"/>
          <p:nvPr/>
        </p:nvSpPr>
        <p:spPr>
          <a:xfrm>
            <a:off x="9036908" y="6253653"/>
            <a:ext cx="324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prstClr val="white"/>
                </a:solidFill>
                <a:latin typeface="Corbel" panose="020B0503020204020204" pitchFamily="34" charset="0"/>
              </a:rPr>
              <a:t>www.kaliteguvencesi.cu.edu.tr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xmlns="" id="{A8C05A9E-48A6-43B3-BE60-8EB40F6AFFF2}"/>
              </a:ext>
            </a:extLst>
          </p:cNvPr>
          <p:cNvSpPr txBox="1">
            <a:spLocks/>
          </p:cNvSpPr>
          <p:nvPr/>
        </p:nvSpPr>
        <p:spPr>
          <a:xfrm>
            <a:off x="3647090" y="6262874"/>
            <a:ext cx="7224110" cy="3273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1800" dirty="0">
                <a:solidFill>
                  <a:schemeClr val="bg1"/>
                </a:solidFill>
              </a:rPr>
              <a:t>Çukurova Üniversitesi Kalite Süreçleri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A6BA16E7-3BBC-422A-AF9E-BABB323FDCBF}"/>
              </a:ext>
            </a:extLst>
          </p:cNvPr>
          <p:cNvSpPr/>
          <p:nvPr/>
        </p:nvSpPr>
        <p:spPr>
          <a:xfrm>
            <a:off x="986127" y="879579"/>
            <a:ext cx="1005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>
                <a:solidFill>
                  <a:srgbClr val="333333"/>
                </a:solidFill>
                <a:latin typeface="Open Sans"/>
              </a:rPr>
              <a:t>Üniversitemizde kalite süreçlerinin daha iyi gerçekleştirilmesi ve izlenmesi amacıyla </a:t>
            </a:r>
            <a:r>
              <a:rPr lang="tr-TR" dirty="0">
                <a:solidFill>
                  <a:schemeClr val="accent6">
                    <a:lumMod val="75000"/>
                  </a:schemeClr>
                </a:solidFill>
                <a:latin typeface="Open Sans"/>
              </a:rPr>
              <a:t>Kalite Güvencesi Yönergemiz</a:t>
            </a:r>
            <a:r>
              <a:rPr lang="tr-TR" dirty="0">
                <a:solidFill>
                  <a:srgbClr val="333333"/>
                </a:solidFill>
                <a:latin typeface="Open Sans"/>
              </a:rPr>
              <a:t> 30 Mayıs 2017’de güncellenmiş ve </a:t>
            </a:r>
            <a:r>
              <a:rPr lang="tr-TR" dirty="0">
                <a:solidFill>
                  <a:schemeClr val="accent6">
                    <a:lumMod val="75000"/>
                  </a:schemeClr>
                </a:solidFill>
                <a:latin typeface="Open Sans"/>
              </a:rPr>
              <a:t>Kalite Koordinatörlüğü </a:t>
            </a:r>
            <a:r>
              <a:rPr lang="tr-TR" dirty="0">
                <a:solidFill>
                  <a:srgbClr val="333333"/>
                </a:solidFill>
                <a:latin typeface="Open Sans"/>
              </a:rPr>
              <a:t>tesis edilmiştir. 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15979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b="3948"/>
          <a:stretch/>
        </p:blipFill>
        <p:spPr>
          <a:xfrm>
            <a:off x="1804363" y="879578"/>
            <a:ext cx="9514425" cy="5140575"/>
          </a:xfrm>
          <a:prstGeom prst="rect">
            <a:avLst/>
          </a:prstGeom>
        </p:spPr>
      </p:pic>
      <p:grpSp>
        <p:nvGrpSpPr>
          <p:cNvPr id="10" name="Grup 9"/>
          <p:cNvGrpSpPr/>
          <p:nvPr/>
        </p:nvGrpSpPr>
        <p:grpSpPr>
          <a:xfrm>
            <a:off x="-5241" y="730729"/>
            <a:ext cx="12197241" cy="6008868"/>
            <a:chOff x="-5241" y="730729"/>
            <a:chExt cx="12197241" cy="6008868"/>
          </a:xfrm>
        </p:grpSpPr>
        <p:grpSp>
          <p:nvGrpSpPr>
            <p:cNvPr id="8" name="Grup 7"/>
            <p:cNvGrpSpPr/>
            <p:nvPr/>
          </p:nvGrpSpPr>
          <p:grpSpPr>
            <a:xfrm>
              <a:off x="-5241" y="6071536"/>
              <a:ext cx="12197241" cy="668061"/>
              <a:chOff x="-5241" y="6071536"/>
              <a:chExt cx="12197241" cy="668061"/>
            </a:xfrm>
          </p:grpSpPr>
          <p:pic>
            <p:nvPicPr>
              <p:cNvPr id="4" name="Resim 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482" y="6071536"/>
                <a:ext cx="3023608" cy="668061"/>
              </a:xfrm>
              <a:prstGeom prst="rect">
                <a:avLst/>
              </a:prstGeom>
            </p:spPr>
          </p:pic>
          <p:pic>
            <p:nvPicPr>
              <p:cNvPr id="5" name="Resim 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7090" y="6253654"/>
                <a:ext cx="8544910" cy="346842"/>
              </a:xfrm>
              <a:prstGeom prst="rect">
                <a:avLst/>
              </a:prstGeom>
            </p:spPr>
          </p:pic>
          <p:pic>
            <p:nvPicPr>
              <p:cNvPr id="6" name="Resim 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241" y="6264165"/>
                <a:ext cx="628723" cy="346842"/>
              </a:xfrm>
              <a:prstGeom prst="rect">
                <a:avLst/>
              </a:prstGeom>
            </p:spPr>
          </p:pic>
        </p:grpSp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30729"/>
              <a:ext cx="12192000" cy="45719"/>
            </a:xfrm>
            <a:prstGeom prst="rect">
              <a:avLst/>
            </a:prstGeom>
          </p:spPr>
        </p:pic>
      </p:grpSp>
      <p:sp>
        <p:nvSpPr>
          <p:cNvPr id="13" name="Yuvarlatılmış Dikdörtgen 12"/>
          <p:cNvSpPr/>
          <p:nvPr/>
        </p:nvSpPr>
        <p:spPr>
          <a:xfrm>
            <a:off x="8427308" y="1496460"/>
            <a:ext cx="461319" cy="2746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Başlık 1">
            <a:extLst>
              <a:ext uri="{FF2B5EF4-FFF2-40B4-BE49-F238E27FC236}">
                <a16:creationId xmlns:a16="http://schemas.microsoft.com/office/drawing/2014/main" xmlns="" id="{9B9A08EF-D482-3699-83D8-B7C7BC4504C9}"/>
              </a:ext>
            </a:extLst>
          </p:cNvPr>
          <p:cNvSpPr txBox="1">
            <a:spLocks/>
          </p:cNvSpPr>
          <p:nvPr/>
        </p:nvSpPr>
        <p:spPr>
          <a:xfrm>
            <a:off x="2159027" y="29400"/>
            <a:ext cx="8444317" cy="6680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 spc="-6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algn="ctr">
              <a:defRPr/>
            </a:pPr>
            <a:r>
              <a:rPr lang="tr-TR" sz="2800" b="1" cap="none" dirty="0">
                <a:solidFill>
                  <a:schemeClr val="accent6">
                    <a:lumMod val="75000"/>
                  </a:schemeClr>
                </a:solidFill>
              </a:rPr>
              <a:t>WEB SAYFAMIZ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9036908" y="6253653"/>
            <a:ext cx="324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prstClr val="white"/>
                </a:solidFill>
                <a:latin typeface="Corbel" panose="020B0503020204020204" pitchFamily="34" charset="0"/>
              </a:rPr>
              <a:t>www.kaliteguvencesi.cu.edu.tr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xmlns="" id="{6482AA7A-135F-4DC6-8535-A40C340A064F}"/>
              </a:ext>
            </a:extLst>
          </p:cNvPr>
          <p:cNvSpPr txBox="1">
            <a:spLocks/>
          </p:cNvSpPr>
          <p:nvPr/>
        </p:nvSpPr>
        <p:spPr>
          <a:xfrm>
            <a:off x="3647090" y="6262874"/>
            <a:ext cx="7224110" cy="3273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1800" dirty="0">
                <a:solidFill>
                  <a:schemeClr val="bg1"/>
                </a:solidFill>
              </a:rPr>
              <a:t>Çukurova Üniversitesi Kalite Süreçleri</a:t>
            </a:r>
          </a:p>
        </p:txBody>
      </p:sp>
    </p:spTree>
    <p:extLst>
      <p:ext uri="{BB962C8B-B14F-4D97-AF65-F5344CB8AC3E}">
        <p14:creationId xmlns:p14="http://schemas.microsoft.com/office/powerpoint/2010/main" val="4190609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-5241" y="730729"/>
            <a:ext cx="12197241" cy="6008868"/>
            <a:chOff x="-5241" y="730729"/>
            <a:chExt cx="12197241" cy="6008868"/>
          </a:xfrm>
        </p:grpSpPr>
        <p:grpSp>
          <p:nvGrpSpPr>
            <p:cNvPr id="8" name="Grup 7"/>
            <p:cNvGrpSpPr/>
            <p:nvPr/>
          </p:nvGrpSpPr>
          <p:grpSpPr>
            <a:xfrm>
              <a:off x="-5241" y="6071536"/>
              <a:ext cx="12197241" cy="668061"/>
              <a:chOff x="-5241" y="6071536"/>
              <a:chExt cx="12197241" cy="668061"/>
            </a:xfrm>
          </p:grpSpPr>
          <p:pic>
            <p:nvPicPr>
              <p:cNvPr id="4" name="Resim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482" y="6071536"/>
                <a:ext cx="3023608" cy="668061"/>
              </a:xfrm>
              <a:prstGeom prst="rect">
                <a:avLst/>
              </a:prstGeom>
            </p:spPr>
          </p:pic>
          <p:pic>
            <p:nvPicPr>
              <p:cNvPr id="5" name="Resim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7090" y="6253654"/>
                <a:ext cx="8544910" cy="346842"/>
              </a:xfrm>
              <a:prstGeom prst="rect">
                <a:avLst/>
              </a:prstGeom>
            </p:spPr>
          </p:pic>
          <p:pic>
            <p:nvPicPr>
              <p:cNvPr id="6" name="Resim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241" y="6264165"/>
                <a:ext cx="628723" cy="346842"/>
              </a:xfrm>
              <a:prstGeom prst="rect">
                <a:avLst/>
              </a:prstGeom>
            </p:spPr>
          </p:pic>
        </p:grpSp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30729"/>
              <a:ext cx="12192000" cy="45719"/>
            </a:xfrm>
            <a:prstGeom prst="rect">
              <a:avLst/>
            </a:prstGeom>
          </p:spPr>
        </p:pic>
      </p:grpSp>
      <p:sp>
        <p:nvSpPr>
          <p:cNvPr id="13" name="Başlık 1">
            <a:extLst>
              <a:ext uri="{FF2B5EF4-FFF2-40B4-BE49-F238E27FC236}">
                <a16:creationId xmlns:a16="http://schemas.microsoft.com/office/drawing/2014/main" xmlns="" id="{9B9A08EF-D482-3699-83D8-B7C7BC4504C9}"/>
              </a:ext>
            </a:extLst>
          </p:cNvPr>
          <p:cNvSpPr txBox="1">
            <a:spLocks/>
          </p:cNvSpPr>
          <p:nvPr/>
        </p:nvSpPr>
        <p:spPr>
          <a:xfrm>
            <a:off x="-5241" y="29400"/>
            <a:ext cx="12192000" cy="6680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 spc="-6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algn="ctr">
              <a:defRPr/>
            </a:pPr>
            <a:r>
              <a:rPr lang="tr-TR" sz="2800" b="1" cap="none" dirty="0">
                <a:solidFill>
                  <a:schemeClr val="accent6">
                    <a:lumMod val="75000"/>
                  </a:schemeClr>
                </a:solidFill>
              </a:rPr>
              <a:t>WEB SAYFAMIZ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5"/>
          <a:srcRect b="3955"/>
          <a:stretch/>
        </p:blipFill>
        <p:spPr>
          <a:xfrm>
            <a:off x="1372998" y="842533"/>
            <a:ext cx="9421334" cy="5089902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9036908" y="6253653"/>
            <a:ext cx="324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prstClr val="white"/>
                </a:solidFill>
                <a:latin typeface="Corbel" panose="020B0503020204020204" pitchFamily="34" charset="0"/>
              </a:rPr>
              <a:t>www.kaliteguvencesi.cu.edu.tr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xmlns="" id="{BEB4ADFD-036E-409B-BD50-2788AB1B3596}"/>
              </a:ext>
            </a:extLst>
          </p:cNvPr>
          <p:cNvSpPr txBox="1">
            <a:spLocks/>
          </p:cNvSpPr>
          <p:nvPr/>
        </p:nvSpPr>
        <p:spPr>
          <a:xfrm>
            <a:off x="3647090" y="6262874"/>
            <a:ext cx="7224110" cy="3273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1800" dirty="0">
                <a:solidFill>
                  <a:schemeClr val="bg1"/>
                </a:solidFill>
              </a:rPr>
              <a:t>Çukurova Üniversitesi Kalite Süreçleri</a:t>
            </a:r>
          </a:p>
        </p:txBody>
      </p:sp>
    </p:spTree>
    <p:extLst>
      <p:ext uri="{BB962C8B-B14F-4D97-AF65-F5344CB8AC3E}">
        <p14:creationId xmlns:p14="http://schemas.microsoft.com/office/powerpoint/2010/main" val="3073418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-5241" y="730729"/>
            <a:ext cx="12197241" cy="6008868"/>
            <a:chOff x="-5241" y="730729"/>
            <a:chExt cx="12197241" cy="6008868"/>
          </a:xfrm>
        </p:grpSpPr>
        <p:grpSp>
          <p:nvGrpSpPr>
            <p:cNvPr id="8" name="Grup 7"/>
            <p:cNvGrpSpPr/>
            <p:nvPr/>
          </p:nvGrpSpPr>
          <p:grpSpPr>
            <a:xfrm>
              <a:off x="-5241" y="6071536"/>
              <a:ext cx="12197241" cy="668061"/>
              <a:chOff x="-5241" y="6071536"/>
              <a:chExt cx="12197241" cy="668061"/>
            </a:xfrm>
          </p:grpSpPr>
          <p:pic>
            <p:nvPicPr>
              <p:cNvPr id="4" name="Resim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482" y="6071536"/>
                <a:ext cx="3023608" cy="668061"/>
              </a:xfrm>
              <a:prstGeom prst="rect">
                <a:avLst/>
              </a:prstGeom>
            </p:spPr>
          </p:pic>
          <p:pic>
            <p:nvPicPr>
              <p:cNvPr id="5" name="Resim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7090" y="6253654"/>
                <a:ext cx="8544910" cy="346842"/>
              </a:xfrm>
              <a:prstGeom prst="rect">
                <a:avLst/>
              </a:prstGeom>
            </p:spPr>
          </p:pic>
          <p:pic>
            <p:nvPicPr>
              <p:cNvPr id="6" name="Resim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241" y="6264165"/>
                <a:ext cx="628723" cy="346842"/>
              </a:xfrm>
              <a:prstGeom prst="rect">
                <a:avLst/>
              </a:prstGeom>
            </p:spPr>
          </p:pic>
        </p:grpSp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30729"/>
              <a:ext cx="12192000" cy="45719"/>
            </a:xfrm>
            <a:prstGeom prst="rect">
              <a:avLst/>
            </a:prstGeom>
          </p:spPr>
        </p:pic>
      </p:grpSp>
      <p:sp>
        <p:nvSpPr>
          <p:cNvPr id="13" name="Başlık 1">
            <a:extLst>
              <a:ext uri="{FF2B5EF4-FFF2-40B4-BE49-F238E27FC236}">
                <a16:creationId xmlns:a16="http://schemas.microsoft.com/office/drawing/2014/main" xmlns="" id="{9B9A08EF-D482-3699-83D8-B7C7BC4504C9}"/>
              </a:ext>
            </a:extLst>
          </p:cNvPr>
          <p:cNvSpPr txBox="1">
            <a:spLocks/>
          </p:cNvSpPr>
          <p:nvPr/>
        </p:nvSpPr>
        <p:spPr>
          <a:xfrm>
            <a:off x="1511711" y="38713"/>
            <a:ext cx="8989264" cy="6680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 spc="-6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algn="ctr">
              <a:defRPr/>
            </a:pPr>
            <a:r>
              <a:rPr lang="tr-TR" sz="2800" b="1" cap="none" dirty="0">
                <a:solidFill>
                  <a:schemeClr val="accent6">
                    <a:lumMod val="75000"/>
                  </a:schemeClr>
                </a:solidFill>
              </a:rPr>
              <a:t>BİRİMİN</a:t>
            </a:r>
            <a:r>
              <a:rPr lang="en-US" sz="2800" b="1" cap="none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2800" b="1" cap="none" dirty="0">
                <a:solidFill>
                  <a:schemeClr val="accent6">
                    <a:lumMod val="75000"/>
                  </a:schemeClr>
                </a:solidFill>
              </a:rPr>
              <a:t>İLET</a:t>
            </a:r>
            <a:r>
              <a:rPr lang="en-US" sz="2800" b="1" cap="none" dirty="0">
                <a:solidFill>
                  <a:schemeClr val="accent6">
                    <a:lumMod val="75000"/>
                  </a:schemeClr>
                </a:solidFill>
              </a:rPr>
              <a:t>İ</a:t>
            </a:r>
            <a:r>
              <a:rPr lang="tr-TR" sz="2800" b="1" cap="none" dirty="0">
                <a:solidFill>
                  <a:schemeClr val="accent6">
                    <a:lumMod val="75000"/>
                  </a:schemeClr>
                </a:solidFill>
              </a:rPr>
              <a:t>ŞİM BİLGİLERİ</a:t>
            </a:r>
            <a:r>
              <a:rPr lang="en-US" sz="2800" b="1" cap="none" dirty="0">
                <a:solidFill>
                  <a:schemeClr val="accent6">
                    <a:lumMod val="75000"/>
                  </a:schemeClr>
                </a:solidFill>
              </a:rPr>
              <a:t> VE KONUMU</a:t>
            </a:r>
            <a:endParaRPr lang="tr-TR" sz="2800" b="1" cap="non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9036908" y="6253653"/>
            <a:ext cx="324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prstClr val="white"/>
                </a:solidFill>
                <a:latin typeface="Corbel" panose="020B0503020204020204" pitchFamily="34" charset="0"/>
              </a:rPr>
              <a:t>www.kaliteguvencesi.cu.edu.tr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5"/>
          <a:srcRect l="25799" t="15565" r="1734" b="12354"/>
          <a:stretch/>
        </p:blipFill>
        <p:spPr>
          <a:xfrm>
            <a:off x="164753" y="850457"/>
            <a:ext cx="8880389" cy="4968601"/>
          </a:xfrm>
          <a:prstGeom prst="rect">
            <a:avLst/>
          </a:prstGeom>
        </p:spPr>
      </p:pic>
      <p:sp>
        <p:nvSpPr>
          <p:cNvPr id="3" name="Aşağı Ok 2"/>
          <p:cNvSpPr/>
          <p:nvPr/>
        </p:nvSpPr>
        <p:spPr>
          <a:xfrm>
            <a:off x="4242483" y="3970638"/>
            <a:ext cx="411892" cy="78259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7588333" y="5276305"/>
            <a:ext cx="1456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Kampüs Girişi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7419457" y="2385273"/>
            <a:ext cx="1096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İş Bankası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310203" y="4106901"/>
            <a:ext cx="2205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chemeClr val="bg1"/>
                </a:solidFill>
              </a:rPr>
              <a:t>Çukurova Üniversitesi</a:t>
            </a:r>
          </a:p>
          <a:p>
            <a:pPr algn="ctr"/>
            <a:r>
              <a:rPr lang="tr-TR" dirty="0">
                <a:solidFill>
                  <a:schemeClr val="bg1"/>
                </a:solidFill>
              </a:rPr>
              <a:t>Rektörlüğü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3462839" y="5172727"/>
            <a:ext cx="2284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chemeClr val="bg1"/>
                </a:solidFill>
              </a:rPr>
              <a:t>Kalite Koordinatörlüğü</a:t>
            </a:r>
          </a:p>
          <a:p>
            <a:pPr algn="ctr"/>
            <a:r>
              <a:rPr lang="tr-TR" dirty="0">
                <a:solidFill>
                  <a:schemeClr val="bg1"/>
                </a:solidFill>
              </a:rPr>
              <a:t>(TÖMER Binası)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9045140" y="816628"/>
            <a:ext cx="30644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00" b="1" dirty="0">
                <a:solidFill>
                  <a:srgbClr val="333333"/>
                </a:solidFill>
                <a:latin typeface="Open Sans"/>
              </a:rPr>
              <a:t>Kalite Komisyonu Başkan Vekili</a:t>
            </a:r>
            <a:endParaRPr lang="tr-TR" sz="900" dirty="0">
              <a:solidFill>
                <a:srgbClr val="333333"/>
              </a:solidFill>
              <a:latin typeface="Open Sans"/>
            </a:endParaRPr>
          </a:p>
          <a:p>
            <a:endParaRPr lang="tr-TR" sz="900" dirty="0">
              <a:solidFill>
                <a:srgbClr val="333333"/>
              </a:solidFill>
              <a:latin typeface="Open Sans"/>
            </a:endParaRPr>
          </a:p>
          <a:p>
            <a:r>
              <a:rPr lang="tr-TR" sz="900" u="sng" dirty="0">
                <a:solidFill>
                  <a:srgbClr val="333333"/>
                </a:solidFill>
                <a:latin typeface="Open Sans"/>
              </a:rPr>
              <a:t>Prof. Dr. Neslihan BOYAN </a:t>
            </a:r>
          </a:p>
          <a:p>
            <a:r>
              <a:rPr lang="tr-TR" sz="900" dirty="0">
                <a:solidFill>
                  <a:srgbClr val="333333"/>
                </a:solidFill>
                <a:latin typeface="Open Sans"/>
              </a:rPr>
              <a:t>Rektör Yardımcısı</a:t>
            </a:r>
            <a:br>
              <a:rPr lang="tr-TR" sz="900" dirty="0">
                <a:solidFill>
                  <a:srgbClr val="333333"/>
                </a:solidFill>
                <a:latin typeface="Open Sans"/>
              </a:rPr>
            </a:br>
            <a:r>
              <a:rPr lang="tr-TR" sz="900" dirty="0">
                <a:solidFill>
                  <a:srgbClr val="333333"/>
                </a:solidFill>
                <a:latin typeface="Open Sans"/>
              </a:rPr>
              <a:t>Telefon: 0 (322) 338 67 29, Faks: 0 (322) 338 69 45</a:t>
            </a:r>
          </a:p>
          <a:p>
            <a:r>
              <a:rPr lang="tr-TR" sz="900" dirty="0">
                <a:solidFill>
                  <a:srgbClr val="333333"/>
                </a:solidFill>
                <a:latin typeface="Open Sans"/>
              </a:rPr>
              <a:t>E-Posta: </a:t>
            </a:r>
            <a:r>
              <a:rPr lang="tr-TR" sz="900" dirty="0">
                <a:solidFill>
                  <a:srgbClr val="00421C"/>
                </a:solidFill>
                <a:latin typeface="Open Sans"/>
                <a:hlinkClick r:id="rId6"/>
              </a:rPr>
              <a:t>nboyan@cu.edu.tr</a:t>
            </a:r>
            <a:r>
              <a:rPr lang="tr-TR" sz="900" b="1" dirty="0">
                <a:solidFill>
                  <a:srgbClr val="333333"/>
                </a:solidFill>
                <a:latin typeface="Open Sans"/>
              </a:rPr>
              <a:t/>
            </a:r>
            <a:br>
              <a:rPr lang="tr-TR" sz="900" b="1" dirty="0">
                <a:solidFill>
                  <a:srgbClr val="333333"/>
                </a:solidFill>
                <a:latin typeface="Open Sans"/>
              </a:rPr>
            </a:br>
            <a:endParaRPr lang="tr-TR" sz="900" dirty="0">
              <a:solidFill>
                <a:srgbClr val="333333"/>
              </a:solidFill>
              <a:latin typeface="Open Sans"/>
            </a:endParaRPr>
          </a:p>
          <a:p>
            <a:r>
              <a:rPr lang="tr-TR" sz="900" dirty="0">
                <a:solidFill>
                  <a:srgbClr val="333333"/>
                </a:solidFill>
                <a:latin typeface="Open Sans"/>
              </a:rPr>
              <a:t>Adres: Çukurova Üniversitesi Rektörlüğü 01250 Balcalı, Sarıçam / ADANA</a:t>
            </a:r>
            <a:r>
              <a:rPr lang="tr-TR" sz="900" b="1" dirty="0">
                <a:solidFill>
                  <a:srgbClr val="333333"/>
                </a:solidFill>
                <a:latin typeface="Open Sans"/>
              </a:rPr>
              <a:t/>
            </a:r>
            <a:br>
              <a:rPr lang="tr-TR" sz="900" b="1" dirty="0">
                <a:solidFill>
                  <a:srgbClr val="333333"/>
                </a:solidFill>
                <a:latin typeface="Open Sans"/>
              </a:rPr>
            </a:br>
            <a:endParaRPr lang="tr-TR" sz="900" dirty="0">
              <a:solidFill>
                <a:srgbClr val="333333"/>
              </a:solidFill>
              <a:latin typeface="Open Sans"/>
            </a:endParaRPr>
          </a:p>
          <a:p>
            <a:r>
              <a:rPr lang="tr-TR" sz="900" b="1" dirty="0">
                <a:solidFill>
                  <a:srgbClr val="333333"/>
                </a:solidFill>
                <a:latin typeface="Open Sans"/>
              </a:rPr>
              <a:t> </a:t>
            </a:r>
            <a:endParaRPr lang="tr-TR" sz="900" dirty="0">
              <a:solidFill>
                <a:srgbClr val="333333"/>
              </a:solidFill>
              <a:latin typeface="Open Sans"/>
            </a:endParaRPr>
          </a:p>
          <a:p>
            <a:r>
              <a:rPr lang="tr-TR" sz="900" b="1" dirty="0">
                <a:solidFill>
                  <a:srgbClr val="333333"/>
                </a:solidFill>
                <a:latin typeface="Open Sans"/>
              </a:rPr>
              <a:t>Kalite Koordinatörlüğü</a:t>
            </a:r>
            <a:r>
              <a:rPr lang="tr-TR" sz="900" dirty="0">
                <a:solidFill>
                  <a:srgbClr val="333333"/>
                </a:solidFill>
                <a:latin typeface="Open Sans"/>
              </a:rPr>
              <a:t/>
            </a:r>
            <a:br>
              <a:rPr lang="tr-TR" sz="900" dirty="0">
                <a:solidFill>
                  <a:srgbClr val="333333"/>
                </a:solidFill>
                <a:latin typeface="Open Sans"/>
              </a:rPr>
            </a:br>
            <a:r>
              <a:rPr lang="tr-TR" sz="900" dirty="0">
                <a:solidFill>
                  <a:srgbClr val="333333"/>
                </a:solidFill>
                <a:latin typeface="Open Sans"/>
              </a:rPr>
              <a:t> </a:t>
            </a:r>
          </a:p>
          <a:p>
            <a:pPr algn="just"/>
            <a:r>
              <a:rPr lang="tr-TR" sz="900" u="sng" dirty="0">
                <a:solidFill>
                  <a:srgbClr val="333333"/>
                </a:solidFill>
                <a:latin typeface="Open Sans"/>
              </a:rPr>
              <a:t>Prof. Dr. Nigar YARPUZ BOZDOĞAN</a:t>
            </a:r>
          </a:p>
          <a:p>
            <a:pPr algn="just"/>
            <a:r>
              <a:rPr lang="tr-TR" sz="900" dirty="0">
                <a:solidFill>
                  <a:srgbClr val="333333"/>
                </a:solidFill>
                <a:latin typeface="Open Sans"/>
              </a:rPr>
              <a:t>Kalite Koordinatörü</a:t>
            </a:r>
          </a:p>
          <a:p>
            <a:pPr algn="just"/>
            <a:r>
              <a:rPr lang="tr-TR" sz="900" dirty="0">
                <a:solidFill>
                  <a:srgbClr val="333333"/>
                </a:solidFill>
                <a:latin typeface="Open Sans"/>
              </a:rPr>
              <a:t>Telefon: 0 (322) 338 60 84  Dahili: 2608 </a:t>
            </a:r>
          </a:p>
          <a:p>
            <a:pPr algn="just"/>
            <a:r>
              <a:rPr lang="tr-TR" sz="900" dirty="0">
                <a:solidFill>
                  <a:srgbClr val="333333"/>
                </a:solidFill>
                <a:latin typeface="Open Sans"/>
              </a:rPr>
              <a:t> </a:t>
            </a:r>
          </a:p>
          <a:p>
            <a:pPr algn="just"/>
            <a:r>
              <a:rPr lang="tr-TR" sz="900" u="sng" dirty="0">
                <a:solidFill>
                  <a:srgbClr val="333333"/>
                </a:solidFill>
                <a:latin typeface="Open Sans"/>
              </a:rPr>
              <a:t>Prof. Dr. </a:t>
            </a:r>
            <a:r>
              <a:rPr lang="tr-TR" sz="900" u="sng" dirty="0" err="1">
                <a:solidFill>
                  <a:srgbClr val="333333"/>
                </a:solidFill>
                <a:latin typeface="Open Sans"/>
              </a:rPr>
              <a:t>Ayşehan</a:t>
            </a:r>
            <a:r>
              <a:rPr lang="tr-TR" sz="900" u="sng" dirty="0">
                <a:solidFill>
                  <a:srgbClr val="333333"/>
                </a:solidFill>
                <a:latin typeface="Open Sans"/>
              </a:rPr>
              <a:t> Deniz ABİK</a:t>
            </a:r>
          </a:p>
          <a:p>
            <a:pPr algn="just"/>
            <a:r>
              <a:rPr lang="tr-TR" sz="900" dirty="0">
                <a:solidFill>
                  <a:srgbClr val="333333"/>
                </a:solidFill>
                <a:latin typeface="Open Sans"/>
              </a:rPr>
              <a:t>Kalite koordinatör Yardımcısı</a:t>
            </a:r>
          </a:p>
          <a:p>
            <a:pPr algn="just"/>
            <a:r>
              <a:rPr lang="tr-TR" sz="900" dirty="0">
                <a:solidFill>
                  <a:srgbClr val="333333"/>
                </a:solidFill>
                <a:latin typeface="Open Sans"/>
              </a:rPr>
              <a:t>Telefon: 0 (322) 338 60 84  Dahili: 2608 </a:t>
            </a:r>
          </a:p>
          <a:p>
            <a:pPr algn="just"/>
            <a:endParaRPr lang="tr-TR" sz="900" dirty="0">
              <a:solidFill>
                <a:srgbClr val="333333"/>
              </a:solidFill>
              <a:latin typeface="Open Sans"/>
            </a:endParaRPr>
          </a:p>
          <a:p>
            <a:pPr algn="just"/>
            <a:r>
              <a:rPr lang="tr-TR" sz="900" u="sng" dirty="0">
                <a:solidFill>
                  <a:srgbClr val="333333"/>
                </a:solidFill>
                <a:latin typeface="Open Sans"/>
              </a:rPr>
              <a:t>Doç. Dr. Deniz Mutlu ALA</a:t>
            </a:r>
          </a:p>
          <a:p>
            <a:pPr algn="just"/>
            <a:r>
              <a:rPr lang="tr-TR" sz="900" dirty="0">
                <a:solidFill>
                  <a:srgbClr val="333333"/>
                </a:solidFill>
                <a:latin typeface="Open Sans"/>
              </a:rPr>
              <a:t>Kalite koordinatör Yardımcısı</a:t>
            </a:r>
          </a:p>
          <a:p>
            <a:pPr algn="just"/>
            <a:r>
              <a:rPr lang="tr-TR" sz="900" dirty="0">
                <a:solidFill>
                  <a:srgbClr val="333333"/>
                </a:solidFill>
                <a:latin typeface="Open Sans"/>
              </a:rPr>
              <a:t>Telefon: 0 (322) 338 60 84  Dahili: 2608 </a:t>
            </a:r>
          </a:p>
          <a:p>
            <a:pPr algn="just"/>
            <a:endParaRPr lang="tr-TR" sz="900" dirty="0">
              <a:solidFill>
                <a:srgbClr val="333333"/>
              </a:solidFill>
              <a:latin typeface="Open Sans"/>
            </a:endParaRPr>
          </a:p>
          <a:p>
            <a:pPr algn="just"/>
            <a:r>
              <a:rPr lang="tr-TR" sz="900" u="sng" dirty="0">
                <a:solidFill>
                  <a:srgbClr val="333333"/>
                </a:solidFill>
                <a:latin typeface="Open Sans"/>
              </a:rPr>
              <a:t>Öğr. Gör. Seher ÖZER ÜTÜK </a:t>
            </a:r>
          </a:p>
          <a:p>
            <a:pPr algn="just"/>
            <a:r>
              <a:rPr lang="tr-TR" sz="900" dirty="0">
                <a:solidFill>
                  <a:srgbClr val="333333"/>
                </a:solidFill>
                <a:latin typeface="Open Sans"/>
              </a:rPr>
              <a:t>Kalite Koordinatörlüğü</a:t>
            </a:r>
          </a:p>
          <a:p>
            <a:pPr algn="just"/>
            <a:r>
              <a:rPr lang="tr-TR" sz="900" dirty="0">
                <a:solidFill>
                  <a:srgbClr val="333333"/>
                </a:solidFill>
                <a:latin typeface="Open Sans"/>
              </a:rPr>
              <a:t>Telefon: 0 (322) 338 60 84  Dahili: 2608</a:t>
            </a:r>
          </a:p>
          <a:p>
            <a:pPr algn="just"/>
            <a:endParaRPr lang="tr-TR" sz="900" dirty="0">
              <a:solidFill>
                <a:srgbClr val="333333"/>
              </a:solidFill>
              <a:latin typeface="Open Sans"/>
            </a:endParaRPr>
          </a:p>
          <a:p>
            <a:pPr algn="just"/>
            <a:r>
              <a:rPr lang="tr-TR" sz="900" u="sng" dirty="0">
                <a:solidFill>
                  <a:srgbClr val="333333"/>
                </a:solidFill>
                <a:latin typeface="Open Sans"/>
              </a:rPr>
              <a:t>Cemile COŞAN SEZGİN (Şube Müdürü)</a:t>
            </a:r>
          </a:p>
          <a:p>
            <a:pPr algn="just"/>
            <a:r>
              <a:rPr lang="tr-TR" sz="900" dirty="0">
                <a:solidFill>
                  <a:srgbClr val="333333"/>
                </a:solidFill>
                <a:latin typeface="Open Sans"/>
              </a:rPr>
              <a:t>Kalite Koordinatörlüğü</a:t>
            </a:r>
          </a:p>
          <a:p>
            <a:pPr algn="just"/>
            <a:r>
              <a:rPr lang="tr-TR" sz="900" dirty="0">
                <a:solidFill>
                  <a:srgbClr val="333333"/>
                </a:solidFill>
                <a:latin typeface="Open Sans"/>
              </a:rPr>
              <a:t>Telefon: 0 (322) 338 60 84  Dahili: 2608</a:t>
            </a:r>
          </a:p>
          <a:p>
            <a:pPr algn="just"/>
            <a:r>
              <a:rPr lang="tr-TR" sz="900" dirty="0">
                <a:solidFill>
                  <a:srgbClr val="333333"/>
                </a:solidFill>
                <a:latin typeface="Open Sans"/>
              </a:rPr>
              <a:t> </a:t>
            </a:r>
          </a:p>
          <a:p>
            <a:pPr algn="just"/>
            <a:r>
              <a:rPr lang="tr-TR" sz="900" dirty="0">
                <a:solidFill>
                  <a:srgbClr val="333333"/>
                </a:solidFill>
                <a:latin typeface="Open Sans"/>
              </a:rPr>
              <a:t>E-Posta: </a:t>
            </a:r>
            <a:r>
              <a:rPr lang="tr-TR" sz="900" dirty="0">
                <a:solidFill>
                  <a:srgbClr val="00421C"/>
                </a:solidFill>
                <a:latin typeface="Open Sans"/>
                <a:hlinkClick r:id="rId6"/>
              </a:rPr>
              <a:t>kalite@cu.edu.tr</a:t>
            </a:r>
            <a:endParaRPr lang="tr-TR" sz="900" dirty="0">
              <a:solidFill>
                <a:srgbClr val="333333"/>
              </a:solidFill>
              <a:latin typeface="Open Sans"/>
            </a:endParaRPr>
          </a:p>
          <a:p>
            <a:pPr algn="just"/>
            <a:r>
              <a:rPr lang="tr-TR" sz="900" dirty="0">
                <a:solidFill>
                  <a:srgbClr val="333333"/>
                </a:solidFill>
                <a:latin typeface="Open Sans"/>
              </a:rPr>
              <a:t>Adres: Çukurova Üniversitesi TÖMER Binası, 01250 Balcalı, Sarıçam / ADANA</a:t>
            </a:r>
            <a:endParaRPr lang="tr-TR" sz="900" b="0" i="0" dirty="0">
              <a:solidFill>
                <a:srgbClr val="333333"/>
              </a:solidFill>
              <a:effectLst/>
              <a:latin typeface="Open Sans"/>
            </a:endParaRP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xmlns="" id="{0CC1C7D9-8319-4D11-A808-3C2BC5E1868F}"/>
              </a:ext>
            </a:extLst>
          </p:cNvPr>
          <p:cNvSpPr txBox="1">
            <a:spLocks/>
          </p:cNvSpPr>
          <p:nvPr/>
        </p:nvSpPr>
        <p:spPr>
          <a:xfrm>
            <a:off x="3647090" y="6262874"/>
            <a:ext cx="7224110" cy="3273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1800" dirty="0">
                <a:solidFill>
                  <a:schemeClr val="bg1"/>
                </a:solidFill>
              </a:rPr>
              <a:t>Çukurova Üniversitesi Kalite Süreçleri</a:t>
            </a:r>
          </a:p>
        </p:txBody>
      </p:sp>
    </p:spTree>
    <p:extLst>
      <p:ext uri="{BB962C8B-B14F-4D97-AF65-F5344CB8AC3E}">
        <p14:creationId xmlns:p14="http://schemas.microsoft.com/office/powerpoint/2010/main" val="4269076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9C8148-1699-8470-1D91-3EDDD9D22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376258"/>
            <a:ext cx="9144000" cy="700691"/>
          </a:xfrm>
        </p:spPr>
        <p:txBody>
          <a:bodyPr>
            <a:noAutofit/>
          </a:bodyPr>
          <a:lstStyle/>
          <a:p>
            <a:r>
              <a:rPr lang="tr-TR" sz="4400" dirty="0"/>
              <a:t>Dinlediğiniz için teşekkürler…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xmlns="" id="{9A504F99-AB8D-12B3-4650-EE4E0A180E5E}"/>
              </a:ext>
            </a:extLst>
          </p:cNvPr>
          <p:cNvSpPr txBox="1">
            <a:spLocks/>
          </p:cNvSpPr>
          <p:nvPr/>
        </p:nvSpPr>
        <p:spPr>
          <a:xfrm>
            <a:off x="10191749" y="6337399"/>
            <a:ext cx="1949189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chemeClr val="bg1"/>
                </a:solidFill>
              </a:rPr>
              <a:t>www.cu.edu.tr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AEBB04E2-20C1-382E-896B-A09E353D6D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5" b="18016"/>
          <a:stretch/>
        </p:blipFill>
        <p:spPr bwMode="auto">
          <a:xfrm>
            <a:off x="0" y="0"/>
            <a:ext cx="12192000" cy="512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xmlns="" id="{767B1BA7-D2F7-7C65-4C78-6E9D41174544}"/>
              </a:ext>
            </a:extLst>
          </p:cNvPr>
          <p:cNvSpPr txBox="1">
            <a:spLocks/>
          </p:cNvSpPr>
          <p:nvPr/>
        </p:nvSpPr>
        <p:spPr>
          <a:xfrm>
            <a:off x="-1" y="6337398"/>
            <a:ext cx="1949189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chemeClr val="bg1"/>
                </a:solidFill>
              </a:rPr>
              <a:t>19/08/2022</a:t>
            </a:r>
          </a:p>
        </p:txBody>
      </p:sp>
      <p:pic>
        <p:nvPicPr>
          <p:cNvPr id="9" name="Picture 8" descr="Logo">
            <a:extLst>
              <a:ext uri="{FF2B5EF4-FFF2-40B4-BE49-F238E27FC236}">
                <a16:creationId xmlns:a16="http://schemas.microsoft.com/office/drawing/2014/main" xmlns="" id="{24C105AA-D8A3-5B1F-23EA-420DC24AAB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405" y="3011367"/>
            <a:ext cx="1907189" cy="1902293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xmlns="" id="{B041F8A6-1C8A-0BD1-F69D-C7135E2989CD}"/>
              </a:ext>
            </a:extLst>
          </p:cNvPr>
          <p:cNvSpPr txBox="1">
            <a:spLocks/>
          </p:cNvSpPr>
          <p:nvPr/>
        </p:nvSpPr>
        <p:spPr>
          <a:xfrm>
            <a:off x="4419599" y="6337397"/>
            <a:ext cx="3352800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chemeClr val="bg1"/>
                </a:solidFill>
              </a:rPr>
              <a:t>Hazırlayan Birim veya Sunan Kişi</a:t>
            </a:r>
          </a:p>
        </p:txBody>
      </p:sp>
      <p:grpSp>
        <p:nvGrpSpPr>
          <p:cNvPr id="8" name="Grup 7"/>
          <p:cNvGrpSpPr/>
          <p:nvPr/>
        </p:nvGrpSpPr>
        <p:grpSpPr>
          <a:xfrm>
            <a:off x="0" y="786147"/>
            <a:ext cx="12312073" cy="5913032"/>
            <a:chOff x="0" y="730729"/>
            <a:chExt cx="12312073" cy="5913032"/>
          </a:xfrm>
        </p:grpSpPr>
        <p:grpSp>
          <p:nvGrpSpPr>
            <p:cNvPr id="11" name="Grup 10"/>
            <p:cNvGrpSpPr/>
            <p:nvPr/>
          </p:nvGrpSpPr>
          <p:grpSpPr>
            <a:xfrm>
              <a:off x="0" y="6220900"/>
              <a:ext cx="12312073" cy="422861"/>
              <a:chOff x="0" y="6220900"/>
              <a:chExt cx="12312073" cy="422861"/>
            </a:xfrm>
          </p:grpSpPr>
          <p:pic>
            <p:nvPicPr>
              <p:cNvPr id="13" name="Resim 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220900"/>
                <a:ext cx="12192000" cy="379596"/>
              </a:xfrm>
              <a:prstGeom prst="rect">
                <a:avLst/>
              </a:prstGeom>
            </p:spPr>
          </p:pic>
          <p:sp>
            <p:nvSpPr>
              <p:cNvPr id="14" name="Metin kutusu 13"/>
              <p:cNvSpPr txBox="1"/>
              <p:nvPr/>
            </p:nvSpPr>
            <p:spPr>
              <a:xfrm>
                <a:off x="10655738" y="6264165"/>
                <a:ext cx="1656335" cy="379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>
                    <a:solidFill>
                      <a:prstClr val="white"/>
                    </a:solidFill>
                    <a:latin typeface="Corbel" panose="020B0503020204020204" pitchFamily="34" charset="0"/>
                  </a:rPr>
                  <a:t>www.cu.edu.tr</a:t>
                </a:r>
              </a:p>
            </p:txBody>
          </p:sp>
        </p:grpSp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30729"/>
              <a:ext cx="12192000" cy="45719"/>
            </a:xfrm>
            <a:prstGeom prst="rect">
              <a:avLst/>
            </a:prstGeom>
          </p:spPr>
        </p:pic>
      </p:grp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xmlns="" id="{B041F8A6-1C8A-0BD1-F69D-C7135E2989CD}"/>
              </a:ext>
            </a:extLst>
          </p:cNvPr>
          <p:cNvSpPr txBox="1">
            <a:spLocks/>
          </p:cNvSpPr>
          <p:nvPr/>
        </p:nvSpPr>
        <p:spPr>
          <a:xfrm>
            <a:off x="3602182" y="6298642"/>
            <a:ext cx="4827214" cy="328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chemeClr val="bg1"/>
                </a:solidFill>
              </a:rPr>
              <a:t>Kalite Koordinatörlüğü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xmlns="" id="{767B1BA7-D2F7-7C65-4C78-6E9D41174544}"/>
              </a:ext>
            </a:extLst>
          </p:cNvPr>
          <p:cNvSpPr txBox="1">
            <a:spLocks/>
          </p:cNvSpPr>
          <p:nvPr/>
        </p:nvSpPr>
        <p:spPr>
          <a:xfrm>
            <a:off x="60035" y="6294133"/>
            <a:ext cx="1949189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chemeClr val="bg1"/>
                </a:solidFill>
              </a:rPr>
              <a:t>18/09/2023</a:t>
            </a:r>
          </a:p>
        </p:txBody>
      </p:sp>
    </p:spTree>
    <p:extLst>
      <p:ext uri="{BB962C8B-B14F-4D97-AF65-F5344CB8AC3E}">
        <p14:creationId xmlns:p14="http://schemas.microsoft.com/office/powerpoint/2010/main" val="3759329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-5241" y="730729"/>
            <a:ext cx="12288331" cy="6008868"/>
            <a:chOff x="-5241" y="730729"/>
            <a:chExt cx="12288331" cy="6008868"/>
          </a:xfrm>
        </p:grpSpPr>
        <p:grpSp>
          <p:nvGrpSpPr>
            <p:cNvPr id="8" name="Grup 7"/>
            <p:cNvGrpSpPr/>
            <p:nvPr/>
          </p:nvGrpSpPr>
          <p:grpSpPr>
            <a:xfrm>
              <a:off x="-5241" y="6071536"/>
              <a:ext cx="12288331" cy="668061"/>
              <a:chOff x="-5241" y="6071536"/>
              <a:chExt cx="12288331" cy="668061"/>
            </a:xfrm>
          </p:grpSpPr>
          <p:pic>
            <p:nvPicPr>
              <p:cNvPr id="4" name="Resim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482" y="6071536"/>
                <a:ext cx="3023608" cy="668061"/>
              </a:xfrm>
              <a:prstGeom prst="rect">
                <a:avLst/>
              </a:prstGeom>
            </p:spPr>
          </p:pic>
          <p:pic>
            <p:nvPicPr>
              <p:cNvPr id="5" name="Resim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7090" y="6253654"/>
                <a:ext cx="8544910" cy="346842"/>
              </a:xfrm>
              <a:prstGeom prst="rect">
                <a:avLst/>
              </a:prstGeom>
            </p:spPr>
          </p:pic>
          <p:pic>
            <p:nvPicPr>
              <p:cNvPr id="6" name="Resim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241" y="6264165"/>
                <a:ext cx="628723" cy="346842"/>
              </a:xfrm>
              <a:prstGeom prst="rect">
                <a:avLst/>
              </a:prstGeom>
            </p:spPr>
          </p:pic>
          <p:sp>
            <p:nvSpPr>
              <p:cNvPr id="7" name="Metin kutusu 6"/>
              <p:cNvSpPr txBox="1"/>
              <p:nvPr/>
            </p:nvSpPr>
            <p:spPr>
              <a:xfrm>
                <a:off x="9036908" y="6253653"/>
                <a:ext cx="32461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>
                    <a:solidFill>
                      <a:prstClr val="white"/>
                    </a:solidFill>
                    <a:latin typeface="Corbel" panose="020B0503020204020204" pitchFamily="34" charset="0"/>
                  </a:rPr>
                  <a:t>www.kaliteguvencesi.cu.edu.tr</a:t>
                </a:r>
              </a:p>
            </p:txBody>
          </p:sp>
        </p:grpSp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30729"/>
              <a:ext cx="12192000" cy="45719"/>
            </a:xfrm>
            <a:prstGeom prst="rect">
              <a:avLst/>
            </a:prstGeom>
          </p:spPr>
        </p:pic>
      </p:grpSp>
      <p:sp>
        <p:nvSpPr>
          <p:cNvPr id="13" name="Dikdörtgen 12"/>
          <p:cNvSpPr/>
          <p:nvPr/>
        </p:nvSpPr>
        <p:spPr>
          <a:xfrm>
            <a:off x="623482" y="958411"/>
            <a:ext cx="112058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/>
              <a:t>Gelişen teknoloji, uzaktan eğitim süreçleri, öğrenci ve paydaş beklentilerindeki değişimler, araştırma-geliştirme ve toplumsal katkı sunma görevi, </a:t>
            </a:r>
            <a:r>
              <a:rPr lang="tr-TR" dirty="0" err="1"/>
              <a:t>uluslararasılaşma</a:t>
            </a:r>
            <a:r>
              <a:rPr lang="tr-TR" dirty="0"/>
              <a:t> politikaları ve yükseköğretimde artan rekabet üniversitelerin hızla kendilerini yenilemesini gerekli kılmaktadır. </a:t>
            </a: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986843" y="-137767"/>
            <a:ext cx="10058400" cy="9142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>
                <a:solidFill>
                  <a:schemeClr val="accent6">
                    <a:lumMod val="75000"/>
                  </a:schemeClr>
                </a:solidFill>
              </a:rPr>
              <a:t>Yükseköğretimde Kalite Güvencesi</a:t>
            </a:r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xmlns="" id="{BF945A67-81EA-95E9-B29E-6334E495E00E}"/>
              </a:ext>
            </a:extLst>
          </p:cNvPr>
          <p:cNvSpPr txBox="1">
            <a:spLocks/>
          </p:cNvSpPr>
          <p:nvPr/>
        </p:nvSpPr>
        <p:spPr>
          <a:xfrm>
            <a:off x="3647090" y="6262874"/>
            <a:ext cx="7224110" cy="3273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1800" dirty="0">
                <a:solidFill>
                  <a:schemeClr val="bg1"/>
                </a:solidFill>
              </a:rPr>
              <a:t>Çukurova Üniversitesi Kalite Süreçleri</a:t>
            </a: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xmlns="" id="{E82C2054-EABB-4AE5-B123-6728C318F8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843" y="2174461"/>
            <a:ext cx="2367932" cy="2983594"/>
          </a:xfrm>
          <a:prstGeom prst="rect">
            <a:avLst/>
          </a:prstGeom>
        </p:spPr>
      </p:pic>
      <p:sp>
        <p:nvSpPr>
          <p:cNvPr id="16" name="İçerik Yer Tutucusu 2">
            <a:extLst>
              <a:ext uri="{FF2B5EF4-FFF2-40B4-BE49-F238E27FC236}">
                <a16:creationId xmlns:a16="http://schemas.microsoft.com/office/drawing/2014/main" xmlns="" id="{6AA5AA47-3786-4134-ACC5-FDB334AA422A}"/>
              </a:ext>
            </a:extLst>
          </p:cNvPr>
          <p:cNvSpPr txBox="1">
            <a:spLocks/>
          </p:cNvSpPr>
          <p:nvPr/>
        </p:nvSpPr>
        <p:spPr bwMode="auto">
          <a:xfrm>
            <a:off x="829225" y="2174461"/>
            <a:ext cx="745708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tr-TR" sz="1400" u="sng" dirty="0"/>
              <a:t>Yükseköğretimde Kalite Güvencesi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tr-TR" sz="1400" dirty="0">
                <a:solidFill>
                  <a:schemeClr val="accent6">
                    <a:lumMod val="75000"/>
                  </a:schemeClr>
                </a:solidFill>
              </a:rPr>
              <a:t>1) Liderlik, 2) Yönetim ve Kalite, 3) Eğitim-Öğretim, 4) Araştırma-Geliştirme ve Toplumsal Katkı </a:t>
            </a:r>
            <a:r>
              <a:rPr lang="tr-TR" sz="1400" dirty="0"/>
              <a:t>faaliyetleri konularında  </a:t>
            </a:r>
            <a:r>
              <a:rPr lang="tr-TR" sz="1400" dirty="0">
                <a:solidFill>
                  <a:schemeClr val="accent6">
                    <a:lumMod val="75000"/>
                  </a:schemeClr>
                </a:solidFill>
              </a:rPr>
              <a:t>Üniversitenin</a:t>
            </a:r>
            <a:r>
              <a:rPr lang="tr-TR" sz="1400" dirty="0"/>
              <a:t>, amaca uygun olarak paydaşların beklentilerini yerine getirdiğine dair </a:t>
            </a:r>
            <a:r>
              <a:rPr lang="tr-TR" sz="1400" dirty="0">
                <a:solidFill>
                  <a:schemeClr val="accent6">
                    <a:lumMod val="75000"/>
                  </a:schemeClr>
                </a:solidFill>
              </a:rPr>
              <a:t>KAMUOYUNA VERDİĞİ GÜVENCEDİR.</a:t>
            </a:r>
          </a:p>
          <a:p>
            <a:pPr lvl="0">
              <a:buFont typeface="Wingdings" panose="05000000000000000000" pitchFamily="2" charset="2"/>
              <a:buChar char="ü"/>
              <a:defRPr/>
            </a:pPr>
            <a:r>
              <a:rPr lang="tr-TR" sz="1400" dirty="0"/>
              <a:t>Mezunların yeterliliklerinden emin olmak,</a:t>
            </a:r>
          </a:p>
          <a:p>
            <a:pPr lvl="0">
              <a:buFont typeface="Wingdings" panose="05000000000000000000" pitchFamily="2" charset="2"/>
              <a:buChar char="ü"/>
              <a:defRPr/>
            </a:pPr>
            <a:r>
              <a:rPr lang="tr-TR" sz="1400" dirty="0"/>
              <a:t>Sürekli olarak yenilenmek,</a:t>
            </a:r>
          </a:p>
          <a:p>
            <a:pPr lvl="0">
              <a:buFont typeface="Wingdings" panose="05000000000000000000" pitchFamily="2" charset="2"/>
              <a:buChar char="ü"/>
              <a:defRPr/>
            </a:pPr>
            <a:r>
              <a:rPr lang="tr-TR" sz="1400" dirty="0"/>
              <a:t>Paydaş beklentilerini dikkate almak ve işbirliğinde bulunmak,</a:t>
            </a:r>
          </a:p>
          <a:p>
            <a:pPr lvl="0">
              <a:buFont typeface="Wingdings" panose="05000000000000000000" pitchFamily="2" charset="2"/>
              <a:buChar char="ü"/>
              <a:defRPr/>
            </a:pPr>
            <a:r>
              <a:rPr lang="tr-TR" sz="1400" dirty="0"/>
              <a:t>Eğilimleri önceden görmek ve </a:t>
            </a:r>
          </a:p>
          <a:p>
            <a:pPr lvl="0">
              <a:buFont typeface="Wingdings" panose="05000000000000000000" pitchFamily="2" charset="2"/>
              <a:buChar char="ü"/>
              <a:defRPr/>
            </a:pPr>
            <a:r>
              <a:rPr lang="tr-TR" sz="1400" dirty="0"/>
              <a:t>GELECEĞİ yakalamaktır.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endParaRPr lang="tr-TR" sz="1400" dirty="0">
              <a:solidFill>
                <a:schemeClr val="accent6">
                  <a:lumMod val="75000"/>
                </a:schemeClr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endParaRPr lang="tr-TR" sz="1400" dirty="0">
              <a:solidFill>
                <a:schemeClr val="accent6">
                  <a:lumMod val="75000"/>
                </a:schemeClr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endParaRPr lang="tr-TR" sz="1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tr-TR" sz="1200" b="1" i="0" u="none" strike="noStrike" kern="1200" cap="none" spc="0" normalizeH="0" baseline="0" noProof="0" dirty="0">
              <a:ln>
                <a:noFill/>
              </a:ln>
              <a:solidFill>
                <a:srgbClr val="006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128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-5241" y="730729"/>
            <a:ext cx="12288331" cy="6008868"/>
            <a:chOff x="-5241" y="730729"/>
            <a:chExt cx="12288331" cy="6008868"/>
          </a:xfrm>
        </p:grpSpPr>
        <p:grpSp>
          <p:nvGrpSpPr>
            <p:cNvPr id="8" name="Grup 7"/>
            <p:cNvGrpSpPr/>
            <p:nvPr/>
          </p:nvGrpSpPr>
          <p:grpSpPr>
            <a:xfrm>
              <a:off x="-5241" y="6071536"/>
              <a:ext cx="12288331" cy="668061"/>
              <a:chOff x="-5241" y="6071536"/>
              <a:chExt cx="12288331" cy="668061"/>
            </a:xfrm>
          </p:grpSpPr>
          <p:pic>
            <p:nvPicPr>
              <p:cNvPr id="4" name="Resim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482" y="6071536"/>
                <a:ext cx="3023608" cy="668061"/>
              </a:xfrm>
              <a:prstGeom prst="rect">
                <a:avLst/>
              </a:prstGeom>
            </p:spPr>
          </p:pic>
          <p:pic>
            <p:nvPicPr>
              <p:cNvPr id="5" name="Resim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7090" y="6253654"/>
                <a:ext cx="8544910" cy="346842"/>
              </a:xfrm>
              <a:prstGeom prst="rect">
                <a:avLst/>
              </a:prstGeom>
            </p:spPr>
          </p:pic>
          <p:pic>
            <p:nvPicPr>
              <p:cNvPr id="6" name="Resim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241" y="6264165"/>
                <a:ext cx="628723" cy="346842"/>
              </a:xfrm>
              <a:prstGeom prst="rect">
                <a:avLst/>
              </a:prstGeom>
            </p:spPr>
          </p:pic>
          <p:sp>
            <p:nvSpPr>
              <p:cNvPr id="7" name="Metin kutusu 6"/>
              <p:cNvSpPr txBox="1"/>
              <p:nvPr/>
            </p:nvSpPr>
            <p:spPr>
              <a:xfrm>
                <a:off x="9036908" y="6253653"/>
                <a:ext cx="32461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>
                    <a:solidFill>
                      <a:prstClr val="white"/>
                    </a:solidFill>
                    <a:latin typeface="Corbel" panose="020B0503020204020204" pitchFamily="34" charset="0"/>
                  </a:rPr>
                  <a:t>www.kaliteguvencesi.cu.edu.tr</a:t>
                </a:r>
              </a:p>
            </p:txBody>
          </p:sp>
        </p:grpSp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30729"/>
              <a:ext cx="12192000" cy="45719"/>
            </a:xfrm>
            <a:prstGeom prst="rect">
              <a:avLst/>
            </a:prstGeom>
          </p:spPr>
        </p:pic>
      </p:grpSp>
      <p:sp>
        <p:nvSpPr>
          <p:cNvPr id="13" name="Dikdörtgen 12"/>
          <p:cNvSpPr/>
          <p:nvPr/>
        </p:nvSpPr>
        <p:spPr>
          <a:xfrm>
            <a:off x="623482" y="672733"/>
            <a:ext cx="1120588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600" dirty="0"/>
          </a:p>
          <a:p>
            <a:pPr algn="just"/>
            <a:r>
              <a:rPr lang="tr-TR" sz="1600" b="1" dirty="0">
                <a:solidFill>
                  <a:schemeClr val="accent6">
                    <a:lumMod val="75000"/>
                  </a:schemeClr>
                </a:solidFill>
              </a:rPr>
              <a:t>Yükseköğretim Kalite Kurulu (YÖKAK): </a:t>
            </a:r>
            <a:r>
              <a:rPr lang="tr-TR" sz="1600" dirty="0"/>
              <a:t>Yükseköğretim kurumlarında kalite değerlendirme ve güvencesi çalışmaları ile akreditasyon çalışmalarının düzenlenmesi ve yürütülmesinden sorumlu idari ve mali özerkliğe sahip, kamu tüzel kişiliğini haiz ve özel bütçeli bir kuruluştur (</a:t>
            </a:r>
            <a:r>
              <a:rPr lang="tr-TR" sz="1600" dirty="0">
                <a:hlinkClick r:id="rId5"/>
              </a:rPr>
              <a:t>https://yokak.gov.tr/</a:t>
            </a:r>
            <a:r>
              <a:rPr lang="tr-TR" sz="1600" dirty="0"/>
              <a:t>).</a:t>
            </a:r>
          </a:p>
          <a:p>
            <a:pPr algn="just"/>
            <a:endParaRPr lang="tr-TR" sz="1600" dirty="0"/>
          </a:p>
          <a:p>
            <a:pPr algn="just"/>
            <a:endParaRPr lang="tr-TR" sz="1600" dirty="0"/>
          </a:p>
          <a:p>
            <a:r>
              <a:rPr lang="tr-TR" sz="1600" b="1" dirty="0">
                <a:solidFill>
                  <a:schemeClr val="accent6">
                    <a:lumMod val="75000"/>
                  </a:schemeClr>
                </a:solidFill>
              </a:rPr>
              <a:t>Akreditasyon: </a:t>
            </a:r>
            <a:r>
              <a:rPr lang="tr-TR" altLang="tr-TR" sz="1600" dirty="0"/>
              <a:t> Akreditasyon, bir yükseköğretim kurumunun ve/ya da programının belirli bir düzeyde </a:t>
            </a:r>
            <a:r>
              <a:rPr lang="tr-TR" altLang="tr-TR" sz="1600" u="sng" dirty="0"/>
              <a:t>performansa</a:t>
            </a:r>
            <a:r>
              <a:rPr lang="tr-TR" altLang="tr-TR" sz="1600" dirty="0"/>
              <a:t>, </a:t>
            </a:r>
            <a:r>
              <a:rPr lang="tr-TR" altLang="tr-TR" sz="1600" u="sng" dirty="0"/>
              <a:t>kaliteye </a:t>
            </a:r>
            <a:r>
              <a:rPr lang="tr-TR" altLang="tr-TR" sz="1600" dirty="0"/>
              <a:t>ve </a:t>
            </a:r>
            <a:r>
              <a:rPr lang="tr-TR" altLang="tr-TR" sz="1600" u="sng" dirty="0"/>
              <a:t>dürüstlüğe</a:t>
            </a:r>
            <a:r>
              <a:rPr lang="tr-TR" altLang="tr-TR" sz="1600" dirty="0"/>
              <a:t> sahip olduğunu belgeleyen bir  </a:t>
            </a:r>
            <a:r>
              <a:rPr lang="tr-TR" altLang="tr-TR" sz="1600" b="1" dirty="0"/>
              <a:t>gönüllü süreç</a:t>
            </a:r>
            <a:r>
              <a:rPr lang="tr-TR" altLang="tr-TR" sz="1600" dirty="0"/>
              <a:t>; minimum  standartlarda akademik kalitenin mevcut olduğu konusunda öğrenciler ve paydaşlara </a:t>
            </a:r>
            <a:r>
              <a:rPr lang="tr-TR" altLang="tr-TR" sz="1600" u="sng" dirty="0"/>
              <a:t>güven </a:t>
            </a:r>
            <a:r>
              <a:rPr lang="tr-TR" altLang="tr-TR" sz="1600" dirty="0"/>
              <a:t>sağlayan  bir </a:t>
            </a:r>
            <a:r>
              <a:rPr lang="tr-TR" altLang="tr-TR" sz="1600" u="sng" dirty="0"/>
              <a:t>hesap verme  sorumluluğu </a:t>
            </a:r>
            <a:r>
              <a:rPr lang="tr-TR" altLang="tr-TR" sz="1600" dirty="0"/>
              <a:t>aracıdır.  </a:t>
            </a:r>
          </a:p>
          <a:p>
            <a:endParaRPr lang="tr-TR" sz="1600" dirty="0"/>
          </a:p>
          <a:p>
            <a:r>
              <a:rPr lang="tr-TR" sz="1600" dirty="0"/>
              <a:t>Yükseköğretimde akreditasyon akademik kalite, saydamlık ve hesap verme sorumluluğunun bir aracıdır.</a:t>
            </a:r>
          </a:p>
          <a:p>
            <a:endParaRPr lang="tr-TR" sz="1600" dirty="0"/>
          </a:p>
          <a:p>
            <a:pPr>
              <a:lnSpc>
                <a:spcPct val="150000"/>
              </a:lnSpc>
            </a:pPr>
            <a:r>
              <a:rPr lang="tr-TR" sz="1600" b="1" dirty="0">
                <a:solidFill>
                  <a:schemeClr val="accent6">
                    <a:lumMod val="75000"/>
                  </a:schemeClr>
                </a:solidFill>
              </a:rPr>
              <a:t>Akredite bir programda öğrenci olmak; </a:t>
            </a:r>
          </a:p>
          <a:p>
            <a:pPr>
              <a:lnSpc>
                <a:spcPct val="150000"/>
              </a:lnSpc>
            </a:pPr>
            <a:r>
              <a:rPr lang="tr-TR" sz="1600" dirty="0"/>
              <a:t>• Nitelikli eğitim almayı, </a:t>
            </a:r>
          </a:p>
          <a:p>
            <a:pPr>
              <a:lnSpc>
                <a:spcPct val="150000"/>
              </a:lnSpc>
            </a:pPr>
            <a:r>
              <a:rPr lang="tr-TR" sz="1600" dirty="0"/>
              <a:t>• Diplomanın görünürlüğünün artmasını, </a:t>
            </a:r>
          </a:p>
          <a:p>
            <a:pPr>
              <a:lnSpc>
                <a:spcPct val="150000"/>
              </a:lnSpc>
            </a:pPr>
            <a:r>
              <a:rPr lang="tr-TR" sz="1600" dirty="0"/>
              <a:t>• İstihdam olanaklarının artmasını, </a:t>
            </a:r>
          </a:p>
          <a:p>
            <a:pPr>
              <a:lnSpc>
                <a:spcPct val="150000"/>
              </a:lnSpc>
            </a:pPr>
            <a:r>
              <a:rPr lang="tr-TR" sz="1600" dirty="0"/>
              <a:t>• Burs ve finansal destek olanağı, </a:t>
            </a:r>
          </a:p>
          <a:p>
            <a:pPr>
              <a:lnSpc>
                <a:spcPct val="150000"/>
              </a:lnSpc>
            </a:pPr>
            <a:r>
              <a:rPr lang="tr-TR" sz="1600" dirty="0"/>
              <a:t>• Kurumlar arası geçişlerde kolay transfer olanağı sağlar.</a:t>
            </a:r>
          </a:p>
          <a:p>
            <a:r>
              <a:rPr lang="tr-TR" sz="1600" dirty="0"/>
              <a:t> </a:t>
            </a: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986843" y="-137767"/>
            <a:ext cx="10058400" cy="9142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500" b="1" dirty="0">
                <a:solidFill>
                  <a:schemeClr val="accent6">
                    <a:lumMod val="75000"/>
                  </a:schemeClr>
                </a:solidFill>
              </a:rPr>
              <a:t>Yükseköğretim Kalite Kurulu ve Akreditasyon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xmlns="" id="{43956D40-1661-4818-AD86-40E218B87477}"/>
              </a:ext>
            </a:extLst>
          </p:cNvPr>
          <p:cNvSpPr txBox="1">
            <a:spLocks/>
          </p:cNvSpPr>
          <p:nvPr/>
        </p:nvSpPr>
        <p:spPr>
          <a:xfrm>
            <a:off x="3647090" y="6262874"/>
            <a:ext cx="7224110" cy="3273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1800" dirty="0">
                <a:solidFill>
                  <a:schemeClr val="bg1"/>
                </a:solidFill>
              </a:rPr>
              <a:t>Çukurova Üniversitesi Kalite Süreçleri</a:t>
            </a:r>
          </a:p>
        </p:txBody>
      </p:sp>
    </p:spTree>
    <p:extLst>
      <p:ext uri="{BB962C8B-B14F-4D97-AF65-F5344CB8AC3E}">
        <p14:creationId xmlns:p14="http://schemas.microsoft.com/office/powerpoint/2010/main" val="626461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-5241" y="730729"/>
            <a:ext cx="12288331" cy="6008868"/>
            <a:chOff x="-5241" y="730729"/>
            <a:chExt cx="12288331" cy="6008868"/>
          </a:xfrm>
        </p:grpSpPr>
        <p:grpSp>
          <p:nvGrpSpPr>
            <p:cNvPr id="8" name="Grup 7"/>
            <p:cNvGrpSpPr/>
            <p:nvPr/>
          </p:nvGrpSpPr>
          <p:grpSpPr>
            <a:xfrm>
              <a:off x="-5241" y="6071536"/>
              <a:ext cx="12288331" cy="668061"/>
              <a:chOff x="-5241" y="6071536"/>
              <a:chExt cx="12288331" cy="668061"/>
            </a:xfrm>
          </p:grpSpPr>
          <p:pic>
            <p:nvPicPr>
              <p:cNvPr id="4" name="Resim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482" y="6071536"/>
                <a:ext cx="3023608" cy="668061"/>
              </a:xfrm>
              <a:prstGeom prst="rect">
                <a:avLst/>
              </a:prstGeom>
            </p:spPr>
          </p:pic>
          <p:pic>
            <p:nvPicPr>
              <p:cNvPr id="5" name="Resim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7090" y="6253654"/>
                <a:ext cx="8544910" cy="346842"/>
              </a:xfrm>
              <a:prstGeom prst="rect">
                <a:avLst/>
              </a:prstGeom>
            </p:spPr>
          </p:pic>
          <p:pic>
            <p:nvPicPr>
              <p:cNvPr id="6" name="Resim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241" y="6264165"/>
                <a:ext cx="628723" cy="346842"/>
              </a:xfrm>
              <a:prstGeom prst="rect">
                <a:avLst/>
              </a:prstGeom>
            </p:spPr>
          </p:pic>
          <p:sp>
            <p:nvSpPr>
              <p:cNvPr id="7" name="Metin kutusu 6"/>
              <p:cNvSpPr txBox="1"/>
              <p:nvPr/>
            </p:nvSpPr>
            <p:spPr>
              <a:xfrm>
                <a:off x="9036908" y="6253653"/>
                <a:ext cx="32461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>
                    <a:solidFill>
                      <a:prstClr val="white"/>
                    </a:solidFill>
                    <a:latin typeface="Corbel" panose="020B0503020204020204" pitchFamily="34" charset="0"/>
                  </a:rPr>
                  <a:t>www.kaliteguvencesi.cu.edu.tr</a:t>
                </a:r>
              </a:p>
            </p:txBody>
          </p:sp>
        </p:grpSp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30729"/>
              <a:ext cx="12192000" cy="45719"/>
            </a:xfrm>
            <a:prstGeom prst="rect">
              <a:avLst/>
            </a:prstGeom>
          </p:spPr>
        </p:pic>
      </p:grpSp>
      <p:sp>
        <p:nvSpPr>
          <p:cNvPr id="15" name="Unvan 1"/>
          <p:cNvSpPr txBox="1">
            <a:spLocks/>
          </p:cNvSpPr>
          <p:nvPr/>
        </p:nvSpPr>
        <p:spPr>
          <a:xfrm>
            <a:off x="0" y="-137767"/>
            <a:ext cx="12192000" cy="9142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400" b="1" dirty="0">
                <a:solidFill>
                  <a:schemeClr val="accent6">
                    <a:lumMod val="75000"/>
                  </a:schemeClr>
                </a:solidFill>
              </a:rPr>
              <a:t>Yükseköğretimde Kalite Güvencesi ve Öğrenci Katılımı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5"/>
          <a:srcRect l="33577" t="12572" r="34373" b="6880"/>
          <a:stretch/>
        </p:blipFill>
        <p:spPr>
          <a:xfrm>
            <a:off x="969564" y="958565"/>
            <a:ext cx="3515710" cy="4970001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5198075" y="972861"/>
            <a:ext cx="68785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hlinkClick r:id="rId6"/>
              </a:rPr>
              <a:t>https://yokak.gov.tr/yuksekogretim-ogrencilerine-yonelik-kalite-elcisi-el-kitabi-surum-20-yayimlandi-465</a:t>
            </a:r>
            <a:endParaRPr lang="tr-TR" sz="1200" dirty="0"/>
          </a:p>
          <a:p>
            <a:endParaRPr lang="tr-TR" sz="1200" dirty="0"/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 rotWithShape="1">
          <a:blip r:embed="rId7"/>
          <a:srcRect l="35510" t="20362" r="36430" b="9296"/>
          <a:stretch/>
        </p:blipFill>
        <p:spPr>
          <a:xfrm>
            <a:off x="5198075" y="1420905"/>
            <a:ext cx="1787097" cy="2520000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 rotWithShape="1">
          <a:blip r:embed="rId8"/>
          <a:srcRect l="35771" t="18805" r="36298" b="10694"/>
          <a:stretch/>
        </p:blipFill>
        <p:spPr>
          <a:xfrm>
            <a:off x="7648024" y="1443746"/>
            <a:ext cx="1774899" cy="2520000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 rotWithShape="1">
          <a:blip r:embed="rId9"/>
          <a:srcRect l="35519" t="23588" r="36549" b="5475"/>
          <a:stretch/>
        </p:blipFill>
        <p:spPr>
          <a:xfrm>
            <a:off x="10085775" y="1420905"/>
            <a:ext cx="1763999" cy="2520000"/>
          </a:xfrm>
          <a:prstGeom prst="rect">
            <a:avLst/>
          </a:prstGeom>
        </p:spPr>
      </p:pic>
      <p:sp>
        <p:nvSpPr>
          <p:cNvPr id="19" name="Dikdörtgen 18">
            <a:extLst>
              <a:ext uri="{FF2B5EF4-FFF2-40B4-BE49-F238E27FC236}">
                <a16:creationId xmlns:a16="http://schemas.microsoft.com/office/drawing/2014/main" xmlns="" id="{231D63E3-4093-4CF9-B2D4-0891B5BA3A8D}"/>
              </a:ext>
            </a:extLst>
          </p:cNvPr>
          <p:cNvSpPr/>
          <p:nvPr/>
        </p:nvSpPr>
        <p:spPr>
          <a:xfrm>
            <a:off x="5221386" y="3797878"/>
            <a:ext cx="539631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6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400" b="1" dirty="0"/>
              <a:t>YÖKAK Öğrenci Komisyonu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400" b="1" dirty="0"/>
              <a:t>YÖKAK Öğrenci Üyesi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400" b="1" dirty="0"/>
              <a:t>Kalite Elçisi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400" b="1" dirty="0"/>
              <a:t>Kalite Toplulukları/Kulüpleri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400" b="1" dirty="0"/>
              <a:t>Bölüm/Fakülte Kalite Komisyonu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400" b="1" dirty="0"/>
              <a:t>YÖKAK Değerlendirme Takımları</a:t>
            </a:r>
          </a:p>
          <a:p>
            <a:pPr algn="just"/>
            <a:endParaRPr lang="tr-TR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tr-TR" sz="1600" dirty="0"/>
          </a:p>
          <a:p>
            <a:pPr algn="just"/>
            <a:endParaRPr lang="tr-TR" sz="1600" dirty="0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xmlns="" id="{37B667E4-015B-4F22-8645-2560B35D2C12}"/>
              </a:ext>
            </a:extLst>
          </p:cNvPr>
          <p:cNvSpPr txBox="1">
            <a:spLocks/>
          </p:cNvSpPr>
          <p:nvPr/>
        </p:nvSpPr>
        <p:spPr>
          <a:xfrm>
            <a:off x="3647090" y="6262874"/>
            <a:ext cx="7224110" cy="3273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1800" dirty="0">
                <a:solidFill>
                  <a:schemeClr val="bg1"/>
                </a:solidFill>
              </a:rPr>
              <a:t>Çukurova Üniversitesi Kalite Süreçleri</a:t>
            </a:r>
          </a:p>
        </p:txBody>
      </p:sp>
    </p:spTree>
    <p:extLst>
      <p:ext uri="{BB962C8B-B14F-4D97-AF65-F5344CB8AC3E}">
        <p14:creationId xmlns:p14="http://schemas.microsoft.com/office/powerpoint/2010/main" val="389102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-5241" y="730729"/>
            <a:ext cx="12288331" cy="6008868"/>
            <a:chOff x="-5241" y="730729"/>
            <a:chExt cx="12288331" cy="6008868"/>
          </a:xfrm>
        </p:grpSpPr>
        <p:grpSp>
          <p:nvGrpSpPr>
            <p:cNvPr id="8" name="Grup 7"/>
            <p:cNvGrpSpPr/>
            <p:nvPr/>
          </p:nvGrpSpPr>
          <p:grpSpPr>
            <a:xfrm>
              <a:off x="-5241" y="6071536"/>
              <a:ext cx="12288331" cy="668061"/>
              <a:chOff x="-5241" y="6071536"/>
              <a:chExt cx="12288331" cy="668061"/>
            </a:xfrm>
          </p:grpSpPr>
          <p:pic>
            <p:nvPicPr>
              <p:cNvPr id="4" name="Resim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482" y="6071536"/>
                <a:ext cx="3023608" cy="668061"/>
              </a:xfrm>
              <a:prstGeom prst="rect">
                <a:avLst/>
              </a:prstGeom>
            </p:spPr>
          </p:pic>
          <p:pic>
            <p:nvPicPr>
              <p:cNvPr id="5" name="Resim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7090" y="6253654"/>
                <a:ext cx="8544910" cy="346842"/>
              </a:xfrm>
              <a:prstGeom prst="rect">
                <a:avLst/>
              </a:prstGeom>
            </p:spPr>
          </p:pic>
          <p:pic>
            <p:nvPicPr>
              <p:cNvPr id="6" name="Resim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241" y="6264165"/>
                <a:ext cx="628723" cy="346842"/>
              </a:xfrm>
              <a:prstGeom prst="rect">
                <a:avLst/>
              </a:prstGeom>
            </p:spPr>
          </p:pic>
          <p:sp>
            <p:nvSpPr>
              <p:cNvPr id="7" name="Metin kutusu 6"/>
              <p:cNvSpPr txBox="1"/>
              <p:nvPr/>
            </p:nvSpPr>
            <p:spPr>
              <a:xfrm>
                <a:off x="9036908" y="6253653"/>
                <a:ext cx="32461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>
                    <a:solidFill>
                      <a:prstClr val="white"/>
                    </a:solidFill>
                    <a:latin typeface="Corbel" panose="020B0503020204020204" pitchFamily="34" charset="0"/>
                  </a:rPr>
                  <a:t>www.kaliteguvencesi.cu.edu.tr</a:t>
                </a:r>
              </a:p>
            </p:txBody>
          </p:sp>
        </p:grpSp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30729"/>
              <a:ext cx="12192000" cy="45719"/>
            </a:xfrm>
            <a:prstGeom prst="rect">
              <a:avLst/>
            </a:prstGeom>
          </p:spPr>
        </p:pic>
      </p:grpSp>
      <p:sp>
        <p:nvSpPr>
          <p:cNvPr id="15" name="Unvan 1"/>
          <p:cNvSpPr txBox="1">
            <a:spLocks/>
          </p:cNvSpPr>
          <p:nvPr/>
        </p:nvSpPr>
        <p:spPr>
          <a:xfrm>
            <a:off x="986843" y="-137767"/>
            <a:ext cx="10058400" cy="9142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300" b="1" dirty="0">
                <a:solidFill>
                  <a:schemeClr val="accent6">
                    <a:lumMod val="75000"/>
                  </a:schemeClr>
                </a:solidFill>
              </a:rPr>
              <a:t>Çukurova Üniversitesi Kalite Politikası</a:t>
            </a:r>
          </a:p>
        </p:txBody>
      </p:sp>
      <p:pic>
        <p:nvPicPr>
          <p:cNvPr id="1026" name="Picture 2" descr="https://kaliteguvencesi.cu.edu.tr/storage/kalite/Kalite_Politikasi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16" y="803518"/>
            <a:ext cx="3754237" cy="531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Yuvarlatılmış Dikdörtgen 2"/>
          <p:cNvSpPr/>
          <p:nvPr/>
        </p:nvSpPr>
        <p:spPr>
          <a:xfrm>
            <a:off x="1260391" y="1173757"/>
            <a:ext cx="4473146" cy="41189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solidFill>
                  <a:schemeClr val="tx1"/>
                </a:solidFill>
              </a:rPr>
              <a:t>Politikalarımız</a:t>
            </a:r>
          </a:p>
        </p:txBody>
      </p:sp>
      <p:sp>
        <p:nvSpPr>
          <p:cNvPr id="11" name="Yuvarlatılmış Dikdörtgen 10"/>
          <p:cNvSpPr/>
          <p:nvPr/>
        </p:nvSpPr>
        <p:spPr>
          <a:xfrm>
            <a:off x="1260392" y="1749041"/>
            <a:ext cx="4456733" cy="3707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tr-TR" dirty="0">
                <a:solidFill>
                  <a:srgbClr val="333333"/>
                </a:solidFill>
                <a:latin typeface="Open Sans"/>
              </a:rPr>
              <a:t>Kalite Politikası</a:t>
            </a:r>
          </a:p>
        </p:txBody>
      </p:sp>
      <p:sp>
        <p:nvSpPr>
          <p:cNvPr id="16" name="Yuvarlatılmış Dikdörtgen 15"/>
          <p:cNvSpPr/>
          <p:nvPr/>
        </p:nvSpPr>
        <p:spPr>
          <a:xfrm>
            <a:off x="1260392" y="2215413"/>
            <a:ext cx="4456733" cy="3707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dirty="0">
                <a:solidFill>
                  <a:srgbClr val="333333"/>
                </a:solidFill>
                <a:latin typeface="Open Sans"/>
              </a:rPr>
              <a:t>Eğitim ve Öğretim Politikası</a:t>
            </a:r>
          </a:p>
        </p:txBody>
      </p:sp>
      <p:sp>
        <p:nvSpPr>
          <p:cNvPr id="17" name="Yuvarlatılmış Dikdörtgen 16"/>
          <p:cNvSpPr/>
          <p:nvPr/>
        </p:nvSpPr>
        <p:spPr>
          <a:xfrm>
            <a:off x="1272120" y="2702228"/>
            <a:ext cx="4456733" cy="3707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dirty="0">
                <a:solidFill>
                  <a:srgbClr val="333333"/>
                </a:solidFill>
                <a:latin typeface="Open Sans"/>
              </a:rPr>
              <a:t>Araştırma ve Geliştirme Politikası</a:t>
            </a:r>
          </a:p>
        </p:txBody>
      </p:sp>
      <p:sp>
        <p:nvSpPr>
          <p:cNvPr id="18" name="Yuvarlatılmış Dikdörtgen 17"/>
          <p:cNvSpPr/>
          <p:nvPr/>
        </p:nvSpPr>
        <p:spPr>
          <a:xfrm>
            <a:off x="1260391" y="3196498"/>
            <a:ext cx="4456733" cy="3707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dirty="0">
                <a:solidFill>
                  <a:srgbClr val="333333"/>
                </a:solidFill>
                <a:latin typeface="Open Sans"/>
              </a:rPr>
              <a:t>Toplumsal Katkı Politikası</a:t>
            </a:r>
          </a:p>
        </p:txBody>
      </p:sp>
      <p:sp>
        <p:nvSpPr>
          <p:cNvPr id="19" name="Yuvarlatılmış Dikdörtgen 18"/>
          <p:cNvSpPr/>
          <p:nvPr/>
        </p:nvSpPr>
        <p:spPr>
          <a:xfrm>
            <a:off x="1272120" y="3721422"/>
            <a:ext cx="4456733" cy="3707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dirty="0">
                <a:solidFill>
                  <a:srgbClr val="333333"/>
                </a:solidFill>
                <a:latin typeface="Open Sans"/>
              </a:rPr>
              <a:t>Yönetim Sistemi Politikası</a:t>
            </a:r>
          </a:p>
        </p:txBody>
      </p:sp>
      <p:sp>
        <p:nvSpPr>
          <p:cNvPr id="20" name="Yuvarlatılmış Dikdörtgen 19"/>
          <p:cNvSpPr/>
          <p:nvPr/>
        </p:nvSpPr>
        <p:spPr>
          <a:xfrm>
            <a:off x="1273806" y="4244504"/>
            <a:ext cx="4456733" cy="3707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dirty="0">
                <a:solidFill>
                  <a:srgbClr val="333333"/>
                </a:solidFill>
                <a:latin typeface="Open Sans"/>
              </a:rPr>
              <a:t>Uluslararasılaşma Politikası</a:t>
            </a:r>
          </a:p>
        </p:txBody>
      </p:sp>
      <p:sp>
        <p:nvSpPr>
          <p:cNvPr id="21" name="Yuvarlatılmış Dikdörtgen 20"/>
          <p:cNvSpPr/>
          <p:nvPr/>
        </p:nvSpPr>
        <p:spPr>
          <a:xfrm>
            <a:off x="1260391" y="4759596"/>
            <a:ext cx="4456733" cy="3707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dirty="0">
                <a:solidFill>
                  <a:srgbClr val="333333"/>
                </a:solidFill>
                <a:latin typeface="Open Sans"/>
              </a:rPr>
              <a:t>Uzaktan Eğitim Politikası</a:t>
            </a:r>
          </a:p>
        </p:txBody>
      </p:sp>
      <p:sp>
        <p:nvSpPr>
          <p:cNvPr id="22" name="Yuvarlatılmış Dikdörtgen 21"/>
          <p:cNvSpPr/>
          <p:nvPr/>
        </p:nvSpPr>
        <p:spPr>
          <a:xfrm>
            <a:off x="1272120" y="5263698"/>
            <a:ext cx="4456733" cy="3707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dirty="0">
                <a:solidFill>
                  <a:srgbClr val="333333"/>
                </a:solidFill>
                <a:latin typeface="Open Sans"/>
              </a:rPr>
              <a:t>Bilgi Güvenliği Yönetim Sistemi Politikası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1242998" y="5691940"/>
            <a:ext cx="44741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dirty="0">
                <a:hlinkClick r:id="rId6"/>
              </a:rPr>
              <a:t>https://kaliteguvencesi.cu.edu.tr/cu/institutional/policies</a:t>
            </a:r>
            <a:endParaRPr lang="tr-TR" sz="1200" dirty="0"/>
          </a:p>
          <a:p>
            <a:pPr algn="ctr"/>
            <a:endParaRPr lang="tr-TR" sz="1200" dirty="0"/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xmlns="" id="{A7A206EE-C2D5-44DA-BF24-E98FD26A8F1B}"/>
              </a:ext>
            </a:extLst>
          </p:cNvPr>
          <p:cNvSpPr txBox="1">
            <a:spLocks/>
          </p:cNvSpPr>
          <p:nvPr/>
        </p:nvSpPr>
        <p:spPr>
          <a:xfrm>
            <a:off x="3647090" y="6262874"/>
            <a:ext cx="7224110" cy="3273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1800" dirty="0">
                <a:solidFill>
                  <a:schemeClr val="bg1"/>
                </a:solidFill>
              </a:rPr>
              <a:t>Çukurova Üniversitesi Kalite Süreçleri</a:t>
            </a:r>
          </a:p>
        </p:txBody>
      </p:sp>
    </p:spTree>
    <p:extLst>
      <p:ext uri="{BB962C8B-B14F-4D97-AF65-F5344CB8AC3E}">
        <p14:creationId xmlns:p14="http://schemas.microsoft.com/office/powerpoint/2010/main" val="4294372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-5241" y="730729"/>
            <a:ext cx="12288331" cy="6008868"/>
            <a:chOff x="-5241" y="730729"/>
            <a:chExt cx="12288331" cy="6008868"/>
          </a:xfrm>
        </p:grpSpPr>
        <p:grpSp>
          <p:nvGrpSpPr>
            <p:cNvPr id="8" name="Grup 7"/>
            <p:cNvGrpSpPr/>
            <p:nvPr/>
          </p:nvGrpSpPr>
          <p:grpSpPr>
            <a:xfrm>
              <a:off x="-5241" y="6071536"/>
              <a:ext cx="12288331" cy="668061"/>
              <a:chOff x="-5241" y="6071536"/>
              <a:chExt cx="12288331" cy="668061"/>
            </a:xfrm>
          </p:grpSpPr>
          <p:pic>
            <p:nvPicPr>
              <p:cNvPr id="4" name="Resim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482" y="6071536"/>
                <a:ext cx="3023608" cy="668061"/>
              </a:xfrm>
              <a:prstGeom prst="rect">
                <a:avLst/>
              </a:prstGeom>
            </p:spPr>
          </p:pic>
          <p:pic>
            <p:nvPicPr>
              <p:cNvPr id="5" name="Resim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7090" y="6253654"/>
                <a:ext cx="8544910" cy="346842"/>
              </a:xfrm>
              <a:prstGeom prst="rect">
                <a:avLst/>
              </a:prstGeom>
            </p:spPr>
          </p:pic>
          <p:pic>
            <p:nvPicPr>
              <p:cNvPr id="6" name="Resim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241" y="6264165"/>
                <a:ext cx="628723" cy="346842"/>
              </a:xfrm>
              <a:prstGeom prst="rect">
                <a:avLst/>
              </a:prstGeom>
            </p:spPr>
          </p:pic>
          <p:sp>
            <p:nvSpPr>
              <p:cNvPr id="7" name="Metin kutusu 6"/>
              <p:cNvSpPr txBox="1"/>
              <p:nvPr/>
            </p:nvSpPr>
            <p:spPr>
              <a:xfrm>
                <a:off x="9036908" y="6253653"/>
                <a:ext cx="32461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>
                    <a:solidFill>
                      <a:prstClr val="white"/>
                    </a:solidFill>
                    <a:latin typeface="Corbel" panose="020B0503020204020204" pitchFamily="34" charset="0"/>
                  </a:rPr>
                  <a:t>www.kaliteguvencesi.cu.edu.tr</a:t>
                </a:r>
              </a:p>
            </p:txBody>
          </p:sp>
        </p:grpSp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30729"/>
              <a:ext cx="12192000" cy="45719"/>
            </a:xfrm>
            <a:prstGeom prst="rect">
              <a:avLst/>
            </a:prstGeom>
          </p:spPr>
        </p:pic>
      </p:grpSp>
      <p:sp>
        <p:nvSpPr>
          <p:cNvPr id="13" name="Dikdörtgen 12"/>
          <p:cNvSpPr/>
          <p:nvPr/>
        </p:nvSpPr>
        <p:spPr>
          <a:xfrm>
            <a:off x="623482" y="969077"/>
            <a:ext cx="112058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600" b="1" dirty="0">
                <a:solidFill>
                  <a:schemeClr val="accent6">
                    <a:lumMod val="75000"/>
                  </a:schemeClr>
                </a:solidFill>
              </a:rPr>
              <a:t>Kalite Güvencesi: </a:t>
            </a:r>
            <a:r>
              <a:rPr lang="tr-TR" sz="1600" dirty="0"/>
              <a:t>Çukurova Üniversitesinin iç ve dış kalite standartları ile uyumlu kalite ve performans süreçlerini tam olarak yerine getirdiğine dair güvence sağlayabilmek için yapılan tüm planlı ve sistemli işlemler.</a:t>
            </a:r>
          </a:p>
          <a:p>
            <a:pPr algn="just"/>
            <a:endParaRPr lang="tr-TR" sz="1600" dirty="0"/>
          </a:p>
          <a:p>
            <a:pPr algn="just"/>
            <a:endParaRPr lang="tr-TR" sz="1600" dirty="0"/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986843" y="-137767"/>
            <a:ext cx="10058400" cy="9142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>
                <a:solidFill>
                  <a:schemeClr val="accent6">
                    <a:lumMod val="75000"/>
                  </a:schemeClr>
                </a:solidFill>
              </a:rPr>
              <a:t>Çukurova Üniversitesinde Kalite Güvencesi</a:t>
            </a:r>
          </a:p>
        </p:txBody>
      </p:sp>
      <p:sp>
        <p:nvSpPr>
          <p:cNvPr id="2" name="Dikdörtgen: Yuvarlatılmış Köşeler 1">
            <a:extLst>
              <a:ext uri="{FF2B5EF4-FFF2-40B4-BE49-F238E27FC236}">
                <a16:creationId xmlns:a16="http://schemas.microsoft.com/office/drawing/2014/main" xmlns="" id="{726D8A43-902E-417A-9646-31CB82A38184}"/>
              </a:ext>
            </a:extLst>
          </p:cNvPr>
          <p:cNvSpPr/>
          <p:nvPr/>
        </p:nvSpPr>
        <p:spPr>
          <a:xfrm>
            <a:off x="6324599" y="1749694"/>
            <a:ext cx="3132665" cy="10614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u="sng" dirty="0">
                <a:solidFill>
                  <a:schemeClr val="tx1"/>
                </a:solidFill>
              </a:rPr>
              <a:t>Kurumsal Akreditasyon Programı</a:t>
            </a:r>
          </a:p>
          <a:p>
            <a:pPr algn="ctr"/>
            <a:endParaRPr lang="tr-TR" sz="1600" dirty="0">
              <a:solidFill>
                <a:schemeClr val="tx1"/>
              </a:solidFill>
            </a:endParaRPr>
          </a:p>
          <a:p>
            <a:pPr algn="ctr"/>
            <a:r>
              <a:rPr lang="tr-TR" sz="1600" dirty="0">
                <a:solidFill>
                  <a:schemeClr val="tx1"/>
                </a:solidFill>
              </a:rPr>
              <a:t>Ç.Ü.                                 YÖKAK</a:t>
            </a:r>
          </a:p>
        </p:txBody>
      </p:sp>
      <p:sp>
        <p:nvSpPr>
          <p:cNvPr id="16" name="Dikdörtgen: Yuvarlatılmış Köşeler 15">
            <a:extLst>
              <a:ext uri="{FF2B5EF4-FFF2-40B4-BE49-F238E27FC236}">
                <a16:creationId xmlns:a16="http://schemas.microsoft.com/office/drawing/2014/main" xmlns="" id="{1E38194B-510A-4D17-8028-676095DC215F}"/>
              </a:ext>
            </a:extLst>
          </p:cNvPr>
          <p:cNvSpPr/>
          <p:nvPr/>
        </p:nvSpPr>
        <p:spPr>
          <a:xfrm>
            <a:off x="6324599" y="4675541"/>
            <a:ext cx="3132664" cy="10566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u="sng" dirty="0">
                <a:solidFill>
                  <a:schemeClr val="tx1"/>
                </a:solidFill>
              </a:rPr>
              <a:t>Kalite Yönetim Sistemi (ISO 9001)</a:t>
            </a:r>
          </a:p>
          <a:p>
            <a:pPr algn="ctr"/>
            <a:endParaRPr lang="tr-TR" sz="1600" dirty="0">
              <a:solidFill>
                <a:schemeClr val="tx1"/>
              </a:solidFill>
            </a:endParaRPr>
          </a:p>
          <a:p>
            <a:pPr algn="ctr"/>
            <a:r>
              <a:rPr lang="tr-TR" sz="1600" dirty="0">
                <a:solidFill>
                  <a:schemeClr val="tx1"/>
                </a:solidFill>
              </a:rPr>
              <a:t>Ç.Ü.                             TSE</a:t>
            </a:r>
          </a:p>
        </p:txBody>
      </p:sp>
      <p:sp>
        <p:nvSpPr>
          <p:cNvPr id="12" name="Ok: Sol Sağ 11">
            <a:extLst>
              <a:ext uri="{FF2B5EF4-FFF2-40B4-BE49-F238E27FC236}">
                <a16:creationId xmlns:a16="http://schemas.microsoft.com/office/drawing/2014/main" xmlns="" id="{CE1DCD78-0E0A-46F2-8F87-8C8C885C39A9}"/>
              </a:ext>
            </a:extLst>
          </p:cNvPr>
          <p:cNvSpPr/>
          <p:nvPr/>
        </p:nvSpPr>
        <p:spPr>
          <a:xfrm>
            <a:off x="7498084" y="2418546"/>
            <a:ext cx="889000" cy="203200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Ok: Sol Sağ 17">
            <a:extLst>
              <a:ext uri="{FF2B5EF4-FFF2-40B4-BE49-F238E27FC236}">
                <a16:creationId xmlns:a16="http://schemas.microsoft.com/office/drawing/2014/main" xmlns="" id="{F6B7F06A-AD32-49ED-9963-E64E82877AEC}"/>
              </a:ext>
            </a:extLst>
          </p:cNvPr>
          <p:cNvSpPr/>
          <p:nvPr/>
        </p:nvSpPr>
        <p:spPr>
          <a:xfrm>
            <a:off x="7489189" y="5360214"/>
            <a:ext cx="889000" cy="203200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Dikdörtgen: Yuvarlatılmış Köşeler 21">
            <a:extLst>
              <a:ext uri="{FF2B5EF4-FFF2-40B4-BE49-F238E27FC236}">
                <a16:creationId xmlns:a16="http://schemas.microsoft.com/office/drawing/2014/main" xmlns="" id="{5A2EFA59-D045-4BD9-9131-9BCED821FC84}"/>
              </a:ext>
            </a:extLst>
          </p:cNvPr>
          <p:cNvSpPr/>
          <p:nvPr/>
        </p:nvSpPr>
        <p:spPr>
          <a:xfrm>
            <a:off x="6324599" y="3274848"/>
            <a:ext cx="3132665" cy="9853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u="sng" dirty="0">
                <a:solidFill>
                  <a:schemeClr val="tx1"/>
                </a:solidFill>
              </a:rPr>
              <a:t>Program Akreditasyonu</a:t>
            </a:r>
          </a:p>
          <a:p>
            <a:pPr algn="ctr"/>
            <a:endParaRPr lang="tr-TR" sz="1600" dirty="0">
              <a:solidFill>
                <a:schemeClr val="tx1"/>
              </a:solidFill>
            </a:endParaRPr>
          </a:p>
          <a:p>
            <a:pPr algn="ctr"/>
            <a:r>
              <a:rPr lang="tr-TR" sz="1200" dirty="0">
                <a:solidFill>
                  <a:schemeClr val="tx1"/>
                </a:solidFill>
              </a:rPr>
              <a:t>Ç.Ü. Programları         Akreditasyon Kuruluşları</a:t>
            </a:r>
          </a:p>
        </p:txBody>
      </p:sp>
      <p:grpSp>
        <p:nvGrpSpPr>
          <p:cNvPr id="23" name="Grup 22">
            <a:extLst>
              <a:ext uri="{FF2B5EF4-FFF2-40B4-BE49-F238E27FC236}">
                <a16:creationId xmlns:a16="http://schemas.microsoft.com/office/drawing/2014/main" xmlns="" id="{66EE3EF0-ACED-403F-BAE3-612D82C8D387}"/>
              </a:ext>
            </a:extLst>
          </p:cNvPr>
          <p:cNvGrpSpPr/>
          <p:nvPr/>
        </p:nvGrpSpPr>
        <p:grpSpPr>
          <a:xfrm>
            <a:off x="2810582" y="2223775"/>
            <a:ext cx="3268491" cy="3056633"/>
            <a:chOff x="2479478" y="0"/>
            <a:chExt cx="3268491" cy="305663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7" name="Ok: Sağ 26">
              <a:extLst>
                <a:ext uri="{FF2B5EF4-FFF2-40B4-BE49-F238E27FC236}">
                  <a16:creationId xmlns:a16="http://schemas.microsoft.com/office/drawing/2014/main" xmlns="" id="{E205EBD3-7C3F-4127-98C4-ADF579FEF210}"/>
                </a:ext>
              </a:extLst>
            </p:cNvPr>
            <p:cNvSpPr/>
            <p:nvPr/>
          </p:nvSpPr>
          <p:spPr>
            <a:xfrm>
              <a:off x="2479478" y="0"/>
              <a:ext cx="3268491" cy="3056633"/>
            </a:xfrm>
            <a:prstGeom prst="rightArrow">
              <a:avLst>
                <a:gd name="adj1" fmla="val 75000"/>
                <a:gd name="adj2" fmla="val 5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55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Ok: Sağ 4">
              <a:extLst>
                <a:ext uri="{FF2B5EF4-FFF2-40B4-BE49-F238E27FC236}">
                  <a16:creationId xmlns:a16="http://schemas.microsoft.com/office/drawing/2014/main" xmlns="" id="{0277E5EB-8880-4EF7-8A7E-EDF569B5AE62}"/>
                </a:ext>
              </a:extLst>
            </p:cNvPr>
            <p:cNvSpPr txBox="1"/>
            <p:nvPr/>
          </p:nvSpPr>
          <p:spPr>
            <a:xfrm>
              <a:off x="2479478" y="382079"/>
              <a:ext cx="2122254" cy="229247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" tIns="19050" rIns="19050" bIns="19050" numCol="1" spcCol="1270" anchor="t" anchorCtr="0">
              <a:noAutofit/>
            </a:bodyPr>
            <a:lstStyle/>
            <a:p>
              <a:pPr marL="285750" lvl="1" indent="-28575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tr-TR" kern="1200" dirty="0"/>
            </a:p>
            <a:p>
              <a:pPr marL="285750" lvl="1" indent="-28575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tr-TR" dirty="0"/>
            </a:p>
            <a:p>
              <a:pPr marL="285750" lvl="1" indent="-28575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tr-TR" kern="1200" dirty="0"/>
                <a:t>Akademik personel</a:t>
              </a:r>
            </a:p>
            <a:p>
              <a:pPr marL="285750" lvl="1" indent="-28575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tr-TR" kern="1200" dirty="0"/>
                <a:t>İdari personel</a:t>
              </a:r>
            </a:p>
            <a:p>
              <a:pPr marL="285750" lvl="1" indent="-28575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tr-TR" kern="1200" dirty="0"/>
                <a:t>Öğrenciler</a:t>
              </a:r>
            </a:p>
            <a:p>
              <a:pPr marL="285750" lvl="1" indent="-28575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tr-TR" dirty="0"/>
                <a:t>Dış Paydaşlar</a:t>
              </a:r>
              <a:endParaRPr lang="tr-TR" kern="1200" dirty="0"/>
            </a:p>
          </p:txBody>
        </p:sp>
      </p:grpSp>
      <p:grpSp>
        <p:nvGrpSpPr>
          <p:cNvPr id="24" name="Grup 23">
            <a:extLst>
              <a:ext uri="{FF2B5EF4-FFF2-40B4-BE49-F238E27FC236}">
                <a16:creationId xmlns:a16="http://schemas.microsoft.com/office/drawing/2014/main" xmlns="" id="{2F4FA0BA-4106-4E6A-A18D-93C4CC10EC50}"/>
              </a:ext>
            </a:extLst>
          </p:cNvPr>
          <p:cNvGrpSpPr/>
          <p:nvPr/>
        </p:nvGrpSpPr>
        <p:grpSpPr>
          <a:xfrm>
            <a:off x="333662" y="2490206"/>
            <a:ext cx="2476920" cy="2523770"/>
            <a:chOff x="2558" y="266431"/>
            <a:chExt cx="2476920" cy="2523770"/>
          </a:xfrm>
        </p:grpSpPr>
        <p:sp>
          <p:nvSpPr>
            <p:cNvPr id="25" name="Dikdörtgen: Yuvarlatılmış Köşeler 24">
              <a:extLst>
                <a:ext uri="{FF2B5EF4-FFF2-40B4-BE49-F238E27FC236}">
                  <a16:creationId xmlns:a16="http://schemas.microsoft.com/office/drawing/2014/main" xmlns="" id="{25135681-7F05-416F-AAF2-6DF1BB8531C5}"/>
                </a:ext>
              </a:extLst>
            </p:cNvPr>
            <p:cNvSpPr/>
            <p:nvPr/>
          </p:nvSpPr>
          <p:spPr>
            <a:xfrm>
              <a:off x="2558" y="266431"/>
              <a:ext cx="2476920" cy="252377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Dikdörtgen: Yuvarlatılmış Köşeler 6">
              <a:extLst>
                <a:ext uri="{FF2B5EF4-FFF2-40B4-BE49-F238E27FC236}">
                  <a16:creationId xmlns:a16="http://schemas.microsoft.com/office/drawing/2014/main" xmlns="" id="{4D8CD2C4-CF02-4497-8880-30220F2B6E6D}"/>
                </a:ext>
              </a:extLst>
            </p:cNvPr>
            <p:cNvSpPr txBox="1"/>
            <p:nvPr/>
          </p:nvSpPr>
          <p:spPr>
            <a:xfrm>
              <a:off x="123471" y="387344"/>
              <a:ext cx="2235094" cy="22819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62865" rIns="125730" bIns="62865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3300" kern="1200" dirty="0"/>
                <a:t>Çukurova Üniversitesi</a:t>
              </a:r>
            </a:p>
          </p:txBody>
        </p:sp>
      </p:grpSp>
      <p:sp>
        <p:nvSpPr>
          <p:cNvPr id="29" name="Ok: Sol Sağ 28">
            <a:extLst>
              <a:ext uri="{FF2B5EF4-FFF2-40B4-BE49-F238E27FC236}">
                <a16:creationId xmlns:a16="http://schemas.microsoft.com/office/drawing/2014/main" xmlns="" id="{2746144A-3A7E-46E7-A6D1-838A3EE0F57B}"/>
              </a:ext>
            </a:extLst>
          </p:cNvPr>
          <p:cNvSpPr/>
          <p:nvPr/>
        </p:nvSpPr>
        <p:spPr>
          <a:xfrm>
            <a:off x="7506124" y="3927215"/>
            <a:ext cx="224366" cy="175152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xmlns="" id="{35C692DF-9B82-48CF-95F4-A0A265A3B46C}"/>
              </a:ext>
            </a:extLst>
          </p:cNvPr>
          <p:cNvSpPr txBox="1"/>
          <p:nvPr/>
        </p:nvSpPr>
        <p:spPr>
          <a:xfrm>
            <a:off x="9603867" y="1901626"/>
            <a:ext cx="2205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2 Yıllık Koşullu Akreditasyon</a:t>
            </a:r>
          </a:p>
          <a:p>
            <a:pPr algn="ctr"/>
            <a:r>
              <a:rPr lang="tr-TR" sz="1400" dirty="0"/>
              <a:t>26.04.2023 - 26.04.2025</a:t>
            </a:r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xmlns="" id="{60CE5D39-D190-46D2-B9CC-4400ECC9DE52}"/>
              </a:ext>
            </a:extLst>
          </p:cNvPr>
          <p:cNvSpPr txBox="1"/>
          <p:nvPr/>
        </p:nvSpPr>
        <p:spPr>
          <a:xfrm>
            <a:off x="9533880" y="3357024"/>
            <a:ext cx="23694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Ulusal</a:t>
            </a:r>
            <a:r>
              <a:rPr lang="tr-TR" sz="1100" dirty="0"/>
              <a:t> </a:t>
            </a:r>
            <a:r>
              <a:rPr lang="tr-TR" sz="1100" dirty="0">
                <a:sym typeface="Wingdings" panose="05000000000000000000" pitchFamily="2" charset="2"/>
              </a:rPr>
              <a:t> </a:t>
            </a:r>
            <a:r>
              <a:rPr lang="tr-TR" sz="1400" dirty="0"/>
              <a:t>22 Lisans Programı</a:t>
            </a:r>
          </a:p>
          <a:p>
            <a:r>
              <a:rPr lang="tr-TR" sz="1400" dirty="0"/>
              <a:t>Ulusal</a:t>
            </a:r>
            <a:r>
              <a:rPr lang="tr-TR" sz="1100" dirty="0"/>
              <a:t> </a:t>
            </a:r>
            <a:r>
              <a:rPr lang="tr-TR" sz="1100" dirty="0">
                <a:sym typeface="Wingdings" panose="05000000000000000000" pitchFamily="2" charset="2"/>
              </a:rPr>
              <a:t> </a:t>
            </a:r>
            <a:r>
              <a:rPr lang="tr-TR" sz="1400" dirty="0">
                <a:sym typeface="Wingdings" panose="05000000000000000000" pitchFamily="2" charset="2"/>
              </a:rPr>
              <a:t>7</a:t>
            </a:r>
            <a:r>
              <a:rPr lang="tr-TR" sz="1400" dirty="0"/>
              <a:t> Uzmanlık Programı</a:t>
            </a:r>
          </a:p>
          <a:p>
            <a:r>
              <a:rPr lang="tr-TR" sz="1400" dirty="0"/>
              <a:t>Uluslararası</a:t>
            </a:r>
            <a:r>
              <a:rPr lang="tr-TR" sz="1100" dirty="0"/>
              <a:t> </a:t>
            </a:r>
            <a:r>
              <a:rPr lang="tr-TR" sz="1100" dirty="0">
                <a:sym typeface="Wingdings" panose="05000000000000000000" pitchFamily="2" charset="2"/>
              </a:rPr>
              <a:t> </a:t>
            </a:r>
            <a:r>
              <a:rPr lang="tr-TR" sz="1400" dirty="0">
                <a:sym typeface="Wingdings" panose="05000000000000000000" pitchFamily="2" charset="2"/>
              </a:rPr>
              <a:t>4</a:t>
            </a:r>
            <a:r>
              <a:rPr lang="tr-TR" sz="1400" dirty="0"/>
              <a:t> Uzmanlık </a:t>
            </a:r>
            <a:r>
              <a:rPr lang="tr-TR" sz="1400" dirty="0" err="1"/>
              <a:t>Prg</a:t>
            </a:r>
            <a:r>
              <a:rPr lang="tr-TR" sz="1400" dirty="0"/>
              <a:t>.</a:t>
            </a: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xmlns="" id="{EBC05166-37BA-4B5F-9FDF-AB73DCA3392E}"/>
              </a:ext>
            </a:extLst>
          </p:cNvPr>
          <p:cNvSpPr txBox="1"/>
          <p:nvPr/>
        </p:nvSpPr>
        <p:spPr>
          <a:xfrm>
            <a:off x="9603867" y="4611062"/>
            <a:ext cx="21393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/>
              <a:t>Kalite El Kitabı</a:t>
            </a:r>
          </a:p>
          <a:p>
            <a:pPr algn="ctr"/>
            <a:r>
              <a:rPr lang="tr-TR" sz="1400" dirty="0"/>
              <a:t>Prosesler</a:t>
            </a:r>
          </a:p>
          <a:p>
            <a:pPr algn="ctr"/>
            <a:r>
              <a:rPr lang="tr-TR" sz="1400" dirty="0"/>
              <a:t>Prosedürler</a:t>
            </a:r>
          </a:p>
          <a:p>
            <a:pPr algn="ctr"/>
            <a:r>
              <a:rPr lang="tr-TR" sz="1400" dirty="0"/>
              <a:t>Formlar</a:t>
            </a:r>
          </a:p>
          <a:p>
            <a:pPr algn="ctr"/>
            <a:r>
              <a:rPr lang="tr-TR" sz="1400" dirty="0"/>
              <a:t>İş Akışları</a:t>
            </a:r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xmlns="" id="{C6E2DB3B-1EF9-42D3-A082-F4775078D986}"/>
              </a:ext>
            </a:extLst>
          </p:cNvPr>
          <p:cNvSpPr txBox="1">
            <a:spLocks/>
          </p:cNvSpPr>
          <p:nvPr/>
        </p:nvSpPr>
        <p:spPr>
          <a:xfrm>
            <a:off x="3647090" y="6262874"/>
            <a:ext cx="7224110" cy="3273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1800" dirty="0">
                <a:solidFill>
                  <a:schemeClr val="bg1"/>
                </a:solidFill>
              </a:rPr>
              <a:t>Çukurova Üniversitesi Kalite Süreçleri</a:t>
            </a:r>
          </a:p>
        </p:txBody>
      </p:sp>
    </p:spTree>
    <p:extLst>
      <p:ext uri="{BB962C8B-B14F-4D97-AF65-F5344CB8AC3E}">
        <p14:creationId xmlns:p14="http://schemas.microsoft.com/office/powerpoint/2010/main" val="901686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-5241" y="730729"/>
            <a:ext cx="12288331" cy="6008868"/>
            <a:chOff x="-5241" y="730729"/>
            <a:chExt cx="12288331" cy="6008868"/>
          </a:xfrm>
        </p:grpSpPr>
        <p:grpSp>
          <p:nvGrpSpPr>
            <p:cNvPr id="8" name="Grup 7"/>
            <p:cNvGrpSpPr/>
            <p:nvPr/>
          </p:nvGrpSpPr>
          <p:grpSpPr>
            <a:xfrm>
              <a:off x="-5241" y="6071536"/>
              <a:ext cx="12288331" cy="668061"/>
              <a:chOff x="-5241" y="6071536"/>
              <a:chExt cx="12288331" cy="668061"/>
            </a:xfrm>
          </p:grpSpPr>
          <p:pic>
            <p:nvPicPr>
              <p:cNvPr id="4" name="Resim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482" y="6071536"/>
                <a:ext cx="3023608" cy="668061"/>
              </a:xfrm>
              <a:prstGeom prst="rect">
                <a:avLst/>
              </a:prstGeom>
            </p:spPr>
          </p:pic>
          <p:pic>
            <p:nvPicPr>
              <p:cNvPr id="5" name="Resim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7090" y="6253654"/>
                <a:ext cx="8544910" cy="346842"/>
              </a:xfrm>
              <a:prstGeom prst="rect">
                <a:avLst/>
              </a:prstGeom>
            </p:spPr>
          </p:pic>
          <p:pic>
            <p:nvPicPr>
              <p:cNvPr id="6" name="Resim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241" y="6264165"/>
                <a:ext cx="628723" cy="346842"/>
              </a:xfrm>
              <a:prstGeom prst="rect">
                <a:avLst/>
              </a:prstGeom>
            </p:spPr>
          </p:pic>
          <p:sp>
            <p:nvSpPr>
              <p:cNvPr id="7" name="Metin kutusu 6"/>
              <p:cNvSpPr txBox="1"/>
              <p:nvPr/>
            </p:nvSpPr>
            <p:spPr>
              <a:xfrm>
                <a:off x="9036908" y="6253653"/>
                <a:ext cx="32461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>
                    <a:solidFill>
                      <a:prstClr val="white"/>
                    </a:solidFill>
                    <a:latin typeface="Corbel" panose="020B0503020204020204" pitchFamily="34" charset="0"/>
                  </a:rPr>
                  <a:t>www.kaliteguvencesi.cu.edu.tr</a:t>
                </a:r>
              </a:p>
            </p:txBody>
          </p:sp>
        </p:grpSp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30729"/>
              <a:ext cx="12192000" cy="45719"/>
            </a:xfrm>
            <a:prstGeom prst="rect">
              <a:avLst/>
            </a:prstGeom>
          </p:spPr>
        </p:pic>
      </p:grpSp>
      <p:sp>
        <p:nvSpPr>
          <p:cNvPr id="15" name="Unvan 1"/>
          <p:cNvSpPr txBox="1">
            <a:spLocks/>
          </p:cNvSpPr>
          <p:nvPr/>
        </p:nvSpPr>
        <p:spPr>
          <a:xfrm>
            <a:off x="986843" y="-137767"/>
            <a:ext cx="10058400" cy="9142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100" b="1" dirty="0">
                <a:solidFill>
                  <a:schemeClr val="accent6">
                    <a:lumMod val="75000"/>
                  </a:schemeClr>
                </a:solidFill>
              </a:rPr>
              <a:t>Çukurova Üniversitesi Kalite Güvencesi Organizasyon Şeması</a:t>
            </a:r>
          </a:p>
        </p:txBody>
      </p:sp>
      <p:pic>
        <p:nvPicPr>
          <p:cNvPr id="2050" name="Picture 2" descr="https://kaliteguvencesi.cu.edu.tr/storage/%C5%9Fema/Kalite_Organizasyon_Semasi_202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88" y="783140"/>
            <a:ext cx="8642436" cy="535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8F1721A6-106A-4453-AC2B-44C67947A558}"/>
              </a:ext>
            </a:extLst>
          </p:cNvPr>
          <p:cNvSpPr/>
          <p:nvPr/>
        </p:nvSpPr>
        <p:spPr>
          <a:xfrm>
            <a:off x="8585200" y="3776133"/>
            <a:ext cx="1968412" cy="22954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xmlns="" id="{4ED7817C-1D90-46F2-B48C-E54BA414150A}"/>
              </a:ext>
            </a:extLst>
          </p:cNvPr>
          <p:cNvSpPr txBox="1">
            <a:spLocks/>
          </p:cNvSpPr>
          <p:nvPr/>
        </p:nvSpPr>
        <p:spPr>
          <a:xfrm>
            <a:off x="3647090" y="6262874"/>
            <a:ext cx="7224110" cy="3273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1800" dirty="0">
                <a:solidFill>
                  <a:schemeClr val="bg1"/>
                </a:solidFill>
              </a:rPr>
              <a:t>Çukurova Üniversitesi Kalite Süreçleri</a:t>
            </a:r>
          </a:p>
        </p:txBody>
      </p:sp>
    </p:spTree>
    <p:extLst>
      <p:ext uri="{BB962C8B-B14F-4D97-AF65-F5344CB8AC3E}">
        <p14:creationId xmlns:p14="http://schemas.microsoft.com/office/powerpoint/2010/main" val="1356175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-5241" y="730729"/>
            <a:ext cx="12288331" cy="6008868"/>
            <a:chOff x="-5241" y="730729"/>
            <a:chExt cx="12288331" cy="6008868"/>
          </a:xfrm>
        </p:grpSpPr>
        <p:grpSp>
          <p:nvGrpSpPr>
            <p:cNvPr id="8" name="Grup 7"/>
            <p:cNvGrpSpPr/>
            <p:nvPr/>
          </p:nvGrpSpPr>
          <p:grpSpPr>
            <a:xfrm>
              <a:off x="-5241" y="6071536"/>
              <a:ext cx="12288331" cy="668061"/>
              <a:chOff x="-5241" y="6071536"/>
              <a:chExt cx="12288331" cy="668061"/>
            </a:xfrm>
          </p:grpSpPr>
          <p:pic>
            <p:nvPicPr>
              <p:cNvPr id="4" name="Resim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482" y="6071536"/>
                <a:ext cx="3023608" cy="668061"/>
              </a:xfrm>
              <a:prstGeom prst="rect">
                <a:avLst/>
              </a:prstGeom>
            </p:spPr>
          </p:pic>
          <p:pic>
            <p:nvPicPr>
              <p:cNvPr id="5" name="Resim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7090" y="6253654"/>
                <a:ext cx="8544910" cy="346842"/>
              </a:xfrm>
              <a:prstGeom prst="rect">
                <a:avLst/>
              </a:prstGeom>
            </p:spPr>
          </p:pic>
          <p:pic>
            <p:nvPicPr>
              <p:cNvPr id="6" name="Resim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241" y="6264165"/>
                <a:ext cx="628723" cy="346842"/>
              </a:xfrm>
              <a:prstGeom prst="rect">
                <a:avLst/>
              </a:prstGeom>
            </p:spPr>
          </p:pic>
          <p:sp>
            <p:nvSpPr>
              <p:cNvPr id="7" name="Metin kutusu 6"/>
              <p:cNvSpPr txBox="1"/>
              <p:nvPr/>
            </p:nvSpPr>
            <p:spPr>
              <a:xfrm>
                <a:off x="9036908" y="6253653"/>
                <a:ext cx="32461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>
                    <a:solidFill>
                      <a:prstClr val="white"/>
                    </a:solidFill>
                    <a:latin typeface="Corbel" panose="020B0503020204020204" pitchFamily="34" charset="0"/>
                  </a:rPr>
                  <a:t>www.kaliteguvencesi.cu.edu.tr</a:t>
                </a:r>
              </a:p>
            </p:txBody>
          </p:sp>
        </p:grpSp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30729"/>
              <a:ext cx="12192000" cy="45719"/>
            </a:xfrm>
            <a:prstGeom prst="rect">
              <a:avLst/>
            </a:prstGeom>
          </p:spPr>
        </p:pic>
      </p:grpSp>
      <p:sp>
        <p:nvSpPr>
          <p:cNvPr id="15" name="Unvan 1"/>
          <p:cNvSpPr txBox="1">
            <a:spLocks/>
          </p:cNvSpPr>
          <p:nvPr/>
        </p:nvSpPr>
        <p:spPr>
          <a:xfrm>
            <a:off x="0" y="-137767"/>
            <a:ext cx="12192000" cy="9142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000" b="1" dirty="0">
                <a:solidFill>
                  <a:schemeClr val="accent6">
                    <a:lumMod val="75000"/>
                  </a:schemeClr>
                </a:solidFill>
              </a:rPr>
              <a:t>Çukurova Üniversitesi Kalite Güvence Sisteminde Öğrenci Katılımı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537061" y="1332313"/>
            <a:ext cx="1068973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/>
              <a:t>Kalite Komisyonu Öğrenci Üye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/>
              <a:t>Kalite Komisyonu Öğrenci Alt Çalışma Gurubu Öğrenci Üye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/>
              <a:t>Bölüm/Program Kalite Koordinasyon Kurulu Öğrenci Üye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/>
              <a:t>Akademik Birim Kalite Koordinasyon Kurulu Öğrenci Üye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/>
              <a:t>Enstitü Yüksekokul Devlet Konservatuvarı Meslek Yüksekokulu Akademik Birim Kalite Koordinasyon Kurulu Öğrenci Üye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/>
              <a:t>Birim Danışma Kurulu Öğrenci Üye</a:t>
            </a:r>
          </a:p>
          <a:p>
            <a:pPr>
              <a:lnSpc>
                <a:spcPct val="150000"/>
              </a:lnSpc>
            </a:pPr>
            <a:r>
              <a:rPr lang="tr-TR" dirty="0">
                <a:hlinkClick r:id="rId5"/>
              </a:rPr>
              <a:t>https://kaliteguvencesi.cu.edu.tr/</a:t>
            </a:r>
            <a:endParaRPr lang="tr-T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/>
          </a:p>
          <a:p>
            <a:endParaRPr lang="tr-TR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xmlns="" id="{2491F757-DABE-4E82-BD06-3162B06BDB60}"/>
              </a:ext>
            </a:extLst>
          </p:cNvPr>
          <p:cNvSpPr txBox="1">
            <a:spLocks/>
          </p:cNvSpPr>
          <p:nvPr/>
        </p:nvSpPr>
        <p:spPr>
          <a:xfrm>
            <a:off x="3647090" y="6262874"/>
            <a:ext cx="7224110" cy="3273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1800" dirty="0">
                <a:solidFill>
                  <a:schemeClr val="bg1"/>
                </a:solidFill>
              </a:rPr>
              <a:t>Çukurova Üniversitesi Kalite Süreçleri</a:t>
            </a:r>
          </a:p>
        </p:txBody>
      </p:sp>
    </p:spTree>
    <p:extLst>
      <p:ext uri="{BB962C8B-B14F-4D97-AF65-F5344CB8AC3E}">
        <p14:creationId xmlns:p14="http://schemas.microsoft.com/office/powerpoint/2010/main" val="2002337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-5241" y="730729"/>
            <a:ext cx="12288331" cy="6008868"/>
            <a:chOff x="-5241" y="730729"/>
            <a:chExt cx="12288331" cy="6008868"/>
          </a:xfrm>
        </p:grpSpPr>
        <p:grpSp>
          <p:nvGrpSpPr>
            <p:cNvPr id="8" name="Grup 7"/>
            <p:cNvGrpSpPr/>
            <p:nvPr/>
          </p:nvGrpSpPr>
          <p:grpSpPr>
            <a:xfrm>
              <a:off x="-5241" y="6071536"/>
              <a:ext cx="12288331" cy="668061"/>
              <a:chOff x="-5241" y="6071536"/>
              <a:chExt cx="12288331" cy="668061"/>
            </a:xfrm>
          </p:grpSpPr>
          <p:pic>
            <p:nvPicPr>
              <p:cNvPr id="4" name="Resim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482" y="6071536"/>
                <a:ext cx="3023608" cy="668061"/>
              </a:xfrm>
              <a:prstGeom prst="rect">
                <a:avLst/>
              </a:prstGeom>
            </p:spPr>
          </p:pic>
          <p:pic>
            <p:nvPicPr>
              <p:cNvPr id="5" name="Resim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7090" y="6253654"/>
                <a:ext cx="8544910" cy="346842"/>
              </a:xfrm>
              <a:prstGeom prst="rect">
                <a:avLst/>
              </a:prstGeom>
            </p:spPr>
          </p:pic>
          <p:pic>
            <p:nvPicPr>
              <p:cNvPr id="6" name="Resim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241" y="6264165"/>
                <a:ext cx="628723" cy="346842"/>
              </a:xfrm>
              <a:prstGeom prst="rect">
                <a:avLst/>
              </a:prstGeom>
            </p:spPr>
          </p:pic>
          <p:sp>
            <p:nvSpPr>
              <p:cNvPr id="7" name="Metin kutusu 6"/>
              <p:cNvSpPr txBox="1"/>
              <p:nvPr/>
            </p:nvSpPr>
            <p:spPr>
              <a:xfrm>
                <a:off x="9036908" y="6253653"/>
                <a:ext cx="32461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>
                    <a:solidFill>
                      <a:prstClr val="white"/>
                    </a:solidFill>
                    <a:latin typeface="Corbel" panose="020B0503020204020204" pitchFamily="34" charset="0"/>
                  </a:rPr>
                  <a:t>www.kaliteguvencesi.cu.edu.tr</a:t>
                </a:r>
              </a:p>
            </p:txBody>
          </p:sp>
        </p:grpSp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30729"/>
              <a:ext cx="12192000" cy="45719"/>
            </a:xfrm>
            <a:prstGeom prst="rect">
              <a:avLst/>
            </a:prstGeom>
          </p:spPr>
        </p:pic>
      </p:grpSp>
      <p:sp>
        <p:nvSpPr>
          <p:cNvPr id="15" name="Unvan 1"/>
          <p:cNvSpPr txBox="1">
            <a:spLocks/>
          </p:cNvSpPr>
          <p:nvPr/>
        </p:nvSpPr>
        <p:spPr>
          <a:xfrm>
            <a:off x="0" y="-137767"/>
            <a:ext cx="12192000" cy="9142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000" b="1" dirty="0">
                <a:solidFill>
                  <a:schemeClr val="accent6">
                    <a:lumMod val="75000"/>
                  </a:schemeClr>
                </a:solidFill>
              </a:rPr>
              <a:t>Çukurova Üniversitesi Kalite Güvence Sisteminde Öğrenci Katılımı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477795" y="1023334"/>
            <a:ext cx="505940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/>
              <a:t>Çukurova Üniversitesinde kalite kültürünün öğrenciler tarafından içselleştirilmesi ve yaygınlaştırılmasını sağlamak, </a:t>
            </a:r>
          </a:p>
          <a:p>
            <a:endParaRPr lang="tr-T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/>
              <a:t>Öğrencilerin kalite güvencesi süreçlerine katılımlarını artırmak, </a:t>
            </a:r>
          </a:p>
          <a:p>
            <a:endParaRPr lang="tr-T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/>
              <a:t>Ulusal ve uluslararası düzeyde öğrenci katılımlı çalışmalar gerçekleştirmek, </a:t>
            </a:r>
          </a:p>
          <a:p>
            <a:endParaRPr lang="tr-T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/>
              <a:t>Yıllık yapılan çalışmalara ilişkin faaliyet raporu hazırlayarak en geç Ocak ayının ilk haftası Çukurova Üniversitesi Kalite Komisyonuna sunmak.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/>
          </a:p>
          <a:p>
            <a:r>
              <a:rPr lang="tr-TR" sz="1400" dirty="0">
                <a:hlinkClick r:id="rId5"/>
              </a:rPr>
              <a:t>https://kaliteguvencesi.cu.edu.tr/storage/20212022Bahar/KaliteKomisyonuOgrenciAltCalismaGrubu.pdf</a:t>
            </a:r>
            <a:endParaRPr lang="tr-TR" sz="1400" dirty="0"/>
          </a:p>
          <a:p>
            <a:endParaRPr lang="tr-T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/>
          </a:p>
          <a:p>
            <a:endParaRPr lang="tr-TR" dirty="0"/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 rotWithShape="1">
          <a:blip r:embed="rId6"/>
          <a:srcRect l="33528" t="20310" r="32878" b="20425"/>
          <a:stretch/>
        </p:blipFill>
        <p:spPr>
          <a:xfrm>
            <a:off x="5964200" y="897574"/>
            <a:ext cx="5148648" cy="5109194"/>
          </a:xfrm>
          <a:prstGeom prst="rect">
            <a:avLst/>
          </a:prstGeom>
        </p:spPr>
      </p:pic>
      <p:sp>
        <p:nvSpPr>
          <p:cNvPr id="16" name="Footer Placeholder 3">
            <a:extLst>
              <a:ext uri="{FF2B5EF4-FFF2-40B4-BE49-F238E27FC236}">
                <a16:creationId xmlns:a16="http://schemas.microsoft.com/office/drawing/2014/main" xmlns="" id="{2491F757-DABE-4E82-BD06-3162B06BDB60}"/>
              </a:ext>
            </a:extLst>
          </p:cNvPr>
          <p:cNvSpPr txBox="1">
            <a:spLocks/>
          </p:cNvSpPr>
          <p:nvPr/>
        </p:nvSpPr>
        <p:spPr>
          <a:xfrm>
            <a:off x="3647090" y="6262874"/>
            <a:ext cx="7224110" cy="3273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1800" dirty="0">
                <a:solidFill>
                  <a:schemeClr val="bg1"/>
                </a:solidFill>
              </a:rPr>
              <a:t>Çukurova Üniversitesi Kalite Süreçleri</a:t>
            </a:r>
          </a:p>
        </p:txBody>
      </p:sp>
    </p:spTree>
    <p:extLst>
      <p:ext uri="{BB962C8B-B14F-4D97-AF65-F5344CB8AC3E}">
        <p14:creationId xmlns:p14="http://schemas.microsoft.com/office/powerpoint/2010/main" val="3672982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809</Words>
  <Application>Microsoft Office PowerPoint</Application>
  <PresentationFormat>Geniş ekran</PresentationFormat>
  <Paragraphs>218</Paragraphs>
  <Slides>15</Slides>
  <Notes>14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Corbel</vt:lpstr>
      <vt:lpstr>Open Sans</vt:lpstr>
      <vt:lpstr>Wingdings</vt:lpstr>
      <vt:lpstr>Office Teması</vt:lpstr>
      <vt:lpstr>ÇUKUROVA ÜNİVERSİTESİ KALİTE SÜREÇLERİ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Dinlediğiniz için teşekkürler…</vt:lpstr>
    </vt:vector>
  </TitlesOfParts>
  <Company>SilentAll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Nigar Y.BOZDOĞAN</dc:creator>
  <cp:lastModifiedBy>Nigar Y.BOZDOĞAN</cp:lastModifiedBy>
  <cp:revision>85</cp:revision>
  <dcterms:created xsi:type="dcterms:W3CDTF">2022-07-30T17:36:07Z</dcterms:created>
  <dcterms:modified xsi:type="dcterms:W3CDTF">2023-09-22T10:15:00Z</dcterms:modified>
</cp:coreProperties>
</file>