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63" r:id="rId4"/>
    <p:sldId id="259" r:id="rId5"/>
    <p:sldId id="258" r:id="rId6"/>
    <p:sldId id="260" r:id="rId7"/>
    <p:sldId id="261" r:id="rId8"/>
    <p:sldId id="262"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pwiaDCyvD4z9qAXIpfBosoeCv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8F340A-ADAB-45B7-B7FD-ED5B9429AC4A}">
  <a:tblStyle styleId="{6A8F340A-ADAB-45B7-B7FD-ED5B9429AC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043edb5f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28043edb5f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4966683"/>
            <a:ext cx="9144000" cy="700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tr-TR" sz="4400"/>
              <a:t>Ç.Ü. Yabancı Diller Yüksekokulu</a:t>
            </a:r>
            <a:endParaRPr/>
          </a:p>
        </p:txBody>
      </p:sp>
      <p:sp>
        <p:nvSpPr>
          <p:cNvPr id="89" name="Google Shape;89;p1"/>
          <p:cNvSpPr txBox="1">
            <a:spLocks noGrp="1"/>
          </p:cNvSpPr>
          <p:nvPr>
            <p:ph type="subTitle" idx="1"/>
          </p:nvPr>
        </p:nvSpPr>
        <p:spPr>
          <a:xfrm>
            <a:off x="1524000" y="5892104"/>
            <a:ext cx="9144000" cy="318195"/>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dk1"/>
              </a:buClr>
              <a:buSzPct val="100000"/>
              <a:buNone/>
            </a:pPr>
            <a:endParaRPr/>
          </a:p>
        </p:txBody>
      </p:sp>
      <p:sp>
        <p:nvSpPr>
          <p:cNvPr id="90" name="Google Shape;90;p1"/>
          <p:cNvSpPr txBox="1"/>
          <p:nvPr/>
        </p:nvSpPr>
        <p:spPr>
          <a:xfrm>
            <a:off x="1768605" y="6345015"/>
            <a:ext cx="1949189"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txBox="1"/>
          <p:nvPr/>
        </p:nvSpPr>
        <p:spPr>
          <a:xfrm>
            <a:off x="-1" y="6337398"/>
            <a:ext cx="1949189"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20/09/2023</a:t>
            </a:r>
            <a:endParaRPr/>
          </a:p>
        </p:txBody>
      </p:sp>
      <p:pic>
        <p:nvPicPr>
          <p:cNvPr id="92" name="Google Shape;92;p1" descr="Logo"/>
          <p:cNvPicPr preferRelativeResize="0"/>
          <p:nvPr/>
        </p:nvPicPr>
        <p:blipFill rotWithShape="1">
          <a:blip r:embed="rId4">
            <a:alphaModFix/>
          </a:blip>
          <a:srcRect/>
          <a:stretch/>
        </p:blipFill>
        <p:spPr>
          <a:xfrm>
            <a:off x="164510" y="2093479"/>
            <a:ext cx="1997940" cy="2042869"/>
          </a:xfrm>
          <a:prstGeom prst="rect">
            <a:avLst/>
          </a:prstGeom>
          <a:noFill/>
          <a:ln>
            <a:noFill/>
          </a:ln>
        </p:spPr>
      </p:pic>
      <p:sp>
        <p:nvSpPr>
          <p:cNvPr id="93" name="Google Shape;93;p1"/>
          <p:cNvSpPr txBox="1"/>
          <p:nvPr/>
        </p:nvSpPr>
        <p:spPr>
          <a:xfrm>
            <a:off x="4716757" y="6345015"/>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pic>
        <p:nvPicPr>
          <p:cNvPr id="94" name="Google Shape;94;p1"/>
          <p:cNvPicPr preferRelativeResize="0"/>
          <p:nvPr/>
        </p:nvPicPr>
        <p:blipFill rotWithShape="1">
          <a:blip r:embed="rId5">
            <a:alphaModFix/>
          </a:blip>
          <a:srcRect/>
          <a:stretch/>
        </p:blipFill>
        <p:spPr>
          <a:xfrm>
            <a:off x="8238120" y="1970957"/>
            <a:ext cx="4264029" cy="2529972"/>
          </a:xfrm>
          <a:prstGeom prst="rect">
            <a:avLst/>
          </a:prstGeom>
          <a:noFill/>
          <a:ln>
            <a:noFill/>
          </a:ln>
        </p:spPr>
      </p:pic>
      <p:pic>
        <p:nvPicPr>
          <p:cNvPr id="95" name="Google Shape;95;p1"/>
          <p:cNvPicPr preferRelativeResize="0"/>
          <p:nvPr/>
        </p:nvPicPr>
        <p:blipFill rotWithShape="1">
          <a:blip r:embed="rId6">
            <a:alphaModFix/>
          </a:blip>
          <a:srcRect/>
          <a:stretch/>
        </p:blipFill>
        <p:spPr>
          <a:xfrm>
            <a:off x="2730300" y="2369950"/>
            <a:ext cx="6111676" cy="2529975"/>
          </a:xfrm>
          <a:prstGeom prst="rect">
            <a:avLst/>
          </a:prstGeom>
          <a:noFill/>
          <a:ln>
            <a:noFill/>
          </a:ln>
        </p:spPr>
      </p:pic>
      <p:pic>
        <p:nvPicPr>
          <p:cNvPr id="96" name="Google Shape;96;p1"/>
          <p:cNvPicPr preferRelativeResize="0"/>
          <p:nvPr/>
        </p:nvPicPr>
        <p:blipFill rotWithShape="1">
          <a:blip r:embed="rId7">
            <a:alphaModFix/>
          </a:blip>
          <a:srcRect/>
          <a:stretch/>
        </p:blipFill>
        <p:spPr>
          <a:xfrm>
            <a:off x="9068520" y="6254154"/>
            <a:ext cx="2603218" cy="499915"/>
          </a:xfrm>
          <a:prstGeom prst="rect">
            <a:avLst/>
          </a:prstGeom>
          <a:noFill/>
          <a:ln>
            <a:noFill/>
          </a:ln>
        </p:spPr>
      </p:pic>
      <p:pic>
        <p:nvPicPr>
          <p:cNvPr id="97" name="Google Shape;97;p1"/>
          <p:cNvPicPr preferRelativeResize="0"/>
          <p:nvPr/>
        </p:nvPicPr>
        <p:blipFill>
          <a:blip r:embed="rId8">
            <a:alphaModFix/>
          </a:blip>
          <a:stretch>
            <a:fillRect/>
          </a:stretch>
        </p:blipFill>
        <p:spPr>
          <a:xfrm>
            <a:off x="3879625" y="141200"/>
            <a:ext cx="4048349" cy="2042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909221" y="168347"/>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dirty="0"/>
              <a:t>Çalışmalar*</a:t>
            </a:r>
            <a:endParaRPr dirty="0"/>
          </a:p>
        </p:txBody>
      </p:sp>
      <p:sp>
        <p:nvSpPr>
          <p:cNvPr id="169" name="Google Shape;169;p9"/>
          <p:cNvSpPr txBox="1">
            <a:spLocks noGrp="1"/>
          </p:cNvSpPr>
          <p:nvPr>
            <p:ph type="body" idx="1"/>
          </p:nvPr>
        </p:nvSpPr>
        <p:spPr>
          <a:xfrm>
            <a:off x="838200" y="990600"/>
            <a:ext cx="10515600" cy="5186363"/>
          </a:xfrm>
          <a:prstGeom prst="rect">
            <a:avLst/>
          </a:prstGeom>
          <a:noFill/>
          <a:ln>
            <a:noFill/>
          </a:ln>
        </p:spPr>
        <p:txBody>
          <a:bodyPr spcFirstLastPara="1" wrap="square" lIns="91425" tIns="45700" rIns="91425" bIns="45700" anchor="t" anchorCtr="0">
            <a:normAutofit fontScale="92500" lnSpcReduction="20000"/>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just" rtl="0">
              <a:lnSpc>
                <a:spcPct val="150000"/>
              </a:lnSpc>
              <a:spcBef>
                <a:spcPts val="1000"/>
              </a:spcBef>
              <a:spcAft>
                <a:spcPts val="0"/>
              </a:spcAft>
              <a:buClr>
                <a:schemeClr val="dk1"/>
              </a:buClr>
              <a:buSzPts val="2800"/>
              <a:buChar char="•"/>
            </a:pPr>
            <a:r>
              <a:rPr lang="tr-TR" dirty="0"/>
              <a:t>YADYO öğrenci ve öğretim elemanlarının hazırladıkları </a:t>
            </a:r>
            <a:r>
              <a:rPr lang="tr-TR" dirty="0" err="1"/>
              <a:t>SoFL</a:t>
            </a:r>
            <a:r>
              <a:rPr lang="tr-TR" dirty="0"/>
              <a:t> Online Dergisi yayın hayatına başlamıştır. Şu ana kadar 7 sayısı yayınlanan dergiye  yadyo.cu.edu.tr adresinden ulaşılabilmektedir.</a:t>
            </a:r>
            <a:endParaRPr dirty="0"/>
          </a:p>
          <a:p>
            <a:pPr marL="228600" lvl="0" indent="-228600" algn="just" rtl="0">
              <a:lnSpc>
                <a:spcPct val="150000"/>
              </a:lnSpc>
              <a:spcBef>
                <a:spcPts val="1000"/>
              </a:spcBef>
              <a:spcAft>
                <a:spcPts val="0"/>
              </a:spcAft>
              <a:buClr>
                <a:schemeClr val="dk1"/>
              </a:buClr>
              <a:buSzPts val="2800"/>
              <a:buChar char="•"/>
            </a:pPr>
            <a:endParaRPr lang="tr-TR" dirty="0"/>
          </a:p>
          <a:p>
            <a:pPr marL="228600" lvl="0" indent="-228600" algn="just" rtl="0">
              <a:lnSpc>
                <a:spcPct val="150000"/>
              </a:lnSpc>
              <a:spcBef>
                <a:spcPts val="1000"/>
              </a:spcBef>
              <a:spcAft>
                <a:spcPts val="0"/>
              </a:spcAft>
              <a:buClr>
                <a:schemeClr val="dk1"/>
              </a:buClr>
              <a:buSzPts val="2800"/>
              <a:buChar char="•"/>
            </a:pPr>
            <a:r>
              <a:rPr lang="tr-TR" dirty="0"/>
              <a:t> YADYO tarafından ikincisi düzenlenecek olan uluslararası ‘Herkes için Dil’ (</a:t>
            </a:r>
            <a:r>
              <a:rPr lang="tr-TR" dirty="0" err="1"/>
              <a:t>SoFL</a:t>
            </a:r>
            <a:r>
              <a:rPr lang="tr-TR" dirty="0"/>
              <a:t> First International Language-</a:t>
            </a:r>
            <a:r>
              <a:rPr lang="tr-TR" dirty="0" err="1"/>
              <a:t>For</a:t>
            </a:r>
            <a:r>
              <a:rPr lang="tr-TR" dirty="0"/>
              <a:t>-</a:t>
            </a:r>
            <a:r>
              <a:rPr lang="tr-TR" dirty="0" err="1"/>
              <a:t>All</a:t>
            </a:r>
            <a:r>
              <a:rPr lang="tr-TR" dirty="0"/>
              <a:t> Conference) kongresi 19-20 Ekim 2023 tarihlerinde Mithat </a:t>
            </a:r>
            <a:r>
              <a:rPr lang="tr-TR" dirty="0" err="1"/>
              <a:t>Özsan</a:t>
            </a:r>
            <a:r>
              <a:rPr lang="tr-TR" dirty="0"/>
              <a:t> Amfisinde gerçekleştirilecektir.</a:t>
            </a:r>
            <a:endParaRPr dirty="0"/>
          </a:p>
          <a:p>
            <a:pPr marL="228600" lvl="0" indent="-50800" algn="just"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tr-TR" dirty="0"/>
              <a:t>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70" name="Google Shape;170;p9"/>
          <p:cNvSpPr txBox="1">
            <a:spLocks noGrp="1"/>
          </p:cNvSpPr>
          <p:nvPr>
            <p:ph type="ftr" idx="11"/>
          </p:nvPr>
        </p:nvSpPr>
        <p:spPr>
          <a:xfrm>
            <a:off x="9541565" y="6337399"/>
            <a:ext cx="2599373" cy="3181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800">
                <a:solidFill>
                  <a:schemeClr val="lt1"/>
                </a:solidFill>
              </a:rPr>
              <a:t>yadyo.cu.edu.tr</a:t>
            </a:r>
            <a:endParaRPr/>
          </a:p>
        </p:txBody>
      </p:sp>
      <p:sp>
        <p:nvSpPr>
          <p:cNvPr id="171" name="Google Shape;171;p9"/>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323714" y="-1669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a:t>Etkinliklerimiz-Konuşma ve Drama Kulübü</a:t>
            </a:r>
            <a:endParaRPr/>
          </a:p>
        </p:txBody>
      </p:sp>
      <p:sp>
        <p:nvSpPr>
          <p:cNvPr id="177" name="Google Shape;1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pic>
        <p:nvPicPr>
          <p:cNvPr id="178" name="Google Shape;178;p10" descr="http://yadyo.cu.edu.tr/storage/posts/June2022/WhatsApp%20Image%202022-06-08%20at%2015.25.03.jpeg"/>
          <p:cNvPicPr preferRelativeResize="0">
            <a:picLocks noGrp="1"/>
          </p:cNvPicPr>
          <p:nvPr>
            <p:ph type="body" idx="1"/>
          </p:nvPr>
        </p:nvPicPr>
        <p:blipFill rotWithShape="1">
          <a:blip r:embed="rId3">
            <a:alphaModFix/>
          </a:blip>
          <a:srcRect/>
          <a:stretch/>
        </p:blipFill>
        <p:spPr>
          <a:xfrm>
            <a:off x="9436830" y="1158576"/>
            <a:ext cx="2804969" cy="2662912"/>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79" name="Google Shape;179;p10" descr="http://yadyo.cu.edu.tr/storage/posts/June2022/WhatsApp%20Image%202022-06-08%20at%2015.25.02%20(2).jpeg"/>
          <p:cNvPicPr preferRelativeResize="0"/>
          <p:nvPr/>
        </p:nvPicPr>
        <p:blipFill rotWithShape="1">
          <a:blip r:embed="rId4">
            <a:alphaModFix/>
          </a:blip>
          <a:srcRect/>
          <a:stretch/>
        </p:blipFill>
        <p:spPr>
          <a:xfrm>
            <a:off x="8153400" y="3303638"/>
            <a:ext cx="2886777" cy="2850682"/>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80" name="Google Shape;180;p10" descr="http://yadyo.cu.edu.tr/storage/posts/June2022/WhatsApp%20Image%202022-06-08%20at%2015.25.02.jpeg"/>
          <p:cNvPicPr preferRelativeResize="0"/>
          <p:nvPr/>
        </p:nvPicPr>
        <p:blipFill rotWithShape="1">
          <a:blip r:embed="rId5">
            <a:alphaModFix/>
          </a:blip>
          <a:srcRect/>
          <a:stretch/>
        </p:blipFill>
        <p:spPr>
          <a:xfrm>
            <a:off x="6726809" y="1309036"/>
            <a:ext cx="2869979" cy="2714482"/>
          </a:xfrm>
          <a:prstGeom prst="ellipse">
            <a:avLst/>
          </a:prstGeom>
          <a:noFill/>
          <a:ln w="63500" cap="rnd" cmpd="sng">
            <a:solidFill>
              <a:srgbClr val="333333"/>
            </a:solidFill>
            <a:prstDash val="solid"/>
            <a:round/>
            <a:headEnd type="none" w="sm" len="sm"/>
            <a:tailEnd type="none" w="sm" len="sm"/>
          </a:ln>
          <a:effectLst>
            <a:outerShdw blurRad="381000" dist="292100" dir="10800000" sx="-80000" sy="-18000" rotWithShape="0">
              <a:srgbClr val="000000">
                <a:alpha val="21960"/>
              </a:srgbClr>
            </a:outerShdw>
          </a:effectLst>
        </p:spPr>
      </p:pic>
      <p:sp>
        <p:nvSpPr>
          <p:cNvPr id="181" name="Google Shape;181;p10"/>
          <p:cNvSpPr txBox="1"/>
          <p:nvPr/>
        </p:nvSpPr>
        <p:spPr>
          <a:xfrm>
            <a:off x="347779" y="1161437"/>
            <a:ext cx="6266085" cy="466277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tr-TR" sz="2200" b="0" i="0" u="none" strike="noStrike" cap="none" dirty="0">
                <a:solidFill>
                  <a:srgbClr val="000000"/>
                </a:solidFill>
                <a:latin typeface="Calibri"/>
                <a:ea typeface="Calibri"/>
                <a:cs typeface="Calibri"/>
                <a:sym typeface="Calibri"/>
              </a:rPr>
              <a:t>Konuşma Kulübü, öğrencilerin hedef dilde konuşma ve dinlediğini anlama gibi dil </a:t>
            </a:r>
            <a:r>
              <a:rPr lang="tr-TR" sz="2200" b="0" i="0" u="none" strike="noStrike" cap="none" dirty="0" err="1">
                <a:solidFill>
                  <a:srgbClr val="000000"/>
                </a:solidFill>
                <a:latin typeface="Calibri"/>
                <a:ea typeface="Calibri"/>
                <a:cs typeface="Calibri"/>
                <a:sym typeface="Calibri"/>
              </a:rPr>
              <a:t>yeterliliklerini,iletişim</a:t>
            </a:r>
            <a:r>
              <a:rPr lang="tr-TR" sz="2200" b="0" i="0" u="none" strike="noStrike" cap="none" dirty="0">
                <a:solidFill>
                  <a:srgbClr val="000000"/>
                </a:solidFill>
                <a:latin typeface="Calibri"/>
                <a:ea typeface="Calibri"/>
                <a:cs typeface="Calibri"/>
                <a:sym typeface="Calibri"/>
              </a:rPr>
              <a:t> becerilerini  güncel olayları gözlemleyerek ve tartışarak geliştirmeyi hedeflemektedir. Her hafta belirli saatlerde gerçekleşen kulüpte, çeşitli konuşma aktivitelerine yer verilmektedir. Konuşma Kulübü, öğrencilerimiz için yabancı dilde akıcı konuşma yeteneğini geliştirmek, aynı zamanda kelime dağarcığını genişletmeyi amaçlamaktadır.</a:t>
            </a:r>
            <a:endParaRPr sz="2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11"/>
          <p:cNvSpPr txBox="1">
            <a:spLocks noGrp="1"/>
          </p:cNvSpPr>
          <p:nvPr>
            <p:ph type="ctrTitle"/>
          </p:nvPr>
        </p:nvSpPr>
        <p:spPr>
          <a:xfrm>
            <a:off x="1524000" y="5376258"/>
            <a:ext cx="9144000" cy="700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tr-TR" sz="4400" dirty="0"/>
              <a:t>Dinlediğiniz için teşekkür ederim…</a:t>
            </a:r>
            <a:endParaRPr dirty="0"/>
          </a:p>
        </p:txBody>
      </p:sp>
      <p:pic>
        <p:nvPicPr>
          <p:cNvPr id="187" name="Google Shape;187;p11"/>
          <p:cNvPicPr preferRelativeResize="0"/>
          <p:nvPr/>
        </p:nvPicPr>
        <p:blipFill rotWithShape="1">
          <a:blip r:embed="rId4">
            <a:alphaModFix/>
          </a:blip>
          <a:srcRect t="14745" b="18015"/>
          <a:stretch/>
        </p:blipFill>
        <p:spPr>
          <a:xfrm>
            <a:off x="0" y="0"/>
            <a:ext cx="12192000" cy="5123546"/>
          </a:xfrm>
          <a:prstGeom prst="rect">
            <a:avLst/>
          </a:prstGeom>
          <a:noFill/>
          <a:ln>
            <a:noFill/>
          </a:ln>
        </p:spPr>
      </p:pic>
      <p:sp>
        <p:nvSpPr>
          <p:cNvPr id="188" name="Google Shape;188;p11"/>
          <p:cNvSpPr txBox="1"/>
          <p:nvPr/>
        </p:nvSpPr>
        <p:spPr>
          <a:xfrm>
            <a:off x="-1" y="6337398"/>
            <a:ext cx="1949189"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20</a:t>
            </a:r>
            <a:r>
              <a:rPr lang="tr-TR" sz="1800" b="0" i="0" u="none" strike="noStrike" cap="none">
                <a:solidFill>
                  <a:schemeClr val="lt1"/>
                </a:solidFill>
                <a:latin typeface="Calibri"/>
                <a:ea typeface="Calibri"/>
                <a:cs typeface="Calibri"/>
                <a:sym typeface="Calibri"/>
              </a:rPr>
              <a:t>/0</a:t>
            </a:r>
            <a:r>
              <a:rPr lang="tr-TR" sz="1800">
                <a:solidFill>
                  <a:schemeClr val="lt1"/>
                </a:solidFill>
                <a:latin typeface="Calibri"/>
                <a:ea typeface="Calibri"/>
                <a:cs typeface="Calibri"/>
                <a:sym typeface="Calibri"/>
              </a:rPr>
              <a:t>9</a:t>
            </a:r>
            <a:r>
              <a:rPr lang="tr-TR" sz="1800" b="0" i="0" u="none" strike="noStrike" cap="none">
                <a:solidFill>
                  <a:schemeClr val="lt1"/>
                </a:solidFill>
                <a:latin typeface="Calibri"/>
                <a:ea typeface="Calibri"/>
                <a:cs typeface="Calibri"/>
                <a:sym typeface="Calibri"/>
              </a:rPr>
              <a:t>/202</a:t>
            </a:r>
            <a:r>
              <a:rPr lang="tr-TR" sz="1800">
                <a:solidFill>
                  <a:schemeClr val="lt1"/>
                </a:solidFill>
                <a:latin typeface="Calibri"/>
                <a:ea typeface="Calibri"/>
                <a:cs typeface="Calibri"/>
                <a:sym typeface="Calibri"/>
              </a:rPr>
              <a:t>3</a:t>
            </a:r>
            <a:endParaRPr/>
          </a:p>
        </p:txBody>
      </p:sp>
      <p:pic>
        <p:nvPicPr>
          <p:cNvPr id="189" name="Google Shape;189;p11" descr="Logo"/>
          <p:cNvPicPr preferRelativeResize="0"/>
          <p:nvPr/>
        </p:nvPicPr>
        <p:blipFill rotWithShape="1">
          <a:blip r:embed="rId5">
            <a:alphaModFix/>
          </a:blip>
          <a:srcRect/>
          <a:stretch/>
        </p:blipFill>
        <p:spPr>
          <a:xfrm>
            <a:off x="2875928" y="2991622"/>
            <a:ext cx="1907191" cy="1902294"/>
          </a:xfrm>
          <a:prstGeom prst="rect">
            <a:avLst/>
          </a:prstGeom>
          <a:noFill/>
          <a:ln>
            <a:noFill/>
          </a:ln>
        </p:spPr>
      </p:pic>
      <p:sp>
        <p:nvSpPr>
          <p:cNvPr id="190" name="Google Shape;190;p11"/>
          <p:cNvSpPr txBox="1"/>
          <p:nvPr/>
        </p:nvSpPr>
        <p:spPr>
          <a:xfrm>
            <a:off x="4419599" y="6337397"/>
            <a:ext cx="3872326"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11"/>
          <p:cNvSpPr txBox="1">
            <a:spLocks noGrp="1"/>
          </p:cNvSpPr>
          <p:nvPr>
            <p:ph type="ftr" idx="11"/>
          </p:nvPr>
        </p:nvSpPr>
        <p:spPr>
          <a:xfrm>
            <a:off x="9191699" y="6337397"/>
            <a:ext cx="2599373" cy="3181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800">
                <a:solidFill>
                  <a:schemeClr val="lt1"/>
                </a:solidFill>
              </a:rPr>
              <a:t>yadyo.cu.edu.tr</a:t>
            </a:r>
            <a:endParaRPr/>
          </a:p>
        </p:txBody>
      </p:sp>
      <p:pic>
        <p:nvPicPr>
          <p:cNvPr id="192" name="Google Shape;192;p11"/>
          <p:cNvPicPr preferRelativeResize="0"/>
          <p:nvPr/>
        </p:nvPicPr>
        <p:blipFill rotWithShape="1">
          <a:blip r:embed="rId6">
            <a:alphaModFix/>
          </a:blip>
          <a:srcRect/>
          <a:stretch/>
        </p:blipFill>
        <p:spPr>
          <a:xfrm>
            <a:off x="6234762" y="2991622"/>
            <a:ext cx="2432485" cy="19022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146051"/>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a:t>Amaç</a:t>
            </a:r>
            <a:endParaRPr/>
          </a:p>
        </p:txBody>
      </p:sp>
      <p:sp>
        <p:nvSpPr>
          <p:cNvPr id="103" name="Google Shape;103;p2"/>
          <p:cNvSpPr txBox="1">
            <a:spLocks noGrp="1"/>
          </p:cNvSpPr>
          <p:nvPr>
            <p:ph type="body" idx="1"/>
          </p:nvPr>
        </p:nvSpPr>
        <p:spPr>
          <a:xfrm>
            <a:off x="838200" y="949374"/>
            <a:ext cx="10515600" cy="5186363"/>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1000"/>
              </a:spcBef>
              <a:spcAft>
                <a:spcPts val="0"/>
              </a:spcAft>
              <a:buClr>
                <a:schemeClr val="dk1"/>
              </a:buClr>
              <a:buSzPts val="2800"/>
              <a:buChar char="•"/>
            </a:pPr>
            <a:r>
              <a:rPr lang="tr-TR" sz="2500" dirty="0"/>
              <a:t>Çukurova Üniversitesi Yabancı Diller Yüksekokulu  öğrencilerde öncelikle yabancı dilin eğitim-öğretim sürecindeki önemine ilişkin farkındalık yaratmayı amaçlamaktadır. YADYO, nitelikli bir yabancı dil eğitim programı yürüterek öğrencilerin, mesleki yaşamlarında, akademik çalışmalarını sürdürmede, hedef dilin iletişim aracı olarak kullanıldığı farklı çevrelerde kendilerini ifade edebilmelerine, yabancı dil bilgi ve becerilerini geliştirmelerine ve bağımsız olarak dil öğrenmelerine olanak sağlayacak stratejileri kazandırmayı hedeflemektedir.</a:t>
            </a:r>
            <a:endParaRPr sz="2500" dirty="0"/>
          </a:p>
        </p:txBody>
      </p:sp>
      <p:sp>
        <p:nvSpPr>
          <p:cNvPr id="104" name="Google Shape;104;p2"/>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pic>
        <p:nvPicPr>
          <p:cNvPr id="105" name="Google Shape;105;p2"/>
          <p:cNvPicPr preferRelativeResize="0"/>
          <p:nvPr/>
        </p:nvPicPr>
        <p:blipFill rotWithShape="1">
          <a:blip r:embed="rId3">
            <a:alphaModFix/>
          </a:blip>
          <a:srcRect/>
          <a:stretch/>
        </p:blipFill>
        <p:spPr>
          <a:xfrm>
            <a:off x="9388509" y="6275259"/>
            <a:ext cx="2603218" cy="4999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838200" y="82826"/>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a:t>Akademik Kadro</a:t>
            </a:r>
            <a:endParaRPr/>
          </a:p>
        </p:txBody>
      </p:sp>
      <p:sp>
        <p:nvSpPr>
          <p:cNvPr id="152" name="Google Shape;152;p7"/>
          <p:cNvSpPr txBox="1">
            <a:spLocks noGrp="1"/>
          </p:cNvSpPr>
          <p:nvPr>
            <p:ph type="body" idx="1"/>
          </p:nvPr>
        </p:nvSpPr>
        <p:spPr>
          <a:xfrm>
            <a:off x="838200" y="990600"/>
            <a:ext cx="10515600" cy="51863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l" rtl="0">
              <a:lnSpc>
                <a:spcPct val="150000"/>
              </a:lnSpc>
              <a:spcBef>
                <a:spcPts val="1000"/>
              </a:spcBef>
              <a:spcAft>
                <a:spcPts val="0"/>
              </a:spcAft>
              <a:buClr>
                <a:schemeClr val="dk1"/>
              </a:buClr>
              <a:buSzPts val="2800"/>
              <a:buChar char="•"/>
            </a:pPr>
            <a:r>
              <a:rPr lang="tr-TR" dirty="0"/>
              <a:t> YADYO, alanında uzman akademik kadrosuyla üniversitemize ve ülkemize katkı sunmaya devam etmektedir.</a:t>
            </a:r>
            <a:endParaRPr dirty="0"/>
          </a:p>
        </p:txBody>
      </p:sp>
      <p:sp>
        <p:nvSpPr>
          <p:cNvPr id="153" name="Google Shape;153;p7"/>
          <p:cNvSpPr txBox="1">
            <a:spLocks noGrp="1"/>
          </p:cNvSpPr>
          <p:nvPr>
            <p:ph type="ftr" idx="11"/>
          </p:nvPr>
        </p:nvSpPr>
        <p:spPr>
          <a:xfrm>
            <a:off x="9541565" y="6337399"/>
            <a:ext cx="2599373" cy="3181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800">
                <a:solidFill>
                  <a:schemeClr val="lt1"/>
                </a:solidFill>
              </a:rPr>
              <a:t>yadyo.cu.edu.tr</a:t>
            </a:r>
            <a:endParaRPr/>
          </a:p>
        </p:txBody>
      </p:sp>
      <p:sp>
        <p:nvSpPr>
          <p:cNvPr id="154" name="Google Shape;154;p7"/>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graphicFrame>
        <p:nvGraphicFramePr>
          <p:cNvPr id="155" name="Google Shape;155;p7"/>
          <p:cNvGraphicFramePr/>
          <p:nvPr>
            <p:extLst>
              <p:ext uri="{D42A27DB-BD31-4B8C-83A1-F6EECF244321}">
                <p14:modId xmlns:p14="http://schemas.microsoft.com/office/powerpoint/2010/main" val="4027460203"/>
              </p:ext>
            </p:extLst>
          </p:nvPr>
        </p:nvGraphicFramePr>
        <p:xfrm>
          <a:off x="1253765" y="3313041"/>
          <a:ext cx="9219414" cy="1828800"/>
        </p:xfrm>
        <a:graphic>
          <a:graphicData uri="http://schemas.openxmlformats.org/drawingml/2006/table">
            <a:tbl>
              <a:tblPr firstRow="1" bandRow="1">
                <a:noFill/>
                <a:tableStyleId>{6A8F340A-ADAB-45B7-B7FD-ED5B9429AC4A}</a:tableStyleId>
              </a:tblPr>
              <a:tblGrid>
                <a:gridCol w="1482014">
                  <a:extLst>
                    <a:ext uri="{9D8B030D-6E8A-4147-A177-3AD203B41FA5}">
                      <a16:colId xmlns:a16="http://schemas.microsoft.com/office/drawing/2014/main" val="20000"/>
                    </a:ext>
                  </a:extLst>
                </a:gridCol>
                <a:gridCol w="2426303">
                  <a:extLst>
                    <a:ext uri="{9D8B030D-6E8A-4147-A177-3AD203B41FA5}">
                      <a16:colId xmlns:a16="http://schemas.microsoft.com/office/drawing/2014/main" val="20001"/>
                    </a:ext>
                  </a:extLst>
                </a:gridCol>
                <a:gridCol w="2541383">
                  <a:extLst>
                    <a:ext uri="{9D8B030D-6E8A-4147-A177-3AD203B41FA5}">
                      <a16:colId xmlns:a16="http://schemas.microsoft.com/office/drawing/2014/main" val="20002"/>
                    </a:ext>
                  </a:extLst>
                </a:gridCol>
                <a:gridCol w="2769714">
                  <a:extLst>
                    <a:ext uri="{9D8B030D-6E8A-4147-A177-3AD203B41FA5}">
                      <a16:colId xmlns:a16="http://schemas.microsoft.com/office/drawing/2014/main" val="20003"/>
                    </a:ext>
                  </a:extLst>
                </a:gridCol>
              </a:tblGrid>
              <a:tr h="670875">
                <a:tc gridSpan="4">
                  <a:txBody>
                    <a:bodyPr/>
                    <a:lstStyle/>
                    <a:p>
                      <a:pPr marL="0" marR="0" lvl="0" indent="0" algn="ctr" rtl="0">
                        <a:spcBef>
                          <a:spcPts val="0"/>
                        </a:spcBef>
                        <a:spcAft>
                          <a:spcPts val="0"/>
                        </a:spcAft>
                        <a:buNone/>
                      </a:pPr>
                      <a:r>
                        <a:rPr lang="tr-TR" sz="1800" dirty="0"/>
                        <a:t>Toplam Öğretim Elemanı Sayısı: 63</a:t>
                      </a:r>
                      <a:endParaRPr dirty="0"/>
                    </a:p>
                  </a:txBody>
                  <a:tcPr marL="91450" marR="91450" marT="45725" marB="45725"/>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57925">
                <a:tc>
                  <a:txBody>
                    <a:bodyPr/>
                    <a:lstStyle/>
                    <a:p>
                      <a:pPr marL="0" marR="0" lvl="0" indent="0" algn="l" rtl="0">
                        <a:lnSpc>
                          <a:spcPct val="100000"/>
                        </a:lnSpc>
                        <a:spcBef>
                          <a:spcPts val="0"/>
                        </a:spcBef>
                        <a:spcAft>
                          <a:spcPts val="0"/>
                        </a:spcAft>
                        <a:buClr>
                          <a:schemeClr val="dk1"/>
                        </a:buClr>
                        <a:buSzPts val="1800"/>
                        <a:buFont typeface="Calibri"/>
                        <a:buNone/>
                      </a:pPr>
                      <a:r>
                        <a:rPr lang="tr-TR" sz="1800"/>
                        <a:t>1 Doçent</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tr-TR" sz="1800"/>
                        <a:t>2 Dr. Öğr. Üyesi</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tr-TR" sz="1800"/>
                        <a:t>21 Öğr. Gör. Dr.</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tr-TR" sz="1800" dirty="0"/>
                        <a:t>39 Öğr. Gör. </a:t>
                      </a:r>
                      <a:endParaRPr dirty="0"/>
                    </a:p>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838200" y="146051"/>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a:t>İşleyiş</a:t>
            </a:r>
            <a:endParaRPr/>
          </a:p>
        </p:txBody>
      </p:sp>
      <p:sp>
        <p:nvSpPr>
          <p:cNvPr id="119" name="Google Shape;119;p3"/>
          <p:cNvSpPr txBox="1">
            <a:spLocks noGrp="1"/>
          </p:cNvSpPr>
          <p:nvPr>
            <p:ph type="body" idx="1"/>
          </p:nvPr>
        </p:nvSpPr>
        <p:spPr>
          <a:xfrm>
            <a:off x="838200" y="990600"/>
            <a:ext cx="10515600" cy="51863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20" name="Google Shape;120;p3"/>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pic>
        <p:nvPicPr>
          <p:cNvPr id="121" name="Google Shape;121;p3"/>
          <p:cNvPicPr preferRelativeResize="0"/>
          <p:nvPr/>
        </p:nvPicPr>
        <p:blipFill rotWithShape="1">
          <a:blip r:embed="rId3">
            <a:alphaModFix/>
          </a:blip>
          <a:srcRect/>
          <a:stretch/>
        </p:blipFill>
        <p:spPr>
          <a:xfrm>
            <a:off x="9588782" y="6246226"/>
            <a:ext cx="2603218" cy="499915"/>
          </a:xfrm>
          <a:prstGeom prst="rect">
            <a:avLst/>
          </a:prstGeom>
          <a:noFill/>
          <a:ln>
            <a:noFill/>
          </a:ln>
        </p:spPr>
      </p:pic>
      <p:graphicFrame>
        <p:nvGraphicFramePr>
          <p:cNvPr id="122" name="Google Shape;122;p3"/>
          <p:cNvGraphicFramePr/>
          <p:nvPr>
            <p:extLst>
              <p:ext uri="{D42A27DB-BD31-4B8C-83A1-F6EECF244321}">
                <p14:modId xmlns:p14="http://schemas.microsoft.com/office/powerpoint/2010/main" val="1623169645"/>
              </p:ext>
            </p:extLst>
          </p:nvPr>
        </p:nvGraphicFramePr>
        <p:xfrm>
          <a:off x="997933" y="1227841"/>
          <a:ext cx="10650075" cy="4310000"/>
        </p:xfrm>
        <a:graphic>
          <a:graphicData uri="http://schemas.openxmlformats.org/drawingml/2006/table">
            <a:tbl>
              <a:tblPr firstRow="1" bandRow="1">
                <a:noFill/>
                <a:tableStyleId>{6A8F340A-ADAB-45B7-B7FD-ED5B9429AC4A}</a:tableStyleId>
              </a:tblPr>
              <a:tblGrid>
                <a:gridCol w="3047950">
                  <a:extLst>
                    <a:ext uri="{9D8B030D-6E8A-4147-A177-3AD203B41FA5}">
                      <a16:colId xmlns:a16="http://schemas.microsoft.com/office/drawing/2014/main" val="20000"/>
                    </a:ext>
                  </a:extLst>
                </a:gridCol>
                <a:gridCol w="3957474">
                  <a:extLst>
                    <a:ext uri="{9D8B030D-6E8A-4147-A177-3AD203B41FA5}">
                      <a16:colId xmlns:a16="http://schemas.microsoft.com/office/drawing/2014/main" val="20001"/>
                    </a:ext>
                  </a:extLst>
                </a:gridCol>
                <a:gridCol w="3644651">
                  <a:extLst>
                    <a:ext uri="{9D8B030D-6E8A-4147-A177-3AD203B41FA5}">
                      <a16:colId xmlns:a16="http://schemas.microsoft.com/office/drawing/2014/main" val="20002"/>
                    </a:ext>
                  </a:extLst>
                </a:gridCol>
              </a:tblGrid>
              <a:tr h="557000">
                <a:tc gridSpan="3">
                  <a:txBody>
                    <a:bodyPr/>
                    <a:lstStyle/>
                    <a:p>
                      <a:pPr marL="0" marR="0" lvl="0" indent="0" algn="ctr" rtl="0">
                        <a:spcBef>
                          <a:spcPts val="0"/>
                        </a:spcBef>
                        <a:spcAft>
                          <a:spcPts val="0"/>
                        </a:spcAft>
                        <a:buNone/>
                      </a:pPr>
                      <a:r>
                        <a:rPr lang="tr-TR" sz="1800" u="none" strike="noStrike" cap="none"/>
                        <a:t>ZORUNLU HAZIRLIK</a:t>
                      </a:r>
                      <a:endParaRPr/>
                    </a:p>
                  </a:txBody>
                  <a:tcPr marL="91450" marR="91450" marT="45725" marB="45725">
                    <a:solidFill>
                      <a:srgbClr val="54813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37425">
                <a:tc>
                  <a:txBody>
                    <a:bodyPr/>
                    <a:lstStyle/>
                    <a:p>
                      <a:pPr marL="0" marR="0" lvl="0" indent="0" algn="l" rtl="0">
                        <a:spcBef>
                          <a:spcPts val="0"/>
                        </a:spcBef>
                        <a:spcAft>
                          <a:spcPts val="0"/>
                        </a:spcAft>
                        <a:buNone/>
                      </a:pPr>
                      <a:r>
                        <a:rPr lang="tr-TR" sz="2000" b="1"/>
                        <a:t>Eğitim Fakültesi</a:t>
                      </a:r>
                      <a:endParaRPr sz="2000"/>
                    </a:p>
                  </a:txBody>
                  <a:tcPr marL="91450" marR="91450" marT="45725" marB="45725">
                    <a:solidFill>
                      <a:srgbClr val="A8D08C"/>
                    </a:solidFill>
                  </a:tcPr>
                </a:tc>
                <a:tc>
                  <a:txBody>
                    <a:bodyPr/>
                    <a:lstStyle/>
                    <a:p>
                      <a:pPr marL="0" marR="0" lvl="0" indent="0" algn="l" rtl="0">
                        <a:spcBef>
                          <a:spcPts val="0"/>
                        </a:spcBef>
                        <a:spcAft>
                          <a:spcPts val="0"/>
                        </a:spcAft>
                        <a:buNone/>
                      </a:pPr>
                      <a:r>
                        <a:rPr lang="tr-TR" sz="2000" b="1"/>
                        <a:t>İktisadi ve İdari Bil. Fak.</a:t>
                      </a:r>
                      <a:endParaRPr sz="2000"/>
                    </a:p>
                  </a:txBody>
                  <a:tcPr marL="91450" marR="91450" marT="45725" marB="45725">
                    <a:solidFill>
                      <a:srgbClr val="A8D08C"/>
                    </a:solidFill>
                  </a:tcPr>
                </a:tc>
                <a:tc>
                  <a:txBody>
                    <a:bodyPr/>
                    <a:lstStyle/>
                    <a:p>
                      <a:pPr marL="0" marR="0" lvl="0" indent="0" algn="l" rtl="0">
                        <a:spcBef>
                          <a:spcPts val="0"/>
                        </a:spcBef>
                        <a:spcAft>
                          <a:spcPts val="0"/>
                        </a:spcAft>
                        <a:buNone/>
                      </a:pPr>
                      <a:r>
                        <a:rPr lang="tr-TR" sz="2000" b="1"/>
                        <a:t>Mühendislik Fakültesi</a:t>
                      </a:r>
                      <a:endParaRPr sz="2000"/>
                    </a:p>
                  </a:txBody>
                  <a:tcPr marL="91450" marR="91450" marT="45725" marB="45725">
                    <a:solidFill>
                      <a:srgbClr val="A8D08C"/>
                    </a:solidFill>
                  </a:tcPr>
                </a:tc>
                <a:extLst>
                  <a:ext uri="{0D108BD9-81ED-4DB2-BD59-A6C34878D82A}">
                    <a16:rowId xmlns:a16="http://schemas.microsoft.com/office/drawing/2014/main" val="10001"/>
                  </a:ext>
                </a:extLst>
              </a:tr>
              <a:tr h="779575">
                <a:tc>
                  <a:txBody>
                    <a:bodyPr/>
                    <a:lstStyle/>
                    <a:p>
                      <a:pPr marL="0" marR="0" lvl="0" indent="0" algn="l" rtl="0">
                        <a:spcBef>
                          <a:spcPts val="0"/>
                        </a:spcBef>
                        <a:spcAft>
                          <a:spcPts val="0"/>
                        </a:spcAft>
                        <a:buNone/>
                      </a:pPr>
                      <a:r>
                        <a:rPr lang="tr-TR" sz="2000"/>
                        <a:t>İngilizce Öğretmenliği</a:t>
                      </a:r>
                      <a:endParaRPr sz="2000"/>
                    </a:p>
                  </a:txBody>
                  <a:tcPr marL="91450" marR="91450" marT="45725" marB="45725">
                    <a:solidFill>
                      <a:srgbClr val="92D050"/>
                    </a:solidFill>
                  </a:tcPr>
                </a:tc>
                <a:tc>
                  <a:txBody>
                    <a:bodyPr/>
                    <a:lstStyle/>
                    <a:p>
                      <a:pPr marL="0" marR="0" lvl="0" indent="0" algn="l" rtl="0">
                        <a:spcBef>
                          <a:spcPts val="0"/>
                        </a:spcBef>
                        <a:spcAft>
                          <a:spcPts val="0"/>
                        </a:spcAft>
                        <a:buNone/>
                      </a:pPr>
                      <a:r>
                        <a:rPr lang="tr-TR" sz="2000"/>
                        <a:t>Ekonometri</a:t>
                      </a:r>
                      <a:endParaRPr sz="2000"/>
                    </a:p>
                  </a:txBody>
                  <a:tcPr marL="91450" marR="91450" marT="45725" marB="45725">
                    <a:solidFill>
                      <a:srgbClr val="92D050"/>
                    </a:solidFill>
                  </a:tcPr>
                </a:tc>
                <a:tc>
                  <a:txBody>
                    <a:bodyPr/>
                    <a:lstStyle/>
                    <a:p>
                      <a:pPr marL="0" marR="0" lvl="0" indent="0" algn="l" rtl="0">
                        <a:spcBef>
                          <a:spcPts val="0"/>
                        </a:spcBef>
                        <a:spcAft>
                          <a:spcPts val="0"/>
                        </a:spcAft>
                        <a:buNone/>
                      </a:pPr>
                      <a:r>
                        <a:rPr lang="tr-TR" sz="2000"/>
                        <a:t>Bilgisayar Müh.</a:t>
                      </a:r>
                      <a:endParaRPr sz="2000"/>
                    </a:p>
                  </a:txBody>
                  <a:tcPr marL="91450" marR="91450" marT="45725" marB="45725">
                    <a:solidFill>
                      <a:srgbClr val="92D050"/>
                    </a:solidFill>
                  </a:tcPr>
                </a:tc>
                <a:extLst>
                  <a:ext uri="{0D108BD9-81ED-4DB2-BD59-A6C34878D82A}">
                    <a16:rowId xmlns:a16="http://schemas.microsoft.com/office/drawing/2014/main" val="10002"/>
                  </a:ext>
                </a:extLst>
              </a:tr>
              <a:tr h="779575">
                <a:tc>
                  <a:txBody>
                    <a:bodyPr/>
                    <a:lstStyle/>
                    <a:p>
                      <a:pPr marL="0" marR="0" lvl="0" indent="0" algn="l" rtl="0">
                        <a:spcBef>
                          <a:spcPts val="0"/>
                        </a:spcBef>
                        <a:spcAft>
                          <a:spcPts val="0"/>
                        </a:spcAft>
                        <a:buNone/>
                      </a:pPr>
                      <a:endParaRPr sz="2000"/>
                    </a:p>
                  </a:txBody>
                  <a:tcPr marL="91450" marR="91450" marT="45725" marB="45725">
                    <a:solidFill>
                      <a:srgbClr val="A8D08C"/>
                    </a:solidFill>
                  </a:tcPr>
                </a:tc>
                <a:tc>
                  <a:txBody>
                    <a:bodyPr/>
                    <a:lstStyle/>
                    <a:p>
                      <a:pPr marL="0" marR="0" lvl="0" indent="0" algn="l" rtl="0">
                        <a:spcBef>
                          <a:spcPts val="0"/>
                        </a:spcBef>
                        <a:spcAft>
                          <a:spcPts val="0"/>
                        </a:spcAft>
                        <a:buNone/>
                      </a:pPr>
                      <a:r>
                        <a:rPr lang="tr-TR" sz="2000" dirty="0"/>
                        <a:t>İktisat</a:t>
                      </a:r>
                      <a:endParaRPr sz="2000" dirty="0"/>
                    </a:p>
                  </a:txBody>
                  <a:tcPr marL="91450" marR="91450" marT="45725" marB="45725">
                    <a:solidFill>
                      <a:srgbClr val="A8D08C"/>
                    </a:solidFill>
                  </a:tcPr>
                </a:tc>
                <a:tc>
                  <a:txBody>
                    <a:bodyPr/>
                    <a:lstStyle/>
                    <a:p>
                      <a:pPr marL="0" marR="0" lvl="0" indent="0" algn="l" rtl="0">
                        <a:spcBef>
                          <a:spcPts val="0"/>
                        </a:spcBef>
                        <a:spcAft>
                          <a:spcPts val="0"/>
                        </a:spcAft>
                        <a:buNone/>
                      </a:pPr>
                      <a:r>
                        <a:rPr lang="tr-TR" sz="2000"/>
                        <a:t>Gıda Müh. (%30 İngilizce)</a:t>
                      </a:r>
                      <a:endParaRPr sz="2000"/>
                    </a:p>
                  </a:txBody>
                  <a:tcPr marL="91450" marR="91450" marT="45725" marB="45725">
                    <a:solidFill>
                      <a:srgbClr val="A8D08C"/>
                    </a:solidFill>
                  </a:tcPr>
                </a:tc>
                <a:extLst>
                  <a:ext uri="{0D108BD9-81ED-4DB2-BD59-A6C34878D82A}">
                    <a16:rowId xmlns:a16="http://schemas.microsoft.com/office/drawing/2014/main" val="10003"/>
                  </a:ext>
                </a:extLst>
              </a:tr>
              <a:tr h="776850">
                <a:tc>
                  <a:txBody>
                    <a:bodyPr/>
                    <a:lstStyle/>
                    <a:p>
                      <a:pPr marL="0" marR="0" lvl="0" indent="0" algn="l" rtl="0">
                        <a:spcBef>
                          <a:spcPts val="0"/>
                        </a:spcBef>
                        <a:spcAft>
                          <a:spcPts val="0"/>
                        </a:spcAft>
                        <a:buNone/>
                      </a:pPr>
                      <a:endParaRPr sz="2000"/>
                    </a:p>
                  </a:txBody>
                  <a:tcPr marL="91450" marR="91450" marT="45725" marB="45725">
                    <a:solidFill>
                      <a:srgbClr val="92D050"/>
                    </a:solidFill>
                  </a:tcPr>
                </a:tc>
                <a:tc>
                  <a:txBody>
                    <a:bodyPr/>
                    <a:lstStyle/>
                    <a:p>
                      <a:pPr marL="0" marR="0" lvl="0" indent="0" algn="l" rtl="0">
                        <a:spcBef>
                          <a:spcPts val="0"/>
                        </a:spcBef>
                        <a:spcAft>
                          <a:spcPts val="0"/>
                        </a:spcAft>
                        <a:buNone/>
                      </a:pPr>
                      <a:r>
                        <a:rPr lang="tr-TR" sz="2000"/>
                        <a:t>İşletme</a:t>
                      </a:r>
                      <a:endParaRPr sz="2000"/>
                    </a:p>
                  </a:txBody>
                  <a:tcPr marL="91450" marR="91450" marT="45725" marB="45725">
                    <a:solidFill>
                      <a:srgbClr val="92D050"/>
                    </a:solidFill>
                  </a:tcPr>
                </a:tc>
                <a:tc>
                  <a:txBody>
                    <a:bodyPr/>
                    <a:lstStyle/>
                    <a:p>
                      <a:pPr marL="0" marR="0" lvl="0" indent="0" algn="l" rtl="0">
                        <a:spcBef>
                          <a:spcPts val="0"/>
                        </a:spcBef>
                        <a:spcAft>
                          <a:spcPts val="0"/>
                        </a:spcAft>
                        <a:buNone/>
                      </a:pPr>
                      <a:r>
                        <a:rPr lang="tr-TR" sz="2000"/>
                        <a:t>Elektrik Elektronik Müh.</a:t>
                      </a:r>
                      <a:endParaRPr sz="2000"/>
                    </a:p>
                  </a:txBody>
                  <a:tcPr marL="91450" marR="91450" marT="45725" marB="45725">
                    <a:solidFill>
                      <a:srgbClr val="92D050"/>
                    </a:solidFill>
                  </a:tcPr>
                </a:tc>
                <a:extLst>
                  <a:ext uri="{0D108BD9-81ED-4DB2-BD59-A6C34878D82A}">
                    <a16:rowId xmlns:a16="http://schemas.microsoft.com/office/drawing/2014/main" val="10004"/>
                  </a:ext>
                </a:extLst>
              </a:tr>
              <a:tr h="779575">
                <a:tc>
                  <a:txBody>
                    <a:bodyPr/>
                    <a:lstStyle/>
                    <a:p>
                      <a:pPr marL="0" marR="0" lvl="0" indent="0" algn="l" rtl="0">
                        <a:spcBef>
                          <a:spcPts val="0"/>
                        </a:spcBef>
                        <a:spcAft>
                          <a:spcPts val="0"/>
                        </a:spcAft>
                        <a:buNone/>
                      </a:pPr>
                      <a:endParaRPr sz="2000"/>
                    </a:p>
                  </a:txBody>
                  <a:tcPr marL="91450" marR="91450" marT="45725" marB="45725">
                    <a:solidFill>
                      <a:srgbClr val="A8D08C"/>
                    </a:solidFill>
                  </a:tcPr>
                </a:tc>
                <a:tc>
                  <a:txBody>
                    <a:bodyPr/>
                    <a:lstStyle/>
                    <a:p>
                      <a:pPr marL="0" marR="0" lvl="0" indent="0" algn="l" rtl="0">
                        <a:spcBef>
                          <a:spcPts val="0"/>
                        </a:spcBef>
                        <a:spcAft>
                          <a:spcPts val="0"/>
                        </a:spcAft>
                        <a:buNone/>
                      </a:pPr>
                      <a:r>
                        <a:rPr lang="tr-TR" sz="2000"/>
                        <a:t>Siyaset Bilimi ve Uluslararası İlişkiler</a:t>
                      </a:r>
                      <a:endParaRPr sz="2000"/>
                    </a:p>
                  </a:txBody>
                  <a:tcPr marL="91450" marR="91450" marT="45725" marB="45725">
                    <a:solidFill>
                      <a:srgbClr val="A8D08C"/>
                    </a:solidFill>
                  </a:tcPr>
                </a:tc>
                <a:tc>
                  <a:txBody>
                    <a:bodyPr/>
                    <a:lstStyle/>
                    <a:p>
                      <a:pPr marL="0" marR="0" lvl="0" indent="0" algn="l" rtl="0">
                        <a:spcBef>
                          <a:spcPts val="0"/>
                        </a:spcBef>
                        <a:spcAft>
                          <a:spcPts val="0"/>
                        </a:spcAft>
                        <a:buNone/>
                      </a:pPr>
                      <a:r>
                        <a:rPr lang="tr-TR" sz="2000" dirty="0"/>
                        <a:t>Makine Müh.</a:t>
                      </a:r>
                      <a:endParaRPr sz="2000" dirty="0"/>
                    </a:p>
                  </a:txBody>
                  <a:tcPr marL="91450" marR="91450" marT="45725" marB="45725">
                    <a:solidFill>
                      <a:srgbClr val="A8D08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8043edb5f8_1_0"/>
          <p:cNvSpPr txBox="1">
            <a:spLocks noGrp="1"/>
          </p:cNvSpPr>
          <p:nvPr>
            <p:ph type="title"/>
          </p:nvPr>
        </p:nvSpPr>
        <p:spPr>
          <a:xfrm>
            <a:off x="838200" y="146051"/>
            <a:ext cx="10515600" cy="601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a:t>İşleyiş</a:t>
            </a:r>
            <a:endParaRPr/>
          </a:p>
        </p:txBody>
      </p:sp>
      <p:sp>
        <p:nvSpPr>
          <p:cNvPr id="111" name="Google Shape;111;g28043edb5f8_1_0"/>
          <p:cNvSpPr txBox="1">
            <a:spLocks noGrp="1"/>
          </p:cNvSpPr>
          <p:nvPr>
            <p:ph type="body" idx="1"/>
          </p:nvPr>
        </p:nvSpPr>
        <p:spPr>
          <a:xfrm>
            <a:off x="838200" y="990600"/>
            <a:ext cx="10515600" cy="51864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lang="tr-TR" dirty="0"/>
          </a:p>
          <a:p>
            <a:pPr marL="228600" lvl="0" indent="-50800" algn="l" rtl="0">
              <a:lnSpc>
                <a:spcPct val="90000"/>
              </a:lnSpc>
              <a:spcBef>
                <a:spcPts val="0"/>
              </a:spcBef>
              <a:spcAft>
                <a:spcPts val="0"/>
              </a:spcAft>
              <a:buClr>
                <a:schemeClr val="dk1"/>
              </a:buClr>
              <a:buSzPts val="2800"/>
              <a:buNone/>
            </a:pPr>
            <a:endParaRPr lang="tr-TR" dirty="0"/>
          </a:p>
          <a:p>
            <a:pPr marL="228600" lvl="0" indent="-228600" algn="just" rtl="0">
              <a:lnSpc>
                <a:spcPct val="150000"/>
              </a:lnSpc>
              <a:spcBef>
                <a:spcPts val="1000"/>
              </a:spcBef>
              <a:spcAft>
                <a:spcPts val="0"/>
              </a:spcAft>
              <a:buClr>
                <a:schemeClr val="dk1"/>
              </a:buClr>
              <a:buSzPts val="2800"/>
              <a:buChar char="•"/>
            </a:pPr>
            <a:r>
              <a:rPr lang="tr-TR" sz="2500" dirty="0"/>
              <a:t>Çukurova Üniversitesi Yabancı Diller Yüksekokulunda Zorunlu İngilizce Hazırlık eğitimi verilmektedir. Eğitim Fakültesi İngilizce Öğretmenliği bölümünün dışında kalan zorunlu hazırlık programları (Almanca Öğretmenliği, Fransızca Öğretmenliği) Eğitim Fakültesi bünyesinde verilmektedir. Aynı şekilde Zorunlu Arapça Hazırlık Eğitimi İlahiyat Fakültesi tarafından verilmektedir.</a:t>
            </a:r>
            <a:endParaRPr sz="2500" dirty="0"/>
          </a:p>
          <a:p>
            <a:pPr marL="0" lvl="0" indent="0" algn="just" rtl="0">
              <a:lnSpc>
                <a:spcPct val="90000"/>
              </a:lnSpc>
              <a:spcBef>
                <a:spcPts val="1000"/>
              </a:spcBef>
              <a:spcAft>
                <a:spcPts val="0"/>
              </a:spcAft>
              <a:buNone/>
            </a:pPr>
            <a:endParaRPr dirty="0"/>
          </a:p>
          <a:p>
            <a:pPr marL="0" lvl="0" indent="0" algn="just" rtl="0">
              <a:lnSpc>
                <a:spcPct val="90000"/>
              </a:lnSpc>
              <a:spcBef>
                <a:spcPts val="1000"/>
              </a:spcBef>
              <a:spcAft>
                <a:spcPts val="0"/>
              </a:spcAft>
              <a:buNone/>
            </a:pPr>
            <a:endParaRPr dirty="0"/>
          </a:p>
        </p:txBody>
      </p:sp>
      <p:sp>
        <p:nvSpPr>
          <p:cNvPr id="112" name="Google Shape;112;g28043edb5f8_1_0"/>
          <p:cNvSpPr txBox="1"/>
          <p:nvPr/>
        </p:nvSpPr>
        <p:spPr>
          <a:xfrm>
            <a:off x="5831333" y="6337398"/>
            <a:ext cx="3352800" cy="318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pic>
        <p:nvPicPr>
          <p:cNvPr id="113" name="Google Shape;113;g28043edb5f8_1_0"/>
          <p:cNvPicPr preferRelativeResize="0"/>
          <p:nvPr/>
        </p:nvPicPr>
        <p:blipFill rotWithShape="1">
          <a:blip r:embed="rId3">
            <a:alphaModFix/>
          </a:blip>
          <a:srcRect/>
          <a:stretch/>
        </p:blipFill>
        <p:spPr>
          <a:xfrm>
            <a:off x="9388509" y="6275259"/>
            <a:ext cx="2603218" cy="4999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838200" y="146051"/>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a:t>İşleyiş</a:t>
            </a:r>
            <a:endParaRPr/>
          </a:p>
        </p:txBody>
      </p:sp>
      <p:sp>
        <p:nvSpPr>
          <p:cNvPr id="128" name="Google Shape;128;p4"/>
          <p:cNvSpPr txBox="1">
            <a:spLocks noGrp="1"/>
          </p:cNvSpPr>
          <p:nvPr>
            <p:ph type="body" idx="1"/>
          </p:nvPr>
        </p:nvSpPr>
        <p:spPr>
          <a:xfrm>
            <a:off x="838200" y="990600"/>
            <a:ext cx="10515600" cy="5186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150000"/>
              </a:lnSpc>
              <a:spcBef>
                <a:spcPts val="0"/>
              </a:spcBef>
              <a:spcAft>
                <a:spcPts val="0"/>
              </a:spcAft>
              <a:buClr>
                <a:schemeClr val="dk1"/>
              </a:buClr>
              <a:buSzPts val="2800"/>
              <a:buChar char="•"/>
            </a:pPr>
            <a:r>
              <a:rPr lang="tr-TR" sz="2400" dirty="0"/>
              <a:t>Her akademik yılın başında Çukurova Üniversitesine bağlı tamamen İngilizce eğitim yapan programlar ile zorunlu ve seçmeli derslerin en az %30’unun İngilizce yapıldığı lisans programlarına yeni kayıt yaptıran öğrenciler İngilizce Düzey Belirleme Sınavına girmelidirler.</a:t>
            </a:r>
            <a:endParaRPr sz="2400" dirty="0"/>
          </a:p>
          <a:p>
            <a:pPr marL="228600" lvl="0" indent="-228600" algn="just" rtl="0">
              <a:lnSpc>
                <a:spcPct val="150000"/>
              </a:lnSpc>
              <a:spcBef>
                <a:spcPts val="1000"/>
              </a:spcBef>
              <a:spcAft>
                <a:spcPts val="0"/>
              </a:spcAft>
              <a:buClr>
                <a:schemeClr val="dk1"/>
              </a:buClr>
              <a:buSzPts val="2800"/>
              <a:buChar char="•"/>
            </a:pPr>
            <a:r>
              <a:rPr lang="tr-TR" sz="2400" dirty="0"/>
              <a:t>05 Eylül 2023 tarihinde yapılacak olan Düzey belirleme sınavından 100  tam puan üzerinden en az 50 puan alan öğrenciler İngilizce Yeterlik sınavına girmişlerdir.</a:t>
            </a:r>
            <a:endParaRPr sz="2400" dirty="0"/>
          </a:p>
          <a:p>
            <a:pPr marL="228600" lvl="0" indent="-228600" algn="just" rtl="0">
              <a:lnSpc>
                <a:spcPct val="150000"/>
              </a:lnSpc>
              <a:spcBef>
                <a:spcPts val="1000"/>
              </a:spcBef>
              <a:spcAft>
                <a:spcPts val="0"/>
              </a:spcAft>
              <a:buClr>
                <a:schemeClr val="dk1"/>
              </a:buClr>
              <a:buSzPts val="2800"/>
              <a:buChar char="•"/>
            </a:pPr>
            <a:r>
              <a:rPr lang="tr-TR" sz="2400" dirty="0"/>
              <a:t>07-08 Eylül 2023 tarihinde yapılan YADYO İngilizce Yeterlik sınavından İngilizce Öğretmenliği öğrencileri için 80 ve üzeri diğer zorunlu hazırlık öğrencileri için  60  ve üzeri puan alan veya yönergemizdeki muafiyet koşullarını sağlayan öğrenciler bölümlerine geçmeye hak kazanmışlardır.</a:t>
            </a:r>
            <a:endParaRPr sz="2400"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29" name="Google Shape;129;p4"/>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pic>
        <p:nvPicPr>
          <p:cNvPr id="130" name="Google Shape;130;p4"/>
          <p:cNvPicPr preferRelativeResize="0"/>
          <p:nvPr/>
        </p:nvPicPr>
        <p:blipFill rotWithShape="1">
          <a:blip r:embed="rId3">
            <a:alphaModFix/>
          </a:blip>
          <a:srcRect/>
          <a:stretch/>
        </p:blipFill>
        <p:spPr>
          <a:xfrm>
            <a:off x="9588782" y="6246226"/>
            <a:ext cx="2603218" cy="4999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909221" y="168347"/>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a:t>İşleyiş</a:t>
            </a:r>
            <a:endParaRPr/>
          </a:p>
        </p:txBody>
      </p:sp>
      <p:sp>
        <p:nvSpPr>
          <p:cNvPr id="136" name="Google Shape;136;p5"/>
          <p:cNvSpPr txBox="1">
            <a:spLocks noGrp="1"/>
          </p:cNvSpPr>
          <p:nvPr>
            <p:ph type="body" idx="1"/>
          </p:nvPr>
        </p:nvSpPr>
        <p:spPr>
          <a:xfrm>
            <a:off x="838200" y="990600"/>
            <a:ext cx="10515600" cy="5186363"/>
          </a:xfrm>
          <a:prstGeom prst="rect">
            <a:avLst/>
          </a:prstGeom>
          <a:noFill/>
          <a:ln>
            <a:noFill/>
          </a:ln>
        </p:spPr>
        <p:txBody>
          <a:bodyPr spcFirstLastPara="1" wrap="square" lIns="91425" tIns="45700" rIns="91425" bIns="45700" anchor="t" anchorCtr="0">
            <a:normAutofit fontScale="40000" lnSpcReduction="20000"/>
          </a:bodyPr>
          <a:lstStyle/>
          <a:p>
            <a:pPr marL="228600" lvl="0" indent="-50800" algn="l" rtl="0">
              <a:lnSpc>
                <a:spcPct val="90000"/>
              </a:lnSpc>
              <a:spcBef>
                <a:spcPts val="0"/>
              </a:spcBef>
              <a:spcAft>
                <a:spcPts val="0"/>
              </a:spcAft>
              <a:buClr>
                <a:schemeClr val="dk1"/>
              </a:buClr>
              <a:buSzPct val="100000"/>
              <a:buNone/>
            </a:pPr>
            <a:endParaRPr dirty="0"/>
          </a:p>
          <a:p>
            <a:pPr marL="228600" lvl="0" indent="-201729" algn="just" rtl="0">
              <a:lnSpc>
                <a:spcPct val="150000"/>
              </a:lnSpc>
              <a:spcBef>
                <a:spcPts val="1000"/>
              </a:spcBef>
              <a:spcAft>
                <a:spcPts val="0"/>
              </a:spcAft>
              <a:buClr>
                <a:schemeClr val="dk1"/>
              </a:buClr>
              <a:buSzPct val="100000"/>
              <a:buChar char="•"/>
            </a:pPr>
            <a:r>
              <a:rPr lang="tr-TR" sz="6300" dirty="0"/>
              <a:t>YADYO Yabancı Dil Hazırlık Programında, Avrupa Konseyinin “Ortak Avrupa Dil Referans Çerçevesi” ölçütlerinde tüm seviyelerde haftalık en az 20 saat yoğun yabancı dil eğitimi verilmektedir.</a:t>
            </a:r>
            <a:endParaRPr sz="6300" dirty="0"/>
          </a:p>
          <a:p>
            <a:pPr marL="228600" lvl="0" indent="-265229" algn="just" rtl="0">
              <a:lnSpc>
                <a:spcPct val="150000"/>
              </a:lnSpc>
              <a:spcBef>
                <a:spcPts val="1000"/>
              </a:spcBef>
              <a:spcAft>
                <a:spcPts val="0"/>
              </a:spcAft>
              <a:buSzPct val="100000"/>
              <a:buChar char="•"/>
            </a:pPr>
            <a:r>
              <a:rPr lang="tr-TR" sz="6300" dirty="0" err="1"/>
              <a:t>YADYO’da</a:t>
            </a:r>
            <a:r>
              <a:rPr lang="tr-TR" sz="6300" dirty="0"/>
              <a:t> dersler 30 derslikte ses ve görüntü aktarabilen projeksiyon cihazlarıyla kitapların dijital içeriklerinden yararlanılarak yapılmaktadır.</a:t>
            </a:r>
            <a:endParaRPr sz="6300" dirty="0"/>
          </a:p>
          <a:p>
            <a:pPr marL="228600" lvl="0" indent="-201729" algn="just" rtl="0">
              <a:lnSpc>
                <a:spcPct val="150000"/>
              </a:lnSpc>
              <a:spcBef>
                <a:spcPts val="1000"/>
              </a:spcBef>
              <a:spcAft>
                <a:spcPts val="0"/>
              </a:spcAft>
              <a:buClr>
                <a:schemeClr val="dk1"/>
              </a:buClr>
              <a:buSzPct val="100000"/>
              <a:buChar char="•"/>
            </a:pPr>
            <a:r>
              <a:rPr lang="tr-TR" sz="6300" dirty="0"/>
              <a:t>Zorunlu hazırlık yükümlülüğü olan öğrencilerin 2 yıl içerisinde muafiyet koşullarından birini yerine getirerek veya YADYO İngilizce Yeterlik Sınavını geçerek bölümlerine geçmeleri gerekmektedir.</a:t>
            </a:r>
            <a:endParaRPr sz="6300" dirty="0"/>
          </a:p>
          <a:p>
            <a:pPr marL="228600" lvl="0" indent="-50800" algn="just" rtl="0">
              <a:lnSpc>
                <a:spcPct val="90000"/>
              </a:lnSpc>
              <a:spcBef>
                <a:spcPts val="1000"/>
              </a:spcBef>
              <a:spcAft>
                <a:spcPts val="0"/>
              </a:spcAft>
              <a:buClr>
                <a:schemeClr val="dk1"/>
              </a:buClr>
              <a:buSzPct val="100000"/>
              <a:buNone/>
            </a:pPr>
            <a:endParaRPr dirty="0"/>
          </a:p>
          <a:p>
            <a:pPr marL="228600" lvl="0" indent="-50800" algn="just"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137" name="Google Shape;137;p5"/>
          <p:cNvSpPr txBox="1">
            <a:spLocks noGrp="1"/>
          </p:cNvSpPr>
          <p:nvPr>
            <p:ph type="ftr" idx="11"/>
          </p:nvPr>
        </p:nvSpPr>
        <p:spPr>
          <a:xfrm>
            <a:off x="9541565" y="6337399"/>
            <a:ext cx="2599373" cy="3181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800">
                <a:solidFill>
                  <a:schemeClr val="lt1"/>
                </a:solidFill>
              </a:rPr>
              <a:t>yadyo.cu.edu.tr</a:t>
            </a:r>
            <a:endParaRPr/>
          </a:p>
        </p:txBody>
      </p:sp>
      <p:sp>
        <p:nvSpPr>
          <p:cNvPr id="138" name="Google Shape;138;p5"/>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38200" y="146051"/>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dirty="0"/>
              <a:t>İşleyiş*</a:t>
            </a:r>
            <a:endParaRPr dirty="0"/>
          </a:p>
        </p:txBody>
      </p:sp>
      <p:sp>
        <p:nvSpPr>
          <p:cNvPr id="144" name="Google Shape;144;p6"/>
          <p:cNvSpPr txBox="1">
            <a:spLocks noGrp="1"/>
          </p:cNvSpPr>
          <p:nvPr>
            <p:ph type="body" idx="1"/>
          </p:nvPr>
        </p:nvSpPr>
        <p:spPr>
          <a:xfrm>
            <a:off x="838200" y="990600"/>
            <a:ext cx="10773792" cy="5186363"/>
          </a:xfrm>
          <a:prstGeom prst="rect">
            <a:avLst/>
          </a:prstGeom>
          <a:noFill/>
          <a:ln>
            <a:noFill/>
          </a:ln>
        </p:spPr>
        <p:txBody>
          <a:bodyPr spcFirstLastPara="1" wrap="square" lIns="91425" tIns="45700" rIns="91425" bIns="45700" anchor="t" anchorCtr="0">
            <a:normAutofit fontScale="70000" lnSpcReduction="20000"/>
          </a:bodyPr>
          <a:lstStyle/>
          <a:p>
            <a:pPr marL="228600" lvl="0" indent="-50800" algn="just" rtl="0">
              <a:lnSpc>
                <a:spcPct val="90000"/>
              </a:lnSpc>
              <a:spcBef>
                <a:spcPts val="0"/>
              </a:spcBef>
              <a:spcAft>
                <a:spcPts val="0"/>
              </a:spcAft>
              <a:buClr>
                <a:schemeClr val="dk1"/>
              </a:buClr>
              <a:buSzPct val="100000"/>
              <a:buNone/>
            </a:pPr>
            <a:endParaRPr dirty="0"/>
          </a:p>
          <a:p>
            <a:pPr marL="228600" marR="0" lvl="0" indent="-197643" algn="just" rtl="0">
              <a:lnSpc>
                <a:spcPct val="150000"/>
              </a:lnSpc>
              <a:spcBef>
                <a:spcPts val="1000"/>
              </a:spcBef>
              <a:spcAft>
                <a:spcPts val="0"/>
              </a:spcAft>
              <a:buSzPct val="100000"/>
              <a:buChar char="•"/>
            </a:pPr>
            <a:r>
              <a:rPr lang="tr-TR" sz="3700" dirty="0"/>
              <a:t>YADYO yoğun yabancı dil eğitimi içeren Hazırlık programının yanı sıra Fakülte ve Yüksekokulların Ortak Zorunlu Yabancı Dil derslerini(UIN 101-102) de yürütmektedir. </a:t>
            </a:r>
            <a:r>
              <a:rPr lang="tr-TR" sz="3700" b="1" dirty="0"/>
              <a:t>Ortak Zorunlu Yabancı Dil Muafiyet Sınavı 18 Ekim 2023 tarihinde yapılacaktır</a:t>
            </a:r>
            <a:r>
              <a:rPr lang="tr-TR" sz="3700" dirty="0"/>
              <a:t>. Sınava girmek isteyen öğrenciler kayıtlarını ÇÜBİS üzerinden yapacaklardır. 50 sorudan oluşan çoktan seçmeli </a:t>
            </a:r>
            <a:r>
              <a:rPr lang="tr-TR" sz="3700"/>
              <a:t>sınav A2 </a:t>
            </a:r>
            <a:r>
              <a:rPr lang="tr-TR" sz="3700" dirty="0"/>
              <a:t>düzeyinde olup CC ve üzeri not alan öğrenciler başarılı sayılacaklardır. Sınava kayıt yaptırmayan öğrenciler sınava giremeyeceklerdir. Öğrenciler muafiyet sınav sonucunu aynı şekilde ÇÜBİS üzerinden öğreneceklerdir. </a:t>
            </a:r>
            <a:endParaRPr sz="3700" dirty="0"/>
          </a:p>
          <a:p>
            <a:pPr marL="228600" lvl="0" indent="0" algn="just" rtl="0">
              <a:lnSpc>
                <a:spcPct val="90000"/>
              </a:lnSpc>
              <a:spcBef>
                <a:spcPts val="1000"/>
              </a:spcBef>
              <a:spcAft>
                <a:spcPts val="0"/>
              </a:spcAft>
              <a:buNone/>
            </a:pPr>
            <a:endParaRPr dirty="0"/>
          </a:p>
          <a:p>
            <a:pPr marL="228600" lvl="0" indent="-50800" algn="just"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145" name="Google Shape;145;p6"/>
          <p:cNvSpPr txBox="1">
            <a:spLocks noGrp="1"/>
          </p:cNvSpPr>
          <p:nvPr>
            <p:ph type="ftr" idx="11"/>
          </p:nvPr>
        </p:nvSpPr>
        <p:spPr>
          <a:xfrm>
            <a:off x="9541565" y="6337399"/>
            <a:ext cx="2599373" cy="3181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800">
                <a:solidFill>
                  <a:schemeClr val="lt1"/>
                </a:solidFill>
              </a:rPr>
              <a:t>yadyo.cu.edu.tr</a:t>
            </a:r>
            <a:endParaRPr/>
          </a:p>
        </p:txBody>
      </p:sp>
      <p:sp>
        <p:nvSpPr>
          <p:cNvPr id="146" name="Google Shape;146;p6"/>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909221" y="168347"/>
            <a:ext cx="10515600" cy="601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tr-TR" dirty="0"/>
              <a:t>Çalışmalar *</a:t>
            </a:r>
            <a:endParaRPr dirty="0"/>
          </a:p>
        </p:txBody>
      </p:sp>
      <p:sp>
        <p:nvSpPr>
          <p:cNvPr id="161" name="Google Shape;161;p8"/>
          <p:cNvSpPr txBox="1">
            <a:spLocks noGrp="1"/>
          </p:cNvSpPr>
          <p:nvPr>
            <p:ph type="body" idx="1"/>
          </p:nvPr>
        </p:nvSpPr>
        <p:spPr>
          <a:xfrm>
            <a:off x="838200" y="990600"/>
            <a:ext cx="10515600" cy="5186363"/>
          </a:xfrm>
          <a:prstGeom prst="rect">
            <a:avLst/>
          </a:prstGeom>
          <a:noFill/>
          <a:ln>
            <a:noFill/>
          </a:ln>
        </p:spPr>
        <p:txBody>
          <a:bodyPr spcFirstLastPara="1" wrap="square" lIns="91425" tIns="45700" rIns="91425" bIns="45700" anchor="t" anchorCtr="0">
            <a:normAutofit fontScale="92500" lnSpcReduction="10000"/>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just" rtl="0">
              <a:lnSpc>
                <a:spcPct val="150000"/>
              </a:lnSpc>
              <a:spcBef>
                <a:spcPts val="1000"/>
              </a:spcBef>
              <a:spcAft>
                <a:spcPts val="0"/>
              </a:spcAft>
              <a:buClr>
                <a:schemeClr val="dk1"/>
              </a:buClr>
              <a:buSzPts val="2800"/>
              <a:buChar char="•"/>
            </a:pPr>
            <a:r>
              <a:rPr lang="tr-TR" dirty="0"/>
              <a:t>YADYO, üniversitemizin ERASMUS İngilizce Dil  Sınavı ve ÇYDS (Yüksek Lisans Yabancı Dil sınavı) sınavlarının hazırlanması ve uygulanmasında üniversitemiz adına önemli görevler üstlenmektedir.</a:t>
            </a:r>
            <a:endParaRPr dirty="0"/>
          </a:p>
          <a:p>
            <a:pPr marL="228600" lvl="0" indent="-50800" algn="just" rtl="0">
              <a:lnSpc>
                <a:spcPct val="150000"/>
              </a:lnSpc>
              <a:spcBef>
                <a:spcPts val="1000"/>
              </a:spcBef>
              <a:spcAft>
                <a:spcPts val="0"/>
              </a:spcAft>
              <a:buClr>
                <a:schemeClr val="dk1"/>
              </a:buClr>
              <a:buSzPts val="2800"/>
              <a:buNone/>
            </a:pPr>
            <a:endParaRPr dirty="0"/>
          </a:p>
          <a:p>
            <a:pPr marL="228600" lvl="0" indent="-228600" algn="just" rtl="0">
              <a:lnSpc>
                <a:spcPct val="150000"/>
              </a:lnSpc>
              <a:spcBef>
                <a:spcPts val="1000"/>
              </a:spcBef>
              <a:spcAft>
                <a:spcPts val="0"/>
              </a:spcAft>
              <a:buClr>
                <a:schemeClr val="dk1"/>
              </a:buClr>
              <a:buSzPts val="2800"/>
              <a:buChar char="•"/>
            </a:pPr>
            <a:r>
              <a:rPr lang="tr-TR" dirty="0"/>
              <a:t>Döner Sermaye kursları kapsamında farklı dillerin öğretilmesine yönelik dil kurslarından ilgili çalışmalar devam etmektedir.</a:t>
            </a:r>
            <a:endParaRPr dirty="0"/>
          </a:p>
          <a:p>
            <a:pPr marL="228600" lvl="0" indent="-50800" algn="just"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tr-TR" dirty="0"/>
              <a:t>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62" name="Google Shape;162;p8"/>
          <p:cNvSpPr txBox="1">
            <a:spLocks noGrp="1"/>
          </p:cNvSpPr>
          <p:nvPr>
            <p:ph type="ftr" idx="11"/>
          </p:nvPr>
        </p:nvSpPr>
        <p:spPr>
          <a:xfrm>
            <a:off x="9541565" y="6337399"/>
            <a:ext cx="2599373" cy="3181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800">
                <a:solidFill>
                  <a:schemeClr val="lt1"/>
                </a:solidFill>
              </a:rPr>
              <a:t>yadyo.cu.edu.tr</a:t>
            </a:r>
            <a:endParaRPr/>
          </a:p>
        </p:txBody>
      </p:sp>
      <p:sp>
        <p:nvSpPr>
          <p:cNvPr id="163" name="Google Shape;163;p8"/>
          <p:cNvSpPr txBox="1"/>
          <p:nvPr/>
        </p:nvSpPr>
        <p:spPr>
          <a:xfrm>
            <a:off x="5831333" y="6337398"/>
            <a:ext cx="3352800" cy="3181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Yabancı Diller Yüksekokulu</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695</Words>
  <Application>Microsoft Office PowerPoint</Application>
  <PresentationFormat>Geniş ekran</PresentationFormat>
  <Paragraphs>78</Paragraphs>
  <Slides>12</Slides>
  <Notes>12</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Calibri</vt:lpstr>
      <vt:lpstr>Office Theme</vt:lpstr>
      <vt:lpstr>Ç.Ü. Yabancı Diller Yüksekokulu</vt:lpstr>
      <vt:lpstr>Amaç</vt:lpstr>
      <vt:lpstr>Akademik Kadro</vt:lpstr>
      <vt:lpstr>İşleyiş</vt:lpstr>
      <vt:lpstr>İşleyiş</vt:lpstr>
      <vt:lpstr>İşleyiş</vt:lpstr>
      <vt:lpstr>İşleyiş</vt:lpstr>
      <vt:lpstr>İşleyiş*</vt:lpstr>
      <vt:lpstr>Çalışmalar *</vt:lpstr>
      <vt:lpstr>Çalışmalar*</vt:lpstr>
      <vt:lpstr>Etkinliklerimiz-Konuşma ve Drama Kulübü</vt:lpstr>
      <vt:lpstr>Dinlediğiniz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Ç.Ü. Yabancı Diller Yüksekokulu</dc:title>
  <dc:creator>Cemal Azim Örneksoy</dc:creator>
  <cp:lastModifiedBy>Öğr. Gör. Sezer Alper ZEREYALP</cp:lastModifiedBy>
  <cp:revision>12</cp:revision>
  <dcterms:created xsi:type="dcterms:W3CDTF">2022-08-19T10:10:48Z</dcterms:created>
  <dcterms:modified xsi:type="dcterms:W3CDTF">2023-09-22T07:14:47Z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0x010100849D4CE99B5AD543B1279803DDFEE6D2</vt:lpwstr>
  </property>
</Properties>
</file>