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57" r:id="rId4"/>
    <p:sldId id="261" r:id="rId5"/>
    <p:sldId id="264" r:id="rId6"/>
    <p:sldId id="263" r:id="rId7"/>
    <p:sldId id="262" r:id="rId8"/>
    <p:sldId id="268" r:id="rId9"/>
    <p:sldId id="279" r:id="rId10"/>
    <p:sldId id="282" r:id="rId11"/>
    <p:sldId id="283" r:id="rId12"/>
    <p:sldId id="281" r:id="rId13"/>
    <p:sldId id="267" r:id="rId14"/>
    <p:sldId id="290" r:id="rId15"/>
    <p:sldId id="284" r:id="rId16"/>
    <p:sldId id="288" r:id="rId17"/>
    <p:sldId id="287" r:id="rId18"/>
    <p:sldId id="289" r:id="rId19"/>
    <p:sldId id="286" r:id="rId20"/>
    <p:sldId id="285" r:id="rId21"/>
    <p:sldId id="277" r:id="rId22"/>
    <p:sldId id="260" r:id="rId2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39AFB-5117-4D52-8AB0-63F6E4BE1D15}" type="datetimeFigureOut">
              <a:rPr lang="tr-TR" smtClean="0"/>
              <a:t>27.09.2024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F7143-C9E1-45C4-B8D9-3CA65ED7F25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756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A4543-83FE-24DF-E87A-47CEF1DFE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73C3F-6E52-E72C-EDC3-482ABD4E9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7E997-8CAF-544C-0B34-FEEBFF565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FBDC8-831F-4127-8D99-71DEAE9FDEBA}" type="datetime1">
              <a:rPr lang="tr-TR" smtClean="0"/>
              <a:t>27.09.2024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3F3FA-F440-7AEE-4B06-A27369A5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02018-046B-823E-92B4-594F8AF1F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3439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D2E20-F9EF-CE68-3109-7E97A977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B41CFB-8C95-3B5E-AE48-A35580CA2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0254B-EAEF-3948-A741-05D743CC2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1F6F4-DC2E-4B2D-8B92-2AA44017F1D3}" type="datetime1">
              <a:rPr lang="tr-TR" smtClean="0"/>
              <a:t>27.09.2024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CBB22-7FC3-1F13-7C6D-522A8DF3E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5DBB3-BB97-D387-6016-D01AD4D8D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9506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49F7B6-A045-03B9-BF5E-41F8B64066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51C7E-5C67-D868-C4C9-4A51BA1DD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77C3C-6CB6-8324-7F1F-5D1E35029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4A491-95A6-404F-A606-0316DA756FC8}" type="datetime1">
              <a:rPr lang="tr-TR" smtClean="0"/>
              <a:t>27.09.2024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6FD8B-70A0-25B4-1BFF-ECA1779B0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98766-12B9-29AF-8216-CA3825E69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3726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D2AF4-9CB4-B9C4-E9CC-F50A0FDC2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142AA-553A-2D40-51C0-924C74F8C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873F9-2015-7D82-9280-FBA48E00D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1D0D-1AEA-4625-89B6-3BCB2CF99A92}" type="datetime1">
              <a:rPr lang="tr-TR" smtClean="0"/>
              <a:t>27.09.2024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AF80A-D02A-1B28-D1A4-8FDD6674B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C01FF-1175-E379-295C-F1B474C03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8992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2CFC3-BE7E-DAA3-4861-8B107749E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B8907-926A-FC1C-D1B6-F19DABAD6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FB5C8-2934-985E-051D-608B83F3B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FC298-6896-4F50-8582-CF3324C9A80B}" type="datetime1">
              <a:rPr lang="tr-TR" smtClean="0"/>
              <a:t>27.09.2024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6595E-A189-B23F-AB97-05A1E5EA1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AD9A1-6558-A8B8-5F01-053211060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6937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2F9B2-8AAB-0A12-A164-D30F26D9F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E9070-1B24-6441-5424-5F2F63450D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C09E30-54E6-56F7-95C7-E9AE4AEF4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76C5EA-F3D8-C170-35D5-4812FCB2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1B97-A71F-4C60-866C-35617AB3FA3B}" type="datetime1">
              <a:rPr lang="tr-TR" smtClean="0"/>
              <a:t>27.09.2024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ABB9D-C238-AD52-7BFB-371A74D75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4D829-40B1-E57C-59A8-6BE6D1416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6615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7A2AA-C3C4-FA50-E8E7-F25F617B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2AEFA-38DC-5C66-331D-75FE91768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AB291A-8C1D-AC9C-ED39-A58ADDC45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3DA2BC-51D7-DE1D-9254-C56B758C5A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46DEF4-E535-BAEB-5050-D4CDB062B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7EA745-0215-9252-9A7F-D979AF84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9F25-F92D-46DC-AC55-87DDE1D2DF82}" type="datetime1">
              <a:rPr lang="tr-TR" smtClean="0"/>
              <a:t>27.09.2024</a:t>
            </a:fld>
            <a:endParaRPr lang="tr-T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4EB86-DB38-921C-191C-50179A015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8B5FD8-95F2-8CD2-BADE-547D59F6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4152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D2535-E1C4-6672-8B91-1CA1D6AA5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486619-43B5-D75E-C0E0-5F86606CD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77D6-72DA-4A07-ABB6-8BB499B2C899}" type="datetime1">
              <a:rPr lang="tr-TR" smtClean="0"/>
              <a:t>27.09.2024</a:t>
            </a:fld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9614CD-F223-B450-9CCB-0FA618AA0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150DFE-8610-B390-AB25-FDE29746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539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31F6E5-D8D7-C5D1-A1C7-103583703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9AD8-CF6B-4228-996C-E07C9EFE39A3}" type="datetime1">
              <a:rPr lang="tr-TR" smtClean="0"/>
              <a:t>27.09.2024</a:t>
            </a:fld>
            <a:endParaRPr lang="tr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F4D934-5DEB-5AC1-0CB0-30A1A04CC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9F210-795C-EB6E-62D8-83CCCDAD1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7969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CFD9D-A29C-EAD2-8502-027576869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87CFD-1BD4-44FE-482B-A961895B2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D768CC-36E9-BD72-C0DA-1067CBA2A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16843-E613-9F83-2A55-87B9464FE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D3B6-B5CE-4BB3-BA22-7DECAA120C9D}" type="datetime1">
              <a:rPr lang="tr-TR" smtClean="0"/>
              <a:t>27.09.2024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9A829A-D947-2665-2CC2-A9325BDF2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F553D-7691-CE9D-10B4-2BA432A48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5010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188D4-8F29-EAA3-1670-AB031995E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CC3523-19C1-5D27-CFAA-BFC1C3391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B6473-7F85-0DF2-0DF6-1C54F1844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324D7-CD07-A98D-B6F1-2E7C7366B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77951-2B96-4BAB-BABC-267CED305691}" type="datetime1">
              <a:rPr lang="tr-TR" smtClean="0"/>
              <a:t>27.09.2024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D2D05-98A1-7791-ABF8-A470AD167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AC14D-0027-13BF-2A7E-5F2721AC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8312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A663D5-AC3D-D504-DB73-8355D233B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E7299-6C30-76EC-5BF1-9395E71DD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89638-94CB-17B2-9F85-8BB0CD335F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D6A2F-CB1E-4E6C-B513-99EDB3425801}" type="datetime1">
              <a:rPr lang="tr-TR" smtClean="0"/>
              <a:t>27.09.2024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23E0F-8B3B-44E9-B566-A3906F58F8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/>
              <a:t>www.cu.edu.tr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194E9-E542-7DAD-D8E0-4EF9C3D48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950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8148-1699-8470-1D91-3EDDD9D22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4891" y="5064478"/>
            <a:ext cx="9144000" cy="700691"/>
          </a:xfrm>
        </p:spPr>
        <p:txBody>
          <a:bodyPr>
            <a:noAutofit/>
          </a:bodyPr>
          <a:lstStyle/>
          <a:p>
            <a:r>
              <a:rPr lang="tr-TR" sz="6600" b="1" dirty="0" smtClean="0"/>
              <a:t>TÖMER</a:t>
            </a:r>
            <a:r>
              <a:rPr lang="tr-TR" sz="4800" dirty="0" smtClean="0"/>
              <a:t> </a:t>
            </a:r>
            <a:endParaRPr lang="tr-TR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445801-C685-1BF3-6DC8-B8F54D2372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5978" y="5575438"/>
            <a:ext cx="9144000" cy="318195"/>
          </a:xfrm>
        </p:spPr>
        <p:txBody>
          <a:bodyPr>
            <a:noAutofit/>
          </a:bodyPr>
          <a:lstStyle/>
          <a:p>
            <a:r>
              <a:rPr lang="tr-TR" sz="3600" b="1" dirty="0" smtClean="0"/>
              <a:t>Türkçe Uygulama ve Araştırma Merkezi</a:t>
            </a:r>
            <a:endParaRPr lang="tr-TR" sz="3600" b="1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A504F99-AB8D-12B3-4650-EE4E0A180E5E}"/>
              </a:ext>
            </a:extLst>
          </p:cNvPr>
          <p:cNvSpPr txBox="1">
            <a:spLocks/>
          </p:cNvSpPr>
          <p:nvPr/>
        </p:nvSpPr>
        <p:spPr>
          <a:xfrm>
            <a:off x="10191749" y="6337399"/>
            <a:ext cx="1949189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>
                <a:solidFill>
                  <a:schemeClr val="bg1"/>
                </a:solidFill>
              </a:rPr>
              <a:t>www.cu.edu.tr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EBB04E2-20C1-382E-896B-A09E353D6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22363"/>
            <a:ext cx="12175957" cy="367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67B1BA7-D2F7-7C65-4C78-6E9D41174544}"/>
              </a:ext>
            </a:extLst>
          </p:cNvPr>
          <p:cNvSpPr txBox="1">
            <a:spLocks/>
          </p:cNvSpPr>
          <p:nvPr/>
        </p:nvSpPr>
        <p:spPr>
          <a:xfrm>
            <a:off x="-1" y="6337398"/>
            <a:ext cx="1949189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 smtClean="0">
                <a:solidFill>
                  <a:schemeClr val="bg1"/>
                </a:solidFill>
              </a:rPr>
              <a:t>.</a:t>
            </a:r>
            <a:endParaRPr lang="tr-TR" sz="1800" dirty="0">
              <a:solidFill>
                <a:schemeClr val="bg1"/>
              </a:solidFill>
            </a:endParaRPr>
          </a:p>
        </p:txBody>
      </p:sp>
      <p:pic>
        <p:nvPicPr>
          <p:cNvPr id="9" name="Picture 8" descr="Logo">
            <a:extLst>
              <a:ext uri="{FF2B5EF4-FFF2-40B4-BE49-F238E27FC236}">
                <a16:creationId xmlns:a16="http://schemas.microsoft.com/office/drawing/2014/main" id="{24C105AA-D8A3-5B1F-23EA-420DC24AAB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372" y="185738"/>
            <a:ext cx="1881255" cy="1876425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041F8A6-1C8A-0BD1-F69D-C7135E2989CD}"/>
              </a:ext>
            </a:extLst>
          </p:cNvPr>
          <p:cNvSpPr txBox="1">
            <a:spLocks/>
          </p:cNvSpPr>
          <p:nvPr/>
        </p:nvSpPr>
        <p:spPr>
          <a:xfrm>
            <a:off x="4419599" y="6337397"/>
            <a:ext cx="3352800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 smtClean="0">
                <a:solidFill>
                  <a:schemeClr val="bg1"/>
                </a:solidFill>
              </a:rPr>
              <a:t>TÖMER</a:t>
            </a:r>
            <a:endParaRPr lang="tr-T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48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.</a:t>
            </a: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0743" y="1698903"/>
            <a:ext cx="3263503" cy="4351338"/>
          </a:xfrm>
          <a:prstGeom prst="rect">
            <a:avLst/>
          </a:prstGeo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www.cu.edu.tr</a:t>
            </a:r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749" y="1707119"/>
            <a:ext cx="3263504" cy="4351338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6" y="1698903"/>
            <a:ext cx="3263504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6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801" y="650833"/>
            <a:ext cx="4084752" cy="5446337"/>
          </a:xfr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www.cu.edu.tr</a:t>
            </a:r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9" y="650834"/>
            <a:ext cx="7261782" cy="54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09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41895" y="1025002"/>
            <a:ext cx="10515600" cy="1325563"/>
          </a:xfrm>
        </p:spPr>
        <p:txBody>
          <a:bodyPr>
            <a:noAutofit/>
          </a:bodyPr>
          <a:lstStyle/>
          <a:p>
            <a:pPr algn="just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Üniversitemizde Türkçe eğitim alan uluslararası öğrenciler, mezun olduktan sonra ülkelerine döndüklerinde ülkemizin gönüllü elçileri olurlar.</a:t>
            </a: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045" y="2281287"/>
            <a:ext cx="9851011" cy="3811091"/>
          </a:xfrm>
          <a:prstGeom prst="rect">
            <a:avLst/>
          </a:prstGeo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www.cu.edu.tr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400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75415"/>
            <a:ext cx="10515600" cy="851702"/>
          </a:xfrm>
        </p:spPr>
        <p:txBody>
          <a:bodyPr/>
          <a:lstStyle/>
          <a:p>
            <a:pPr algn="just"/>
            <a:r>
              <a:rPr lang="tr-TR" b="1" dirty="0" smtClean="0"/>
              <a:t>Bilimsel ve Sosyal Etkinliklerimiz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32468" y="927117"/>
            <a:ext cx="10515600" cy="4351338"/>
          </a:xfrm>
        </p:spPr>
        <p:txBody>
          <a:bodyPr/>
          <a:lstStyle/>
          <a:p>
            <a:r>
              <a:rPr lang="tr-TR" dirty="0" smtClean="0"/>
              <a:t>Türkçe Konuşma Kulübü</a:t>
            </a:r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www.cu.edu.tr</a:t>
            </a:r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0" y="1461152"/>
            <a:ext cx="5888610" cy="466900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702" y="1461151"/>
            <a:ext cx="6036297" cy="466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5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3090" y="0"/>
            <a:ext cx="8426711" cy="6182448"/>
          </a:xfrm>
          <a:prstGeom prst="rect">
            <a:avLst/>
          </a:prstGeo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www.cu.edu.tr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0926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180" y="0"/>
            <a:ext cx="8658999" cy="6147229"/>
          </a:xfr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www.cu.edu.tr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0429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8139" y="0"/>
            <a:ext cx="8886668" cy="6179372"/>
          </a:xfrm>
          <a:prstGeom prst="rect">
            <a:avLst/>
          </a:prstGeo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www.cu.edu.tr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1851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3531" y="0"/>
            <a:ext cx="7143529" cy="6204637"/>
          </a:xfrm>
          <a:prstGeom prst="rect">
            <a:avLst/>
          </a:prstGeo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www.cu.edu.tr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7511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8572" y="0"/>
            <a:ext cx="8543426" cy="6176963"/>
          </a:xfrm>
          <a:prstGeom prst="rect">
            <a:avLst/>
          </a:prstGeo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www.cu.edu.tr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000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2011" y="0"/>
            <a:ext cx="8458364" cy="6179000"/>
          </a:xfrm>
          <a:prstGeom prst="rect">
            <a:avLst/>
          </a:prstGeo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www.cu.edu.tr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9637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2FCE7-CCD6-8E5E-74B9-4708228AF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051"/>
            <a:ext cx="10515600" cy="601662"/>
          </a:xfrm>
        </p:spPr>
        <p:txBody>
          <a:bodyPr>
            <a:normAutofit fontScale="90000"/>
          </a:bodyPr>
          <a:lstStyle/>
          <a:p>
            <a:r>
              <a:rPr lang="tr-TR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3EDFF-59B2-7C64-93EB-5FDD5605E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29" y="965919"/>
            <a:ext cx="10515600" cy="5186363"/>
          </a:xfrm>
        </p:spPr>
        <p:txBody>
          <a:bodyPr numCol="2">
            <a:normAutofit/>
          </a:bodyPr>
          <a:lstStyle/>
          <a:p>
            <a:pPr marL="0" indent="0" algn="just">
              <a:buNone/>
            </a:pPr>
            <a:r>
              <a:rPr lang="tr-TR" sz="3600" dirty="0"/>
              <a:t>Kısa adı TÖMER olan Çukurova Üniversitesi Türkçe Öğretimi Araştırma ve Uygulama Merkezi, </a:t>
            </a:r>
            <a:r>
              <a:rPr lang="tr-TR" sz="3600" dirty="0" smtClean="0"/>
              <a:t>yabancılara Türkçe ve Türk kültürünü öğretmek amacıyla </a:t>
            </a:r>
            <a:r>
              <a:rPr lang="tr-TR" sz="3600" dirty="0"/>
              <a:t>2013 yılında kurulmuştur.</a:t>
            </a:r>
          </a:p>
          <a:p>
            <a:pPr marL="0" indent="0">
              <a:buNone/>
            </a:pPr>
            <a:endParaRPr lang="tr-TR" sz="4400" dirty="0"/>
          </a:p>
          <a:p>
            <a:pPr marL="0" indent="0">
              <a:buNone/>
            </a:pPr>
            <a:endParaRPr lang="tr-TR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E6A089-EAE1-C632-A3DD-73FCBC50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91749" y="6337399"/>
            <a:ext cx="1949189" cy="318195"/>
          </a:xfrm>
        </p:spPr>
        <p:txBody>
          <a:bodyPr/>
          <a:lstStyle/>
          <a:p>
            <a:r>
              <a:rPr lang="tr-TR" sz="1800" dirty="0">
                <a:solidFill>
                  <a:schemeClr val="bg1"/>
                </a:solidFill>
              </a:rPr>
              <a:t>www.cu.edu.tr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5467349" y="6337399"/>
            <a:ext cx="3352800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 smtClean="0">
                <a:solidFill>
                  <a:schemeClr val="bg1"/>
                </a:solidFill>
              </a:rPr>
              <a:t>TÖMER</a:t>
            </a:r>
            <a:endParaRPr lang="tr-TR" sz="1800" dirty="0">
              <a:solidFill>
                <a:schemeClr val="bg1"/>
              </a:solidFill>
            </a:endParaRPr>
          </a:p>
        </p:txBody>
      </p:sp>
      <p:pic>
        <p:nvPicPr>
          <p:cNvPr id="6" name="İçerik Yer Tutucusu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349" y="990599"/>
            <a:ext cx="6724651" cy="516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6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1372" y="0"/>
            <a:ext cx="9355575" cy="6045389"/>
          </a:xfrm>
          <a:prstGeom prst="rect">
            <a:avLst/>
          </a:prstGeo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www.cu.edu.tr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1489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.</a:t>
            </a: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228" y="1"/>
            <a:ext cx="5579135" cy="4383464"/>
          </a:xfrm>
          <a:prstGeom prst="rect">
            <a:avLst/>
          </a:prstGeo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www.cu.edu.tr</a:t>
            </a:r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31" y="0"/>
            <a:ext cx="5213023" cy="384263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3284" y="3051987"/>
            <a:ext cx="5209570" cy="330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2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8148-1699-8470-1D91-3EDDD9D22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376258"/>
            <a:ext cx="9144000" cy="700691"/>
          </a:xfrm>
        </p:spPr>
        <p:txBody>
          <a:bodyPr>
            <a:noAutofit/>
          </a:bodyPr>
          <a:lstStyle/>
          <a:p>
            <a:endParaRPr lang="tr-TR" sz="4400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A504F99-AB8D-12B3-4650-EE4E0A180E5E}"/>
              </a:ext>
            </a:extLst>
          </p:cNvPr>
          <p:cNvSpPr txBox="1">
            <a:spLocks/>
          </p:cNvSpPr>
          <p:nvPr/>
        </p:nvSpPr>
        <p:spPr>
          <a:xfrm>
            <a:off x="10191749" y="6337399"/>
            <a:ext cx="1949189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>
                <a:solidFill>
                  <a:schemeClr val="bg1"/>
                </a:solidFill>
              </a:rPr>
              <a:t>www.cu.edu.tr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EBB04E2-20C1-382E-896B-A09E353D6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5" b="18016"/>
          <a:stretch/>
        </p:blipFill>
        <p:spPr bwMode="auto">
          <a:xfrm>
            <a:off x="0" y="0"/>
            <a:ext cx="12192000" cy="512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67B1BA7-D2F7-7C65-4C78-6E9D41174544}"/>
              </a:ext>
            </a:extLst>
          </p:cNvPr>
          <p:cNvSpPr txBox="1">
            <a:spLocks/>
          </p:cNvSpPr>
          <p:nvPr/>
        </p:nvSpPr>
        <p:spPr>
          <a:xfrm>
            <a:off x="-1" y="6337398"/>
            <a:ext cx="1949189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>
                <a:solidFill>
                  <a:schemeClr val="bg1"/>
                </a:solidFill>
              </a:rPr>
              <a:t>.</a:t>
            </a:r>
            <a:endParaRPr lang="tr-TR" sz="1800" dirty="0">
              <a:solidFill>
                <a:schemeClr val="bg1"/>
              </a:solidFill>
            </a:endParaRPr>
          </a:p>
        </p:txBody>
      </p:sp>
      <p:pic>
        <p:nvPicPr>
          <p:cNvPr id="9" name="Picture 8" descr="Logo">
            <a:extLst>
              <a:ext uri="{FF2B5EF4-FFF2-40B4-BE49-F238E27FC236}">
                <a16:creationId xmlns:a16="http://schemas.microsoft.com/office/drawing/2014/main" id="{24C105AA-D8A3-5B1F-23EA-420DC24AAB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405" y="3011367"/>
            <a:ext cx="1907189" cy="1902293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041F8A6-1C8A-0BD1-F69D-C7135E2989CD}"/>
              </a:ext>
            </a:extLst>
          </p:cNvPr>
          <p:cNvSpPr txBox="1">
            <a:spLocks/>
          </p:cNvSpPr>
          <p:nvPr/>
        </p:nvSpPr>
        <p:spPr>
          <a:xfrm>
            <a:off x="4419599" y="6337397"/>
            <a:ext cx="3352800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 smtClean="0">
                <a:solidFill>
                  <a:schemeClr val="bg1"/>
                </a:solidFill>
              </a:rPr>
              <a:t>TÖMER</a:t>
            </a:r>
            <a:endParaRPr lang="tr-T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53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2F447-C147-C0C1-F5F0-912875D1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9626"/>
            <a:ext cx="10515600" cy="1325563"/>
          </a:xfrm>
        </p:spPr>
        <p:txBody>
          <a:bodyPr/>
          <a:lstStyle/>
          <a:p>
            <a:r>
              <a:rPr lang="tr-TR" b="1" dirty="0" smtClean="0"/>
              <a:t>Kimlere Türkçe Öğretiyoruz?</a:t>
            </a:r>
            <a:endParaRPr lang="tr-TR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99255-9AC6-29F4-F2E6-1573A9E83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tr-TR" sz="3200" dirty="0" smtClean="0"/>
              <a:t>Dünyanın farklı ülkelerinden eğitim almak için Çukurova Üniversitesi’ni kazanan uluslararası öğrencilere,</a:t>
            </a:r>
          </a:p>
          <a:p>
            <a:pPr algn="just"/>
            <a:r>
              <a:rPr lang="tr-TR" sz="3200" dirty="0" smtClean="0"/>
              <a:t>Ülkemizde yaşayan yabancılara,</a:t>
            </a:r>
          </a:p>
          <a:p>
            <a:pPr algn="just"/>
            <a:r>
              <a:rPr lang="tr-TR" sz="3200" dirty="0" smtClean="0"/>
              <a:t>Yurtdışında Türkoloji bölümlerinde eğitim alan öğrencilere ve araştırmacılara,</a:t>
            </a:r>
          </a:p>
          <a:p>
            <a:pPr algn="just"/>
            <a:r>
              <a:rPr lang="tr-TR" sz="3200" dirty="0" smtClean="0"/>
              <a:t>Türkiye’de yaşayan sığınmacılara,</a:t>
            </a:r>
          </a:p>
          <a:p>
            <a:pPr algn="just"/>
            <a:r>
              <a:rPr lang="tr-TR" sz="3200" dirty="0" smtClean="0"/>
              <a:t>Dünyanın her yerinden Türkçe öğrenmek isteyen herkese Türkçe öğretiyoruz. 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2F8B6BB-3EE8-3E0D-346D-F3DBB91A17ED}"/>
              </a:ext>
            </a:extLst>
          </p:cNvPr>
          <p:cNvSpPr txBox="1">
            <a:spLocks/>
          </p:cNvSpPr>
          <p:nvPr/>
        </p:nvSpPr>
        <p:spPr>
          <a:xfrm>
            <a:off x="10191749" y="6337399"/>
            <a:ext cx="1949189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>
                <a:solidFill>
                  <a:schemeClr val="bg1"/>
                </a:solidFill>
              </a:rPr>
              <a:t>www.cu.edu.tr</a:t>
            </a:r>
            <a:endParaRPr lang="tr-TR" sz="1800" dirty="0">
              <a:solidFill>
                <a:schemeClr val="bg1"/>
              </a:solidFill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15241E3-7E07-C0A1-B162-C5CFF81BA3B9}"/>
              </a:ext>
            </a:extLst>
          </p:cNvPr>
          <p:cNvSpPr txBox="1">
            <a:spLocks/>
          </p:cNvSpPr>
          <p:nvPr/>
        </p:nvSpPr>
        <p:spPr>
          <a:xfrm>
            <a:off x="5467349" y="6337399"/>
            <a:ext cx="3352800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 smtClean="0">
                <a:solidFill>
                  <a:schemeClr val="bg1"/>
                </a:solidFill>
              </a:rPr>
              <a:t>TÖMER</a:t>
            </a:r>
            <a:endParaRPr lang="tr-T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36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-43215"/>
            <a:ext cx="10515600" cy="1092855"/>
          </a:xfrm>
        </p:spPr>
        <p:txBody>
          <a:bodyPr/>
          <a:lstStyle/>
          <a:p>
            <a:r>
              <a:rPr lang="tr-TR" b="1" dirty="0" smtClean="0"/>
              <a:t>Türkçeyi Nasıl Öğretiyoruz?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939505"/>
            <a:ext cx="10515600" cy="4351338"/>
          </a:xfrm>
        </p:spPr>
        <p:txBody>
          <a:bodyPr/>
          <a:lstStyle/>
          <a:p>
            <a:pPr algn="just"/>
            <a:r>
              <a:rPr lang="tr-TR" dirty="0" smtClean="0"/>
              <a:t>Merkezimizde dört dil becerisi (okuma, yazma, dinleme, konuşma) esas alınarak Avrupa Diller İçin Ortak Başvuru Metninde tanımlanmış düzeylere göre basamaklı kur sistemiyle dil öğretilmektedir. </a:t>
            </a:r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www.cu.edu.tr</a:t>
            </a:r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6" y="2158362"/>
            <a:ext cx="10222583" cy="419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7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30812"/>
          </a:xfrm>
        </p:spPr>
        <p:txBody>
          <a:bodyPr/>
          <a:lstStyle/>
          <a:p>
            <a:r>
              <a:rPr lang="tr-TR" b="1" dirty="0" smtClean="0"/>
              <a:t>Nerede Türkçe Öğretiyoruz?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948932"/>
            <a:ext cx="10515600" cy="4351338"/>
          </a:xfrm>
        </p:spPr>
        <p:txBody>
          <a:bodyPr numCol="2"/>
          <a:lstStyle/>
          <a:p>
            <a:pPr algn="just"/>
            <a:r>
              <a:rPr lang="tr-TR" dirty="0"/>
              <a:t>TÖMER </a:t>
            </a:r>
            <a:r>
              <a:rPr lang="tr-TR" dirty="0" smtClean="0"/>
              <a:t>binasında dil öğretimine göre tasarlanmış 14 </a:t>
            </a:r>
            <a:r>
              <a:rPr lang="tr-TR" dirty="0"/>
              <a:t>derslik, </a:t>
            </a:r>
            <a:r>
              <a:rPr lang="tr-TR" dirty="0" smtClean="0"/>
              <a:t>konferans </a:t>
            </a:r>
            <a:r>
              <a:rPr lang="tr-TR" dirty="0"/>
              <a:t>salonu, kütüphane, </a:t>
            </a:r>
            <a:r>
              <a:rPr lang="tr-TR" dirty="0" smtClean="0"/>
              <a:t>çalışma </a:t>
            </a:r>
            <a:r>
              <a:rPr lang="tr-TR" dirty="0"/>
              <a:t>odası, mescit ve öğrencilerin sosyal </a:t>
            </a:r>
            <a:r>
              <a:rPr lang="tr-TR" dirty="0" smtClean="0"/>
              <a:t>etkinlik </a:t>
            </a:r>
            <a:r>
              <a:rPr lang="tr-TR" dirty="0"/>
              <a:t>yapabilecekleri alanlar bulunmaktadır</a:t>
            </a:r>
            <a:r>
              <a:rPr lang="tr-TR" dirty="0" smtClean="0"/>
              <a:t>. </a:t>
            </a:r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www.cu.edu.tr</a:t>
            </a:r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229" y="948932"/>
            <a:ext cx="6679771" cy="51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4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.</a:t>
            </a:r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www.cu.edu.tr</a:t>
            </a:r>
            <a:endParaRPr lang="tr-TR"/>
          </a:p>
        </p:txBody>
      </p:sp>
      <p:pic>
        <p:nvPicPr>
          <p:cNvPr id="6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648" y="989814"/>
            <a:ext cx="7376703" cy="51435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7172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.</a:t>
            </a:r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www.cu.edu.tr</a:t>
            </a:r>
            <a:endParaRPr lang="tr-TR"/>
          </a:p>
        </p:txBody>
      </p:sp>
      <p:pic>
        <p:nvPicPr>
          <p:cNvPr id="5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122" y="1036949"/>
            <a:ext cx="6810582" cy="51079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314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bg1">
                    <a:lumMod val="85000"/>
                  </a:schemeClr>
                </a:solidFill>
              </a:rPr>
              <a:t>.</a:t>
            </a:r>
            <a:endParaRPr lang="tr-T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www.cu.edu.tr</a:t>
            </a:r>
            <a:endParaRPr lang="tr-TR"/>
          </a:p>
        </p:txBody>
      </p:sp>
      <p:pic>
        <p:nvPicPr>
          <p:cNvPr id="5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07" y="767900"/>
            <a:ext cx="7546386" cy="5588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358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 numCol="1"/>
          <a:lstStyle/>
          <a:p>
            <a:pPr algn="just"/>
            <a:r>
              <a:rPr lang="tr-TR" dirty="0" smtClean="0"/>
              <a:t>Yurtdışı Türkler ve Akraba Toplulukları Başkanlığı (YTB) ile merkezimiz arasında yapılan protokol çerçevesinde Türkiye Burslusu öğrencilerin havaalanında karşılanması, üniversite ve yurt kayıtları, oturum izinleri vb. işler merkezimiz yetkilileri tarafından yapılmaktadır. </a:t>
            </a:r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www.cu.edu.tr</a:t>
            </a:r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715" y="2603452"/>
            <a:ext cx="5395154" cy="3571106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603452"/>
            <a:ext cx="5251515" cy="357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7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231</Words>
  <Application>Microsoft Office PowerPoint</Application>
  <PresentationFormat>Geniş ekran</PresentationFormat>
  <Paragraphs>51</Paragraphs>
  <Slides>22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TÖMER </vt:lpstr>
      <vt:lpstr>.</vt:lpstr>
      <vt:lpstr>Kimlere Türkçe Öğretiyoruz?</vt:lpstr>
      <vt:lpstr>Türkçeyi Nasıl Öğretiyoruz?</vt:lpstr>
      <vt:lpstr>Nerede Türkçe Öğretiyoruz?</vt:lpstr>
      <vt:lpstr>.</vt:lpstr>
      <vt:lpstr>.</vt:lpstr>
      <vt:lpstr>.</vt:lpstr>
      <vt:lpstr>PowerPoint Sunusu</vt:lpstr>
      <vt:lpstr>.</vt:lpstr>
      <vt:lpstr>PowerPoint Sunusu</vt:lpstr>
      <vt:lpstr>Üniversitemizde Türkçe eğitim alan uluslararası öğrenciler, mezun olduktan sonra ülkelerine döndüklerinde ülkemizin gönüllü elçileri olurlar.</vt:lpstr>
      <vt:lpstr>Bilimsel ve Sosyal Etkinliklerimiz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.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Sunum Başlığı</dc:title>
  <dc:creator>Cemal Azim Örneksoy</dc:creator>
  <cp:lastModifiedBy>lenovo</cp:lastModifiedBy>
  <cp:revision>29</cp:revision>
  <dcterms:created xsi:type="dcterms:W3CDTF">2022-08-19T10:10:48Z</dcterms:created>
  <dcterms:modified xsi:type="dcterms:W3CDTF">2024-09-27T11:59:31Z</dcterms:modified>
</cp:coreProperties>
</file>