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qFaaNa+3ogOP6sjmdjHvwy53+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77415A-67AB-4584-8268-FEE0221CADC5}">
  <a:tblStyle styleId="{A977415A-67AB-4584-8268-FEE0221CADC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5.jp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6.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4966683"/>
            <a:ext cx="9144000" cy="70069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tr-TR" sz="4400"/>
              <a:t>Ç.Ü. Yabancı Diller Yüksekokulu</a:t>
            </a:r>
            <a:endParaRPr/>
          </a:p>
        </p:txBody>
      </p:sp>
      <p:sp>
        <p:nvSpPr>
          <p:cNvPr id="89" name="Google Shape;89;p1"/>
          <p:cNvSpPr txBox="1"/>
          <p:nvPr/>
        </p:nvSpPr>
        <p:spPr>
          <a:xfrm>
            <a:off x="1768605" y="6345015"/>
            <a:ext cx="1949189"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txBox="1"/>
          <p:nvPr/>
        </p:nvSpPr>
        <p:spPr>
          <a:xfrm>
            <a:off x="-1" y="6337398"/>
            <a:ext cx="1949189"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2</a:t>
            </a:r>
            <a:r>
              <a:rPr lang="tr-TR" sz="1800">
                <a:solidFill>
                  <a:schemeClr val="lt1"/>
                </a:solidFill>
                <a:latin typeface="Calibri"/>
                <a:ea typeface="Calibri"/>
                <a:cs typeface="Calibri"/>
                <a:sym typeface="Calibri"/>
              </a:rPr>
              <a:t>6</a:t>
            </a:r>
            <a:r>
              <a:rPr b="0" i="0" lang="tr-TR" sz="1800" u="none" cap="none" strike="noStrike">
                <a:solidFill>
                  <a:schemeClr val="lt1"/>
                </a:solidFill>
                <a:latin typeface="Calibri"/>
                <a:ea typeface="Calibri"/>
                <a:cs typeface="Calibri"/>
                <a:sym typeface="Calibri"/>
              </a:rPr>
              <a:t>/09/202</a:t>
            </a:r>
            <a:r>
              <a:rPr lang="tr-TR" sz="1800">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descr="Logo" id="91" name="Google Shape;91;p1"/>
          <p:cNvPicPr preferRelativeResize="0"/>
          <p:nvPr/>
        </p:nvPicPr>
        <p:blipFill rotWithShape="1">
          <a:blip r:embed="rId4">
            <a:alphaModFix/>
          </a:blip>
          <a:srcRect b="0" l="0" r="0" t="0"/>
          <a:stretch/>
        </p:blipFill>
        <p:spPr>
          <a:xfrm>
            <a:off x="164510" y="2093479"/>
            <a:ext cx="1997940" cy="2042869"/>
          </a:xfrm>
          <a:prstGeom prst="rect">
            <a:avLst/>
          </a:prstGeom>
          <a:noFill/>
          <a:ln>
            <a:noFill/>
          </a:ln>
        </p:spPr>
      </p:pic>
      <p:sp>
        <p:nvSpPr>
          <p:cNvPr id="92" name="Google Shape;92;p1"/>
          <p:cNvSpPr txBox="1"/>
          <p:nvPr/>
        </p:nvSpPr>
        <p:spPr>
          <a:xfrm>
            <a:off x="4716757" y="6345015"/>
            <a:ext cx="3352800"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pic>
        <p:nvPicPr>
          <p:cNvPr id="93" name="Google Shape;93;p1"/>
          <p:cNvPicPr preferRelativeResize="0"/>
          <p:nvPr/>
        </p:nvPicPr>
        <p:blipFill rotWithShape="1">
          <a:blip r:embed="rId5">
            <a:alphaModFix/>
          </a:blip>
          <a:srcRect b="0" l="0" r="0" t="0"/>
          <a:stretch/>
        </p:blipFill>
        <p:spPr>
          <a:xfrm>
            <a:off x="8238120" y="1970957"/>
            <a:ext cx="4264029" cy="2529972"/>
          </a:xfrm>
          <a:prstGeom prst="rect">
            <a:avLst/>
          </a:prstGeom>
          <a:noFill/>
          <a:ln>
            <a:noFill/>
          </a:ln>
        </p:spPr>
      </p:pic>
      <p:pic>
        <p:nvPicPr>
          <p:cNvPr id="94" name="Google Shape;94;p1"/>
          <p:cNvPicPr preferRelativeResize="0"/>
          <p:nvPr/>
        </p:nvPicPr>
        <p:blipFill rotWithShape="1">
          <a:blip r:embed="rId6">
            <a:alphaModFix/>
          </a:blip>
          <a:srcRect b="0" l="0" r="0" t="0"/>
          <a:stretch/>
        </p:blipFill>
        <p:spPr>
          <a:xfrm>
            <a:off x="2730300" y="2369950"/>
            <a:ext cx="6111676" cy="2529975"/>
          </a:xfrm>
          <a:prstGeom prst="rect">
            <a:avLst/>
          </a:prstGeom>
          <a:noFill/>
          <a:ln>
            <a:noFill/>
          </a:ln>
        </p:spPr>
      </p:pic>
      <p:pic>
        <p:nvPicPr>
          <p:cNvPr id="95" name="Google Shape;95;p1"/>
          <p:cNvPicPr preferRelativeResize="0"/>
          <p:nvPr/>
        </p:nvPicPr>
        <p:blipFill rotWithShape="1">
          <a:blip r:embed="rId7">
            <a:alphaModFix/>
          </a:blip>
          <a:srcRect b="0" l="0" r="0" t="0"/>
          <a:stretch/>
        </p:blipFill>
        <p:spPr>
          <a:xfrm>
            <a:off x="9068520" y="6254154"/>
            <a:ext cx="2603218" cy="4999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838200" y="146051"/>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Amaç</a:t>
            </a:r>
            <a:endParaRPr/>
          </a:p>
        </p:txBody>
      </p:sp>
      <p:sp>
        <p:nvSpPr>
          <p:cNvPr id="101" name="Google Shape;101;p2"/>
          <p:cNvSpPr txBox="1"/>
          <p:nvPr>
            <p:ph idx="1" type="body"/>
          </p:nvPr>
        </p:nvSpPr>
        <p:spPr>
          <a:xfrm>
            <a:off x="838200" y="949374"/>
            <a:ext cx="10515600" cy="5186363"/>
          </a:xfrm>
          <a:prstGeom prst="rect">
            <a:avLst/>
          </a:prstGeom>
          <a:noFill/>
          <a:ln>
            <a:noFill/>
          </a:ln>
        </p:spPr>
        <p:txBody>
          <a:bodyPr anchorCtr="0" anchor="t" bIns="45700" lIns="91425" spcFirstLastPara="1" rIns="91425" wrap="square" tIns="45700">
            <a:normAutofit/>
          </a:bodyPr>
          <a:lstStyle/>
          <a:p>
            <a:pPr indent="-228600" lvl="0" marL="228600" rtl="0" algn="just">
              <a:lnSpc>
                <a:spcPct val="150000"/>
              </a:lnSpc>
              <a:spcBef>
                <a:spcPts val="1000"/>
              </a:spcBef>
              <a:spcAft>
                <a:spcPts val="0"/>
              </a:spcAft>
              <a:buClr>
                <a:schemeClr val="dk1"/>
              </a:buClr>
              <a:buSzPts val="2800"/>
              <a:buChar char="•"/>
            </a:pPr>
            <a:r>
              <a:rPr lang="tr-TR" sz="2500"/>
              <a:t>Çukurova Üniversitesi Yabancı Diller Yüksekokulu  öğrencilerde öncelikle yabancı dilin eğitim-öğretim sürecindeki önemine ilişkin farkındalık yaratmayı amaçlamaktadır. YADYO, nitelikli bir yabancı dil eğitim programı yürüterek öğrencilerin, mesleki yaşamlarında, akademik çalışmalarını sürdürmede, hedef dilin iletişim aracı olarak kullanıldığı farklı çevrelerde kendilerini ifade edebilmelerine, yabancı dil bilgi ve becerilerini geliştirmelerine ve bağımsız olarak dil öğrenmelerine olanak sağlayacak stratejileri kazandırmayı hedeflemektedir.</a:t>
            </a:r>
            <a:endParaRPr sz="2500"/>
          </a:p>
        </p:txBody>
      </p:sp>
      <p:sp>
        <p:nvSpPr>
          <p:cNvPr id="102" name="Google Shape;102;p2"/>
          <p:cNvSpPr txBox="1"/>
          <p:nvPr/>
        </p:nvSpPr>
        <p:spPr>
          <a:xfrm>
            <a:off x="5831333" y="6337398"/>
            <a:ext cx="3352800"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pic>
        <p:nvPicPr>
          <p:cNvPr id="103" name="Google Shape;103;p2"/>
          <p:cNvPicPr preferRelativeResize="0"/>
          <p:nvPr/>
        </p:nvPicPr>
        <p:blipFill rotWithShape="1">
          <a:blip r:embed="rId3">
            <a:alphaModFix/>
          </a:blip>
          <a:srcRect b="0" l="0" r="0" t="0"/>
          <a:stretch/>
        </p:blipFill>
        <p:spPr>
          <a:xfrm>
            <a:off x="9388509" y="6275259"/>
            <a:ext cx="2603218" cy="4999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838200" y="82826"/>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Akademik Kadro</a:t>
            </a:r>
            <a:endParaRPr/>
          </a:p>
        </p:txBody>
      </p:sp>
      <p:sp>
        <p:nvSpPr>
          <p:cNvPr id="109" name="Google Shape;109;p3"/>
          <p:cNvSpPr txBox="1"/>
          <p:nvPr>
            <p:ph idx="1" type="body"/>
          </p:nvPr>
        </p:nvSpPr>
        <p:spPr>
          <a:xfrm>
            <a:off x="838200" y="990600"/>
            <a:ext cx="10515600" cy="5186363"/>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150000"/>
              </a:lnSpc>
              <a:spcBef>
                <a:spcPts val="1000"/>
              </a:spcBef>
              <a:spcAft>
                <a:spcPts val="0"/>
              </a:spcAft>
              <a:buClr>
                <a:schemeClr val="dk1"/>
              </a:buClr>
              <a:buSzPts val="2800"/>
              <a:buChar char="•"/>
            </a:pPr>
            <a:r>
              <a:rPr lang="tr-TR"/>
              <a:t> YADYO, alanında uzman akademik kadrosuyla üniversitemize ve ülkemize katkı sunmaya devam etmektedir.</a:t>
            </a:r>
            <a:endParaRPr/>
          </a:p>
        </p:txBody>
      </p:sp>
      <p:sp>
        <p:nvSpPr>
          <p:cNvPr id="110" name="Google Shape;110;p3"/>
          <p:cNvSpPr txBox="1"/>
          <p:nvPr>
            <p:ph idx="11" type="ftr"/>
          </p:nvPr>
        </p:nvSpPr>
        <p:spPr>
          <a:xfrm>
            <a:off x="9541565" y="6337399"/>
            <a:ext cx="2599373" cy="3181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sz="1800">
                <a:solidFill>
                  <a:schemeClr val="lt1"/>
                </a:solidFill>
              </a:rPr>
              <a:t>yadyo.cu.edu.tr</a:t>
            </a:r>
            <a:endParaRPr/>
          </a:p>
        </p:txBody>
      </p:sp>
      <p:sp>
        <p:nvSpPr>
          <p:cNvPr id="111" name="Google Shape;111;p3"/>
          <p:cNvSpPr txBox="1"/>
          <p:nvPr/>
        </p:nvSpPr>
        <p:spPr>
          <a:xfrm>
            <a:off x="5831333" y="6337398"/>
            <a:ext cx="3352800"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graphicFrame>
        <p:nvGraphicFramePr>
          <p:cNvPr id="112" name="Google Shape;112;p3"/>
          <p:cNvGraphicFramePr/>
          <p:nvPr/>
        </p:nvGraphicFramePr>
        <p:xfrm>
          <a:off x="1253765" y="3313041"/>
          <a:ext cx="3000000" cy="3000000"/>
        </p:xfrm>
        <a:graphic>
          <a:graphicData uri="http://schemas.openxmlformats.org/drawingml/2006/table">
            <a:tbl>
              <a:tblPr bandRow="1" firstRow="1">
                <a:noFill/>
                <a:tableStyleId>{A977415A-67AB-4584-8268-FEE0221CADC5}</a:tableStyleId>
              </a:tblPr>
              <a:tblGrid>
                <a:gridCol w="1482025"/>
                <a:gridCol w="2426300"/>
                <a:gridCol w="2541375"/>
                <a:gridCol w="2769725"/>
              </a:tblGrid>
              <a:tr h="670875">
                <a:tc gridSpan="4">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Toplam Öğretim Elemanı Sayısı: 63</a:t>
                      </a:r>
                      <a:endParaRPr sz="1400" u="none" cap="none" strike="noStrike"/>
                    </a:p>
                  </a:txBody>
                  <a:tcPr marT="45725" marB="45725" marR="91450" marL="91450"/>
                </a:tc>
                <a:tc hMerge="1"/>
                <a:tc hMerge="1"/>
                <a:tc hMerge="1"/>
              </a:tr>
              <a:tr h="1157925">
                <a:tc>
                  <a:txBody>
                    <a:bodyPr/>
                    <a:lstStyle/>
                    <a:p>
                      <a:pPr indent="0" lvl="0" marL="0" marR="0" rtl="0" algn="l">
                        <a:lnSpc>
                          <a:spcPct val="100000"/>
                        </a:lnSpc>
                        <a:spcBef>
                          <a:spcPts val="0"/>
                        </a:spcBef>
                        <a:spcAft>
                          <a:spcPts val="0"/>
                        </a:spcAft>
                        <a:buClr>
                          <a:schemeClr val="dk1"/>
                        </a:buClr>
                        <a:buSzPts val="1800"/>
                        <a:buFont typeface="Calibri"/>
                        <a:buNone/>
                      </a:pPr>
                      <a:r>
                        <a:rPr lang="tr-TR" sz="1800" u="none" cap="none" strike="noStrike"/>
                        <a:t>1 Doçent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tr-TR" sz="1800" u="none" cap="none" strike="noStrike"/>
                        <a:t>2 Dr. Öğr. Üyesi</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2</a:t>
                      </a:r>
                      <a:r>
                        <a:rPr lang="tr-TR" sz="1800"/>
                        <a:t>4</a:t>
                      </a:r>
                      <a:r>
                        <a:rPr lang="tr-TR" sz="1800" u="none" cap="none" strike="noStrike"/>
                        <a:t> Öğr. Gör. Dr.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tr-TR" sz="1800"/>
                        <a:t>36</a:t>
                      </a:r>
                      <a:r>
                        <a:rPr lang="tr-TR" sz="1800" u="none" cap="none" strike="noStrike"/>
                        <a:t> Öğr. Gör.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838200" y="146051"/>
            <a:ext cx="10515600" cy="60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Öğrencilerimiz</a:t>
            </a:r>
            <a:endParaRPr/>
          </a:p>
        </p:txBody>
      </p:sp>
      <p:sp>
        <p:nvSpPr>
          <p:cNvPr id="118" name="Google Shape;118;p4"/>
          <p:cNvSpPr txBox="1"/>
          <p:nvPr>
            <p:ph idx="1" type="body"/>
          </p:nvPr>
        </p:nvSpPr>
        <p:spPr>
          <a:xfrm>
            <a:off x="838200" y="990600"/>
            <a:ext cx="10515600" cy="5186363"/>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19" name="Google Shape;119;p4"/>
          <p:cNvSpPr txBox="1"/>
          <p:nvPr/>
        </p:nvSpPr>
        <p:spPr>
          <a:xfrm>
            <a:off x="5831333" y="6337398"/>
            <a:ext cx="3352800"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pic>
        <p:nvPicPr>
          <p:cNvPr id="120" name="Google Shape;120;p4"/>
          <p:cNvPicPr preferRelativeResize="0"/>
          <p:nvPr/>
        </p:nvPicPr>
        <p:blipFill rotWithShape="1">
          <a:blip r:embed="rId3">
            <a:alphaModFix/>
          </a:blip>
          <a:srcRect b="0" l="0" r="0" t="0"/>
          <a:stretch/>
        </p:blipFill>
        <p:spPr>
          <a:xfrm>
            <a:off x="9588782" y="6246226"/>
            <a:ext cx="2603218" cy="499915"/>
          </a:xfrm>
          <a:prstGeom prst="rect">
            <a:avLst/>
          </a:prstGeom>
          <a:noFill/>
          <a:ln>
            <a:noFill/>
          </a:ln>
        </p:spPr>
      </p:pic>
      <p:graphicFrame>
        <p:nvGraphicFramePr>
          <p:cNvPr id="121" name="Google Shape;121;p4"/>
          <p:cNvGraphicFramePr/>
          <p:nvPr/>
        </p:nvGraphicFramePr>
        <p:xfrm>
          <a:off x="997933" y="1227841"/>
          <a:ext cx="3000000" cy="3000000"/>
        </p:xfrm>
        <a:graphic>
          <a:graphicData uri="http://schemas.openxmlformats.org/drawingml/2006/table">
            <a:tbl>
              <a:tblPr bandRow="1" firstRow="1">
                <a:noFill/>
                <a:tableStyleId>{A977415A-67AB-4584-8268-FEE0221CADC5}</a:tableStyleId>
              </a:tblPr>
              <a:tblGrid>
                <a:gridCol w="3047950"/>
                <a:gridCol w="3957475"/>
                <a:gridCol w="3644650"/>
              </a:tblGrid>
              <a:tr h="557000">
                <a:tc gridSpan="3">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ZORUNLU HAZIRLIK</a:t>
                      </a:r>
                      <a:endParaRPr sz="1400" u="none" cap="none" strike="noStrike"/>
                    </a:p>
                  </a:txBody>
                  <a:tcPr marT="45725" marB="45725" marR="91450" marL="91450">
                    <a:solidFill>
                      <a:srgbClr val="548135"/>
                    </a:solidFill>
                  </a:tcPr>
                </a:tc>
                <a:tc hMerge="1"/>
                <a:tc hMerge="1"/>
              </a:tr>
              <a:tr h="637425">
                <a:tc>
                  <a:txBody>
                    <a:bodyPr/>
                    <a:lstStyle/>
                    <a:p>
                      <a:pPr indent="0" lvl="0" marL="0" marR="0" rtl="0" algn="l">
                        <a:lnSpc>
                          <a:spcPct val="100000"/>
                        </a:lnSpc>
                        <a:spcBef>
                          <a:spcPts val="0"/>
                        </a:spcBef>
                        <a:spcAft>
                          <a:spcPts val="0"/>
                        </a:spcAft>
                        <a:buClr>
                          <a:srgbClr val="000000"/>
                        </a:buClr>
                        <a:buSzPts val="2000"/>
                        <a:buFont typeface="Arial"/>
                        <a:buNone/>
                      </a:pPr>
                      <a:r>
                        <a:rPr b="1" lang="tr-TR" sz="2000" u="none" cap="none" strike="noStrike"/>
                        <a:t>Eğitim Fakültesi</a:t>
                      </a:r>
                      <a:endParaRPr sz="2000" u="none" cap="none" strike="noStrike"/>
                    </a:p>
                  </a:txBody>
                  <a:tcPr marT="45725" marB="45725" marR="91450" marL="91450">
                    <a:solidFill>
                      <a:srgbClr val="A8D08C"/>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tr-TR" sz="2000" u="none" cap="none" strike="noStrike"/>
                        <a:t>İktisadi ve İdari Bil. Fak.</a:t>
                      </a:r>
                      <a:endParaRPr sz="2000" u="none" cap="none" strike="noStrike"/>
                    </a:p>
                  </a:txBody>
                  <a:tcPr marT="45725" marB="45725" marR="91450" marL="91450">
                    <a:solidFill>
                      <a:srgbClr val="A8D08C"/>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tr-TR" sz="2000" u="none" cap="none" strike="noStrike"/>
                        <a:t>Mühendislik Fakültesi</a:t>
                      </a:r>
                      <a:endParaRPr sz="2000" u="none" cap="none" strike="noStrike"/>
                    </a:p>
                  </a:txBody>
                  <a:tcPr marT="45725" marB="45725" marR="91450" marL="91450">
                    <a:solidFill>
                      <a:srgbClr val="A8D08C"/>
                    </a:solidFill>
                  </a:tcPr>
                </a:tc>
              </a:tr>
              <a:tr h="779575">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İngilizce Öğretmenliği</a:t>
                      </a:r>
                      <a:endParaRPr sz="2000" u="none" cap="none" strike="noStrike"/>
                    </a:p>
                  </a:txBody>
                  <a:tcPr marT="45725" marB="45725" marR="91450" marL="91450">
                    <a:solidFill>
                      <a:srgbClr val="92D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Ekonometri</a:t>
                      </a:r>
                      <a:endParaRPr sz="2000" u="none" cap="none" strike="noStrike"/>
                    </a:p>
                  </a:txBody>
                  <a:tcPr marT="45725" marB="45725" marR="91450" marL="91450">
                    <a:solidFill>
                      <a:srgbClr val="92D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Bilgisayar Müh.</a:t>
                      </a:r>
                      <a:endParaRPr sz="2000" u="none" cap="none" strike="noStrike"/>
                    </a:p>
                  </a:txBody>
                  <a:tcPr marT="45725" marB="45725" marR="91450" marL="91450">
                    <a:solidFill>
                      <a:srgbClr val="92D050"/>
                    </a:solidFill>
                  </a:tcPr>
                </a:tc>
              </a:tr>
              <a:tr h="779575">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A8D08C"/>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İktisat</a:t>
                      </a:r>
                      <a:endParaRPr sz="2000" u="none" cap="none" strike="noStrike"/>
                    </a:p>
                  </a:txBody>
                  <a:tcPr marT="45725" marB="45725" marR="91450" marL="91450">
                    <a:solidFill>
                      <a:srgbClr val="A8D08C"/>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Gıda Müh. (%30 İngilizce)</a:t>
                      </a:r>
                      <a:endParaRPr sz="2000" u="none" cap="none" strike="noStrike"/>
                    </a:p>
                  </a:txBody>
                  <a:tcPr marT="45725" marB="45725" marR="91450" marL="91450">
                    <a:solidFill>
                      <a:srgbClr val="A8D08C"/>
                    </a:solidFill>
                  </a:tcPr>
                </a:tc>
              </a:tr>
              <a:tr h="776850">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92D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İşletme</a:t>
                      </a:r>
                      <a:endParaRPr sz="2000" u="none" cap="none" strike="noStrike"/>
                    </a:p>
                  </a:txBody>
                  <a:tcPr marT="45725" marB="45725" marR="91450" marL="91450">
                    <a:solidFill>
                      <a:srgbClr val="92D050"/>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Elektrik Elektronik Müh.</a:t>
                      </a:r>
                      <a:endParaRPr sz="2000" u="none" cap="none" strike="noStrike"/>
                    </a:p>
                  </a:txBody>
                  <a:tcPr marT="45725" marB="45725" marR="91450" marL="91450">
                    <a:solidFill>
                      <a:srgbClr val="92D050"/>
                    </a:solidFill>
                  </a:tcPr>
                </a:tc>
              </a:tr>
              <a:tr h="779575">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A8D08C"/>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Siyaset Bilimi ve Uluslararası İlişkiler</a:t>
                      </a:r>
                      <a:endParaRPr sz="2000" u="none" cap="none" strike="noStrike"/>
                    </a:p>
                  </a:txBody>
                  <a:tcPr marT="45725" marB="45725" marR="91450" marL="91450">
                    <a:solidFill>
                      <a:srgbClr val="A8D08C"/>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tr-TR" sz="2000" u="none" cap="none" strike="noStrike"/>
                        <a:t>Makine Müh.</a:t>
                      </a:r>
                      <a:endParaRPr sz="2000" u="none" cap="none" strike="noStrike"/>
                    </a:p>
                  </a:txBody>
                  <a:tcPr marT="45725" marB="45725" marR="91450" marL="91450">
                    <a:solidFill>
                      <a:srgbClr val="A8D08C"/>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838200" y="146051"/>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İşleyiş</a:t>
            </a:r>
            <a:endParaRPr/>
          </a:p>
        </p:txBody>
      </p:sp>
      <p:sp>
        <p:nvSpPr>
          <p:cNvPr id="127" name="Google Shape;127;p5"/>
          <p:cNvSpPr txBox="1"/>
          <p:nvPr>
            <p:ph idx="1" type="body"/>
          </p:nvPr>
        </p:nvSpPr>
        <p:spPr>
          <a:xfrm>
            <a:off x="838200" y="990600"/>
            <a:ext cx="10515600" cy="5186363"/>
          </a:xfrm>
          <a:prstGeom prst="rect">
            <a:avLst/>
          </a:prstGeom>
          <a:noFill/>
          <a:ln>
            <a:noFill/>
          </a:ln>
        </p:spPr>
        <p:txBody>
          <a:bodyPr anchorCtr="0" anchor="t" bIns="45700" lIns="91425" spcFirstLastPara="1" rIns="91425" wrap="square" tIns="45700">
            <a:normAutofit fontScale="85000" lnSpcReduction="20000"/>
          </a:bodyPr>
          <a:lstStyle/>
          <a:p>
            <a:pPr indent="-199766" lvl="0" marL="228600" rtl="0" algn="just">
              <a:lnSpc>
                <a:spcPct val="150000"/>
              </a:lnSpc>
              <a:spcBef>
                <a:spcPts val="0"/>
              </a:spcBef>
              <a:spcAft>
                <a:spcPts val="0"/>
              </a:spcAft>
              <a:buClr>
                <a:schemeClr val="dk1"/>
              </a:buClr>
              <a:buSzPct val="126126"/>
              <a:buChar char="•"/>
            </a:pPr>
            <a:r>
              <a:rPr lang="tr-TR" sz="2400"/>
              <a:t>Her akademik yılın başında Çukurova Üniversitesine bağlı tamamen İngilizce eğitim yapan programlar ile zorunlu ve seçmeli derslerin en az %30’unun İngilizce yapıldığı lisans programlarına yeni kayıt yaptıran öğrenciler İngilizce Düzey Belirleme Sınavına girmelidirler.  Düzey belirleme sınavından 100  tam puan üzerinden en az 50 puan alan öğrenciler İngilizce Yeterlik sınavına girebilirler. </a:t>
            </a:r>
            <a:endParaRPr/>
          </a:p>
          <a:p>
            <a:pPr indent="-328483" lvl="0" marL="357317" rtl="0" algn="just">
              <a:lnSpc>
                <a:spcPct val="150000"/>
              </a:lnSpc>
              <a:spcBef>
                <a:spcPts val="1000"/>
              </a:spcBef>
              <a:spcAft>
                <a:spcPts val="0"/>
              </a:spcAft>
              <a:buSzPct val="126126"/>
              <a:buChar char="•"/>
            </a:pPr>
            <a:r>
              <a:rPr lang="tr-TR" sz="2400"/>
              <a:t>YADYO İngilizce Yeterlik sınavından İngilizce Öğretmenliği öğrencileri için 80 ve üzeri diğer zorunlu hazırlık öğrencileri için  60  ve üzeri puan alan veya yönergemizdeki muafiyet koşullarını sağlayan öğrenciler bölümlerine geçmeye hak kazanmışlardır.</a:t>
            </a:r>
            <a:endParaRPr/>
          </a:p>
          <a:p>
            <a:pPr indent="-328483" lvl="0" marL="357317" rtl="0" algn="just">
              <a:lnSpc>
                <a:spcPct val="150000"/>
              </a:lnSpc>
              <a:spcBef>
                <a:spcPts val="1000"/>
              </a:spcBef>
              <a:spcAft>
                <a:spcPts val="0"/>
              </a:spcAft>
              <a:buSzPct val="126126"/>
              <a:buChar char="•"/>
            </a:pPr>
            <a:r>
              <a:rPr lang="tr-TR" sz="2400"/>
              <a:t>Yeterlik sınavını geçemeyen öğrenciler dil seviyelerine uygun sınıflara yerleştirilirler.</a:t>
            </a:r>
            <a:endParaRPr sz="2400"/>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p:txBody>
      </p:sp>
      <p:sp>
        <p:nvSpPr>
          <p:cNvPr id="128" name="Google Shape;128;p5"/>
          <p:cNvSpPr txBox="1"/>
          <p:nvPr/>
        </p:nvSpPr>
        <p:spPr>
          <a:xfrm>
            <a:off x="5831333" y="6337398"/>
            <a:ext cx="3352800"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pic>
        <p:nvPicPr>
          <p:cNvPr id="129" name="Google Shape;129;p5"/>
          <p:cNvPicPr preferRelativeResize="0"/>
          <p:nvPr/>
        </p:nvPicPr>
        <p:blipFill rotWithShape="1">
          <a:blip r:embed="rId3">
            <a:alphaModFix/>
          </a:blip>
          <a:srcRect b="0" l="0" r="0" t="0"/>
          <a:stretch/>
        </p:blipFill>
        <p:spPr>
          <a:xfrm>
            <a:off x="9588782" y="6246226"/>
            <a:ext cx="2603218" cy="4999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909221" y="168347"/>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İşleyiş</a:t>
            </a:r>
            <a:endParaRPr/>
          </a:p>
        </p:txBody>
      </p:sp>
      <p:sp>
        <p:nvSpPr>
          <p:cNvPr id="135" name="Google Shape;135;p6"/>
          <p:cNvSpPr txBox="1"/>
          <p:nvPr>
            <p:ph idx="1" type="body"/>
          </p:nvPr>
        </p:nvSpPr>
        <p:spPr>
          <a:xfrm>
            <a:off x="838200" y="990600"/>
            <a:ext cx="10515600" cy="5186363"/>
          </a:xfrm>
          <a:prstGeom prst="rect">
            <a:avLst/>
          </a:prstGeom>
          <a:noFill/>
          <a:ln>
            <a:noFill/>
          </a:ln>
        </p:spPr>
        <p:txBody>
          <a:bodyPr anchorCtr="0" anchor="t" bIns="45700" lIns="91425" spcFirstLastPara="1" rIns="91425" wrap="square" tIns="45700">
            <a:normAutofit fontScale="40000" lnSpcReduction="10000"/>
          </a:bodyPr>
          <a:lstStyle/>
          <a:p>
            <a:pPr indent="-50800" lvl="0" marL="228600" rtl="0" algn="l">
              <a:lnSpc>
                <a:spcPct val="90000"/>
              </a:lnSpc>
              <a:spcBef>
                <a:spcPts val="0"/>
              </a:spcBef>
              <a:spcAft>
                <a:spcPts val="0"/>
              </a:spcAft>
              <a:buClr>
                <a:schemeClr val="dk1"/>
              </a:buClr>
              <a:buSzPct val="100000"/>
              <a:buNone/>
            </a:pPr>
            <a:r>
              <a:t/>
            </a:r>
            <a:endParaRPr/>
          </a:p>
          <a:p>
            <a:pPr indent="-201729" lvl="0" marL="228600" rtl="0" algn="just">
              <a:lnSpc>
                <a:spcPct val="150000"/>
              </a:lnSpc>
              <a:spcBef>
                <a:spcPts val="1000"/>
              </a:spcBef>
              <a:spcAft>
                <a:spcPts val="0"/>
              </a:spcAft>
              <a:buClr>
                <a:schemeClr val="dk1"/>
              </a:buClr>
              <a:buSzPct val="100000"/>
              <a:buChar char="•"/>
            </a:pPr>
            <a:r>
              <a:rPr lang="tr-TR" sz="6300"/>
              <a:t>YADYO Yabancı Dil Hazırlık Programında, Avrupa Konseyinin “Ortak Avrupa Dil Referans Çerçevesi” ölçütlerinde tüm seviyelerde haftalık en az 20, en fazla 30 saat yoğun yabancı dil eğitimi verilmektedir.</a:t>
            </a:r>
            <a:endParaRPr/>
          </a:p>
          <a:p>
            <a:pPr indent="-41708" lvl="0" marL="228600" rtl="0" algn="just">
              <a:lnSpc>
                <a:spcPct val="150000"/>
              </a:lnSpc>
              <a:spcBef>
                <a:spcPts val="1000"/>
              </a:spcBef>
              <a:spcAft>
                <a:spcPts val="0"/>
              </a:spcAft>
              <a:buClr>
                <a:schemeClr val="dk1"/>
              </a:buClr>
              <a:buSzPct val="100000"/>
              <a:buNone/>
            </a:pPr>
            <a:r>
              <a:t/>
            </a:r>
            <a:endParaRPr sz="6300"/>
          </a:p>
          <a:p>
            <a:pPr indent="-201729" lvl="0" marL="228600" rtl="0" algn="just">
              <a:lnSpc>
                <a:spcPct val="150000"/>
              </a:lnSpc>
              <a:spcBef>
                <a:spcPts val="1000"/>
              </a:spcBef>
              <a:spcAft>
                <a:spcPts val="0"/>
              </a:spcAft>
              <a:buClr>
                <a:schemeClr val="dk1"/>
              </a:buClr>
              <a:buSzPct val="100000"/>
              <a:buChar char="•"/>
            </a:pPr>
            <a:r>
              <a:rPr lang="tr-TR" sz="6300"/>
              <a:t>Zorunlu hazırlık yükümlülüğü olan öğrencilerin 2 yıl içerisinde muafiyet koşullarından birini yerine getirerek veya YADYO İngilizce Yeterlik Sınavını geçerek bölümlerine geçmeleri gerekmektedir.</a:t>
            </a:r>
            <a:endParaRPr sz="6300"/>
          </a:p>
          <a:p>
            <a:pPr indent="-50800" lvl="0" marL="228600" rtl="0" algn="just">
              <a:lnSpc>
                <a:spcPct val="90000"/>
              </a:lnSpc>
              <a:spcBef>
                <a:spcPts val="1000"/>
              </a:spcBef>
              <a:spcAft>
                <a:spcPts val="0"/>
              </a:spcAft>
              <a:buClr>
                <a:schemeClr val="dk1"/>
              </a:buClr>
              <a:buSzPct val="100000"/>
              <a:buNone/>
            </a:pPr>
            <a:r>
              <a:t/>
            </a:r>
            <a:endParaRPr/>
          </a:p>
          <a:p>
            <a:pPr indent="-50800" lvl="0" marL="228600" rtl="0" algn="just">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p:txBody>
      </p:sp>
      <p:sp>
        <p:nvSpPr>
          <p:cNvPr id="136" name="Google Shape;136;p6"/>
          <p:cNvSpPr txBox="1"/>
          <p:nvPr>
            <p:ph idx="11" type="ftr"/>
          </p:nvPr>
        </p:nvSpPr>
        <p:spPr>
          <a:xfrm>
            <a:off x="9541565" y="6337399"/>
            <a:ext cx="2599373" cy="3181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sz="1800">
                <a:solidFill>
                  <a:schemeClr val="lt1"/>
                </a:solidFill>
              </a:rPr>
              <a:t>yadyo.cu.edu.tr</a:t>
            </a:r>
            <a:endParaRPr/>
          </a:p>
        </p:txBody>
      </p:sp>
      <p:sp>
        <p:nvSpPr>
          <p:cNvPr id="137" name="Google Shape;137;p6"/>
          <p:cNvSpPr txBox="1"/>
          <p:nvPr/>
        </p:nvSpPr>
        <p:spPr>
          <a:xfrm>
            <a:off x="5831333" y="6337398"/>
            <a:ext cx="3352800"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title"/>
          </p:nvPr>
        </p:nvSpPr>
        <p:spPr>
          <a:xfrm>
            <a:off x="838200" y="146051"/>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tr-TR"/>
              <a:t>Hazırlık Programı Dışında Hizmetlerimiz</a:t>
            </a:r>
            <a:endParaRPr/>
          </a:p>
        </p:txBody>
      </p:sp>
      <p:sp>
        <p:nvSpPr>
          <p:cNvPr id="143" name="Google Shape;143;p7"/>
          <p:cNvSpPr txBox="1"/>
          <p:nvPr>
            <p:ph idx="1" type="body"/>
          </p:nvPr>
        </p:nvSpPr>
        <p:spPr>
          <a:xfrm>
            <a:off x="838200" y="990600"/>
            <a:ext cx="10773792" cy="5186363"/>
          </a:xfrm>
          <a:prstGeom prst="rect">
            <a:avLst/>
          </a:prstGeom>
          <a:noFill/>
          <a:ln>
            <a:noFill/>
          </a:ln>
        </p:spPr>
        <p:txBody>
          <a:bodyPr anchorCtr="0" anchor="t" bIns="45700" lIns="91425" spcFirstLastPara="1" rIns="91425" wrap="square" tIns="45700">
            <a:normAutofit fontScale="70000" lnSpcReduction="10000"/>
          </a:bodyPr>
          <a:lstStyle/>
          <a:p>
            <a:pPr indent="-50800" lvl="0" marL="228600" rtl="0" algn="just">
              <a:lnSpc>
                <a:spcPct val="90000"/>
              </a:lnSpc>
              <a:spcBef>
                <a:spcPts val="0"/>
              </a:spcBef>
              <a:spcAft>
                <a:spcPts val="0"/>
              </a:spcAft>
              <a:buClr>
                <a:schemeClr val="dk1"/>
              </a:buClr>
              <a:buSzPct val="100000"/>
              <a:buNone/>
            </a:pPr>
            <a:r>
              <a:t/>
            </a:r>
            <a:endParaRPr/>
          </a:p>
          <a:p>
            <a:pPr indent="-157637" lvl="0" marL="228600" marR="0" rtl="0" algn="just">
              <a:lnSpc>
                <a:spcPct val="150000"/>
              </a:lnSpc>
              <a:spcBef>
                <a:spcPts val="1000"/>
              </a:spcBef>
              <a:spcAft>
                <a:spcPts val="0"/>
              </a:spcAft>
              <a:buSzPct val="100000"/>
              <a:buChar char="•"/>
            </a:pPr>
            <a:r>
              <a:rPr lang="tr-TR"/>
              <a:t>YADYO yoğun yabancı dil eğitimi içeren Hazırlık programının yanı sıra Fakülte ve Yüksekokulların Ortak Zorunlu Yabancı Dil derslerini(UIN 101-102) de yürütmektedir. </a:t>
            </a:r>
            <a:endParaRPr/>
          </a:p>
          <a:p>
            <a:pPr indent="-113188" lvl="0" marL="228600" marR="0" rtl="0" algn="just">
              <a:lnSpc>
                <a:spcPct val="150000"/>
              </a:lnSpc>
              <a:spcBef>
                <a:spcPts val="1000"/>
              </a:spcBef>
              <a:spcAft>
                <a:spcPts val="0"/>
              </a:spcAft>
              <a:buSzPct val="64285"/>
              <a:buChar char="•"/>
            </a:pPr>
            <a:r>
              <a:rPr lang="tr-TR"/>
              <a:t>2024-2025 Akademik yılında </a:t>
            </a:r>
            <a:r>
              <a:rPr lang="tr-TR"/>
              <a:t>Ortak Zorunlu Yabancı Dil derslerinin (UIN 101-102) muafiyet sınavı 6 Kasım 2024 Çarşamba günü saat 12.00 da yapılacaktır.</a:t>
            </a:r>
            <a:endParaRPr/>
          </a:p>
          <a:p>
            <a:pPr indent="-185351" lvl="0" marL="228600" rtl="0" algn="just">
              <a:lnSpc>
                <a:spcPct val="150000"/>
              </a:lnSpc>
              <a:spcBef>
                <a:spcPts val="1000"/>
              </a:spcBef>
              <a:spcAft>
                <a:spcPts val="0"/>
              </a:spcAft>
              <a:buSzPct val="108108"/>
              <a:buChar char="•"/>
            </a:pPr>
            <a:r>
              <a:rPr lang="tr-TR"/>
              <a:t>YADYO, üniversitemizin ERASMUS İngilizce Dil  Sınavı ve ÇYDS (Yüksek Lisans Yabancı Dil sınavı) sınavlarının hazırlanması ve uygulanmasında üniversitemiz adına önemli görevler üstlenmektedir.</a:t>
            </a:r>
            <a:endParaRPr/>
          </a:p>
          <a:p>
            <a:pPr indent="-185351" lvl="0" marL="228600" rtl="0" algn="just">
              <a:lnSpc>
                <a:spcPct val="150000"/>
              </a:lnSpc>
              <a:spcBef>
                <a:spcPts val="1000"/>
              </a:spcBef>
              <a:spcAft>
                <a:spcPts val="0"/>
              </a:spcAft>
              <a:buSzPct val="108108"/>
              <a:buChar char="•"/>
            </a:pPr>
            <a:r>
              <a:rPr lang="tr-TR"/>
              <a:t>Döner Sermaye kursları kapsamında farklı dillerin öğretilmesine yönelik dil kurslarından ilgili çalışmalar devam etmektedir.</a:t>
            </a:r>
            <a:endParaRPr/>
          </a:p>
          <a:p>
            <a:pPr indent="-33178" lvl="0" marL="228600" marR="0" rtl="0" algn="just">
              <a:lnSpc>
                <a:spcPct val="150000"/>
              </a:lnSpc>
              <a:spcBef>
                <a:spcPts val="1000"/>
              </a:spcBef>
              <a:spcAft>
                <a:spcPts val="0"/>
              </a:spcAft>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p:txBody>
      </p:sp>
      <p:sp>
        <p:nvSpPr>
          <p:cNvPr id="144" name="Google Shape;144;p7"/>
          <p:cNvSpPr txBox="1"/>
          <p:nvPr>
            <p:ph idx="11" type="ftr"/>
          </p:nvPr>
        </p:nvSpPr>
        <p:spPr>
          <a:xfrm>
            <a:off x="9541565" y="6337399"/>
            <a:ext cx="2599373" cy="3181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sz="1800">
                <a:solidFill>
                  <a:schemeClr val="lt1"/>
                </a:solidFill>
              </a:rPr>
              <a:t>yadyo.cu.edu.tr</a:t>
            </a:r>
            <a:endParaRPr/>
          </a:p>
        </p:txBody>
      </p:sp>
      <p:sp>
        <p:nvSpPr>
          <p:cNvPr id="145" name="Google Shape;145;p7"/>
          <p:cNvSpPr txBox="1"/>
          <p:nvPr/>
        </p:nvSpPr>
        <p:spPr>
          <a:xfrm>
            <a:off x="5831333" y="6337398"/>
            <a:ext cx="3352800"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type="title"/>
          </p:nvPr>
        </p:nvSpPr>
        <p:spPr>
          <a:xfrm>
            <a:off x="909221" y="168347"/>
            <a:ext cx="10515600" cy="60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tr-TR"/>
              <a:t>Ders Dışı Faaliyetlerimiz</a:t>
            </a:r>
            <a:endParaRPr/>
          </a:p>
        </p:txBody>
      </p:sp>
      <p:sp>
        <p:nvSpPr>
          <p:cNvPr id="151" name="Google Shape;151;p8"/>
          <p:cNvSpPr txBox="1"/>
          <p:nvPr>
            <p:ph idx="1" type="body"/>
          </p:nvPr>
        </p:nvSpPr>
        <p:spPr>
          <a:xfrm>
            <a:off x="838200" y="990600"/>
            <a:ext cx="10515600" cy="5186400"/>
          </a:xfrm>
          <a:prstGeom prst="rect">
            <a:avLst/>
          </a:prstGeom>
          <a:noFill/>
          <a:ln>
            <a:noFill/>
          </a:ln>
        </p:spPr>
        <p:txBody>
          <a:bodyPr anchorCtr="0" anchor="t" bIns="45700" lIns="91425" spcFirstLastPara="1" rIns="91425" wrap="square" tIns="45700">
            <a:normAutofit fontScale="62500" lnSpcReduction="20000"/>
          </a:bodyPr>
          <a:lstStyle/>
          <a:p>
            <a:pPr indent="-50800" lvl="0" marL="228600" rtl="0" algn="l">
              <a:lnSpc>
                <a:spcPct val="90000"/>
              </a:lnSpc>
              <a:spcBef>
                <a:spcPts val="0"/>
              </a:spcBef>
              <a:spcAft>
                <a:spcPts val="0"/>
              </a:spcAft>
              <a:buClr>
                <a:schemeClr val="dk1"/>
              </a:buClr>
              <a:buSzPct val="108107"/>
              <a:buNone/>
            </a:pPr>
            <a:r>
              <a:t/>
            </a:r>
            <a:endParaRPr/>
          </a:p>
          <a:p>
            <a:pPr indent="-214183" lvl="0" marL="228600" rtl="0" algn="just">
              <a:lnSpc>
                <a:spcPct val="150000"/>
              </a:lnSpc>
              <a:spcBef>
                <a:spcPts val="1000"/>
              </a:spcBef>
              <a:spcAft>
                <a:spcPts val="0"/>
              </a:spcAft>
              <a:buClr>
                <a:schemeClr val="dk1"/>
              </a:buClr>
              <a:buSzPct val="108107"/>
              <a:buChar char="•"/>
            </a:pPr>
            <a:r>
              <a:rPr lang="tr-TR"/>
              <a:t>YADYO öğrenci ve öğretim elemanlarının hazırladıkları SoFL Online Dergisi yayın hayatına başlamıştır. Şu ana kadar 10 sayısı yayınlanan dergimize  yadyo.cu.edu.tr adresinden ulaşılabilmektedir.</a:t>
            </a:r>
            <a:endParaRPr/>
          </a:p>
          <a:p>
            <a:pPr indent="-214183" lvl="0" marL="228600" rtl="0" algn="just">
              <a:lnSpc>
                <a:spcPct val="150000"/>
              </a:lnSpc>
              <a:spcBef>
                <a:spcPts val="1000"/>
              </a:spcBef>
              <a:spcAft>
                <a:spcPts val="0"/>
              </a:spcAft>
              <a:buClr>
                <a:schemeClr val="dk1"/>
              </a:buClr>
              <a:buSzPct val="108107"/>
              <a:buChar char="•"/>
            </a:pPr>
            <a:r>
              <a:rPr lang="tr-TR"/>
              <a:t>Öğrencilerinmizle daha iyi etkileşimde bulunmak ve faaliyetlerimizi daha iyi tanıtmak amacıyla oluşturduğumuz kurumsal  Instagram hesabımızı </a:t>
            </a:r>
            <a:r>
              <a:rPr b="1" lang="tr-TR"/>
              <a:t>(Instagram.com/sflcu) </a:t>
            </a:r>
            <a:r>
              <a:rPr lang="tr-TR"/>
              <a:t>takip edebilirsiniz.</a:t>
            </a:r>
            <a:endParaRPr/>
          </a:p>
          <a:p>
            <a:pPr indent="-214182" lvl="0" marL="228600" rtl="0" algn="just">
              <a:lnSpc>
                <a:spcPct val="150000"/>
              </a:lnSpc>
              <a:spcBef>
                <a:spcPts val="1000"/>
              </a:spcBef>
              <a:spcAft>
                <a:spcPts val="0"/>
              </a:spcAft>
              <a:buClr>
                <a:schemeClr val="dk1"/>
              </a:buClr>
              <a:buSzPct val="108107"/>
              <a:buChar char="•"/>
            </a:pPr>
            <a:r>
              <a:rPr lang="tr-TR"/>
              <a:t> YADYO tarafından üçüncüsü düzenlenecek olan uluslararası ‘Herkes için Dil’ (SoFL First International Language-For-All Conference) kongresi 17-18 Ekim 2024 tarihlerinde Mithat Özsan Amfisinde gerçekleştirilecektir.</a:t>
            </a:r>
            <a:endParaRPr/>
          </a:p>
          <a:p>
            <a:pPr indent="-300037" lvl="0" marL="457200" rtl="0" algn="just">
              <a:lnSpc>
                <a:spcPct val="150000"/>
              </a:lnSpc>
              <a:spcBef>
                <a:spcPts val="0"/>
              </a:spcBef>
              <a:spcAft>
                <a:spcPts val="0"/>
              </a:spcAft>
              <a:buSzPct val="81818"/>
              <a:buChar char="•"/>
            </a:pPr>
            <a:r>
              <a:rPr lang="tr-TR" sz="2200"/>
              <a:t>Konuşma Kulübü, öğrencilerin hedef dilde konuşma ve dinlediğini anlama gibi dil yeterliliklerini,iletişim becerilerini  güncel olayları gözlemleyerek ve tartışarak geliştirmeyi hedeflemektedir. Her hafta belirli saatlerde gerçekleşen kulüpte, çeşitli konuşma aktivitelerine yer verilmektedir.</a:t>
            </a:r>
            <a:endParaRPr/>
          </a:p>
          <a:p>
            <a:pPr indent="-50800" lvl="0" marL="228600" rtl="0" algn="just">
              <a:lnSpc>
                <a:spcPct val="90000"/>
              </a:lnSpc>
              <a:spcBef>
                <a:spcPts val="1000"/>
              </a:spcBef>
              <a:spcAft>
                <a:spcPts val="0"/>
              </a:spcAft>
              <a:buClr>
                <a:schemeClr val="dk1"/>
              </a:buClr>
              <a:buSzPct val="108107"/>
              <a:buNone/>
            </a:pPr>
            <a:r>
              <a:t/>
            </a:r>
            <a:endParaRPr/>
          </a:p>
          <a:p>
            <a:pPr indent="0" lvl="0" marL="0" rtl="0" algn="l">
              <a:lnSpc>
                <a:spcPct val="90000"/>
              </a:lnSpc>
              <a:spcBef>
                <a:spcPts val="1000"/>
              </a:spcBef>
              <a:spcAft>
                <a:spcPts val="0"/>
              </a:spcAft>
              <a:buClr>
                <a:schemeClr val="dk1"/>
              </a:buClr>
              <a:buSzPct val="108107"/>
              <a:buNone/>
            </a:pPr>
            <a:r>
              <a:rPr lang="tr-TR"/>
              <a:t> </a:t>
            </a:r>
            <a:endParaRPr/>
          </a:p>
          <a:p>
            <a:pPr indent="-50800" lvl="0" marL="228600" rtl="0" algn="l">
              <a:lnSpc>
                <a:spcPct val="90000"/>
              </a:lnSpc>
              <a:spcBef>
                <a:spcPts val="1000"/>
              </a:spcBef>
              <a:spcAft>
                <a:spcPts val="0"/>
              </a:spcAft>
              <a:buClr>
                <a:schemeClr val="dk1"/>
              </a:buClr>
              <a:buSzPct val="108107"/>
              <a:buNone/>
            </a:pPr>
            <a:r>
              <a:t/>
            </a:r>
            <a:endParaRPr/>
          </a:p>
        </p:txBody>
      </p:sp>
      <p:sp>
        <p:nvSpPr>
          <p:cNvPr id="152" name="Google Shape;152;p8"/>
          <p:cNvSpPr txBox="1"/>
          <p:nvPr>
            <p:ph idx="11" type="ftr"/>
          </p:nvPr>
        </p:nvSpPr>
        <p:spPr>
          <a:xfrm>
            <a:off x="9541565" y="6337399"/>
            <a:ext cx="2599500" cy="318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sz="1800">
                <a:solidFill>
                  <a:schemeClr val="lt1"/>
                </a:solidFill>
              </a:rPr>
              <a:t>yadyo.cu.edu.tr</a:t>
            </a:r>
            <a:endParaRPr/>
          </a:p>
        </p:txBody>
      </p:sp>
      <p:sp>
        <p:nvSpPr>
          <p:cNvPr id="153" name="Google Shape;153;p8"/>
          <p:cNvSpPr txBox="1"/>
          <p:nvPr/>
        </p:nvSpPr>
        <p:spPr>
          <a:xfrm>
            <a:off x="5831333" y="6337398"/>
            <a:ext cx="3352800" cy="31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Yabancı Diller Yüksekokulu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9"/>
          <p:cNvSpPr txBox="1"/>
          <p:nvPr>
            <p:ph type="ctrTitle"/>
          </p:nvPr>
        </p:nvSpPr>
        <p:spPr>
          <a:xfrm>
            <a:off x="1524000" y="5376258"/>
            <a:ext cx="9144000" cy="70069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tr-TR" sz="4400"/>
              <a:t>Dinlediğiniz için teşekkür ederiz…</a:t>
            </a:r>
            <a:endParaRPr/>
          </a:p>
        </p:txBody>
      </p:sp>
      <p:pic>
        <p:nvPicPr>
          <p:cNvPr id="159" name="Google Shape;159;p9"/>
          <p:cNvPicPr preferRelativeResize="0"/>
          <p:nvPr/>
        </p:nvPicPr>
        <p:blipFill rotWithShape="1">
          <a:blip r:embed="rId4">
            <a:alphaModFix/>
          </a:blip>
          <a:srcRect b="18015" l="0" r="0" t="14745"/>
          <a:stretch/>
        </p:blipFill>
        <p:spPr>
          <a:xfrm>
            <a:off x="0" y="0"/>
            <a:ext cx="12192000" cy="5123546"/>
          </a:xfrm>
          <a:prstGeom prst="rect">
            <a:avLst/>
          </a:prstGeom>
          <a:noFill/>
          <a:ln>
            <a:noFill/>
          </a:ln>
        </p:spPr>
      </p:pic>
      <p:sp>
        <p:nvSpPr>
          <p:cNvPr id="160" name="Google Shape;160;p9"/>
          <p:cNvSpPr txBox="1"/>
          <p:nvPr/>
        </p:nvSpPr>
        <p:spPr>
          <a:xfrm>
            <a:off x="-1" y="6337398"/>
            <a:ext cx="1949189"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chemeClr val="lt1"/>
                </a:solidFill>
                <a:latin typeface="Calibri"/>
                <a:ea typeface="Calibri"/>
                <a:cs typeface="Calibri"/>
                <a:sym typeface="Calibri"/>
              </a:rPr>
              <a:t>2</a:t>
            </a:r>
            <a:r>
              <a:rPr lang="tr-TR" sz="1800">
                <a:solidFill>
                  <a:schemeClr val="lt1"/>
                </a:solidFill>
                <a:latin typeface="Calibri"/>
                <a:ea typeface="Calibri"/>
                <a:cs typeface="Calibri"/>
                <a:sym typeface="Calibri"/>
              </a:rPr>
              <a:t>6</a:t>
            </a:r>
            <a:r>
              <a:rPr b="0" i="0" lang="tr-TR" sz="1800" u="none" cap="none" strike="noStrike">
                <a:solidFill>
                  <a:schemeClr val="lt1"/>
                </a:solidFill>
                <a:latin typeface="Calibri"/>
                <a:ea typeface="Calibri"/>
                <a:cs typeface="Calibri"/>
                <a:sym typeface="Calibri"/>
              </a:rPr>
              <a:t>/09/202</a:t>
            </a:r>
            <a:r>
              <a:rPr lang="tr-TR" sz="1800">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descr="Logo" id="161" name="Google Shape;161;p9"/>
          <p:cNvPicPr preferRelativeResize="0"/>
          <p:nvPr/>
        </p:nvPicPr>
        <p:blipFill rotWithShape="1">
          <a:blip r:embed="rId5">
            <a:alphaModFix/>
          </a:blip>
          <a:srcRect b="0" l="0" r="0" t="0"/>
          <a:stretch/>
        </p:blipFill>
        <p:spPr>
          <a:xfrm>
            <a:off x="2875928" y="2991622"/>
            <a:ext cx="1907191" cy="1902294"/>
          </a:xfrm>
          <a:prstGeom prst="rect">
            <a:avLst/>
          </a:prstGeom>
          <a:noFill/>
          <a:ln>
            <a:noFill/>
          </a:ln>
        </p:spPr>
      </p:pic>
      <p:sp>
        <p:nvSpPr>
          <p:cNvPr id="162" name="Google Shape;162;p9"/>
          <p:cNvSpPr txBox="1"/>
          <p:nvPr/>
        </p:nvSpPr>
        <p:spPr>
          <a:xfrm>
            <a:off x="4419599" y="6337397"/>
            <a:ext cx="3872326" cy="3181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9"/>
          <p:cNvSpPr txBox="1"/>
          <p:nvPr>
            <p:ph idx="11" type="ftr"/>
          </p:nvPr>
        </p:nvSpPr>
        <p:spPr>
          <a:xfrm>
            <a:off x="9191699" y="6337397"/>
            <a:ext cx="2599373" cy="3181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sz="1800">
                <a:solidFill>
                  <a:schemeClr val="lt1"/>
                </a:solidFill>
              </a:rPr>
              <a:t>yadyo.cu.edu.tr</a:t>
            </a:r>
            <a:endParaRPr/>
          </a:p>
        </p:txBody>
      </p:sp>
      <p:pic>
        <p:nvPicPr>
          <p:cNvPr id="164" name="Google Shape;164;p9"/>
          <p:cNvPicPr preferRelativeResize="0"/>
          <p:nvPr/>
        </p:nvPicPr>
        <p:blipFill rotWithShape="1">
          <a:blip r:embed="rId6">
            <a:alphaModFix/>
          </a:blip>
          <a:srcRect b="0" l="0" r="0" t="0"/>
          <a:stretch/>
        </p:blipFill>
        <p:spPr>
          <a:xfrm>
            <a:off x="6234762" y="2991622"/>
            <a:ext cx="2432485" cy="19022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